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6" r:id="rId4"/>
  </p:sldMasterIdLst>
  <p:notesMasterIdLst>
    <p:notesMasterId r:id="rId110"/>
  </p:notesMasterIdLst>
  <p:handoutMasterIdLst>
    <p:handoutMasterId r:id="rId111"/>
  </p:handoutMasterIdLst>
  <p:sldIdLst>
    <p:sldId id="308" r:id="rId5"/>
    <p:sldId id="312" r:id="rId6"/>
    <p:sldId id="788" r:id="rId7"/>
    <p:sldId id="747" r:id="rId8"/>
    <p:sldId id="748" r:id="rId9"/>
    <p:sldId id="743" r:id="rId10"/>
    <p:sldId id="831" r:id="rId11"/>
    <p:sldId id="832" r:id="rId12"/>
    <p:sldId id="734" r:id="rId13"/>
    <p:sldId id="830" r:id="rId14"/>
    <p:sldId id="796" r:id="rId15"/>
    <p:sldId id="797" r:id="rId16"/>
    <p:sldId id="741" r:id="rId17"/>
    <p:sldId id="742" r:id="rId18"/>
    <p:sldId id="314" r:id="rId19"/>
    <p:sldId id="317" r:id="rId20"/>
    <p:sldId id="833" r:id="rId21"/>
    <p:sldId id="829" r:id="rId22"/>
    <p:sldId id="834" r:id="rId23"/>
    <p:sldId id="686" r:id="rId24"/>
    <p:sldId id="783" r:id="rId25"/>
    <p:sldId id="790" r:id="rId26"/>
    <p:sldId id="791" r:id="rId27"/>
    <p:sldId id="825" r:id="rId28"/>
    <p:sldId id="785" r:id="rId29"/>
    <p:sldId id="784" r:id="rId30"/>
    <p:sldId id="774" r:id="rId31"/>
    <p:sldId id="776" r:id="rId32"/>
    <p:sldId id="777" r:id="rId33"/>
    <p:sldId id="782" r:id="rId34"/>
    <p:sldId id="792" r:id="rId35"/>
    <p:sldId id="780" r:id="rId36"/>
    <p:sldId id="798" r:id="rId37"/>
    <p:sldId id="704" r:id="rId38"/>
    <p:sldId id="773" r:id="rId39"/>
    <p:sldId id="728" r:id="rId40"/>
    <p:sldId id="730" r:id="rId41"/>
    <p:sldId id="691" r:id="rId42"/>
    <p:sldId id="693" r:id="rId43"/>
    <p:sldId id="692" r:id="rId44"/>
    <p:sldId id="694" r:id="rId45"/>
    <p:sldId id="786" r:id="rId46"/>
    <p:sldId id="789" r:id="rId47"/>
    <p:sldId id="315" r:id="rId48"/>
    <p:sldId id="316" r:id="rId49"/>
    <p:sldId id="793" r:id="rId50"/>
    <p:sldId id="787" r:id="rId51"/>
    <p:sldId id="320" r:id="rId52"/>
    <p:sldId id="319" r:id="rId53"/>
    <p:sldId id="826" r:id="rId54"/>
    <p:sldId id="698" r:id="rId55"/>
    <p:sldId id="823" r:id="rId56"/>
    <p:sldId id="824" r:id="rId57"/>
    <p:sldId id="636" r:id="rId58"/>
    <p:sldId id="807" r:id="rId59"/>
    <p:sldId id="658" r:id="rId60"/>
    <p:sldId id="707" r:id="rId61"/>
    <p:sldId id="705" r:id="rId62"/>
    <p:sldId id="638" r:id="rId63"/>
    <p:sldId id="708" r:id="rId64"/>
    <p:sldId id="709" r:id="rId65"/>
    <p:sldId id="334" r:id="rId66"/>
    <p:sldId id="713" r:id="rId67"/>
    <p:sldId id="657" r:id="rId68"/>
    <p:sldId id="794" r:id="rId69"/>
    <p:sldId id="354" r:id="rId70"/>
    <p:sldId id="355" r:id="rId71"/>
    <p:sldId id="358" r:id="rId72"/>
    <p:sldId id="361" r:id="rId73"/>
    <p:sldId id="363" r:id="rId74"/>
    <p:sldId id="362" r:id="rId75"/>
    <p:sldId id="367" r:id="rId76"/>
    <p:sldId id="820" r:id="rId77"/>
    <p:sldId id="369" r:id="rId78"/>
    <p:sldId id="370" r:id="rId79"/>
    <p:sldId id="821" r:id="rId80"/>
    <p:sldId id="822" r:id="rId81"/>
    <p:sldId id="347" r:id="rId82"/>
    <p:sldId id="765" r:id="rId83"/>
    <p:sldId id="810" r:id="rId84"/>
    <p:sldId id="811" r:id="rId85"/>
    <p:sldId id="812" r:id="rId86"/>
    <p:sldId id="813" r:id="rId87"/>
    <p:sldId id="814" r:id="rId88"/>
    <p:sldId id="815" r:id="rId89"/>
    <p:sldId id="513" r:id="rId90"/>
    <p:sldId id="515" r:id="rId91"/>
    <p:sldId id="371" r:id="rId92"/>
    <p:sldId id="723" r:id="rId93"/>
    <p:sldId id="816" r:id="rId94"/>
    <p:sldId id="817" r:id="rId95"/>
    <p:sldId id="772" r:id="rId96"/>
    <p:sldId id="720" r:id="rId97"/>
    <p:sldId id="721" r:id="rId98"/>
    <p:sldId id="809" r:id="rId99"/>
    <p:sldId id="749" r:id="rId100"/>
    <p:sldId id="736" r:id="rId101"/>
    <p:sldId id="737" r:id="rId102"/>
    <p:sldId id="752" r:id="rId103"/>
    <p:sldId id="608" r:id="rId104"/>
    <p:sldId id="770" r:id="rId105"/>
    <p:sldId id="771" r:id="rId106"/>
    <p:sldId id="806" r:id="rId107"/>
    <p:sldId id="802" r:id="rId108"/>
    <p:sldId id="805" r:id="rId109"/>
  </p:sldIdLst>
  <p:sldSz cx="9144000" cy="6858000" type="screen4x3"/>
  <p:notesSz cx="7019925" cy="9305925"/>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tera Us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FFFF99"/>
    <a:srgbClr val="000066"/>
    <a:srgbClr val="2D2D89"/>
    <a:srgbClr val="FF6600"/>
    <a:srgbClr val="30C1BE"/>
    <a:srgbClr val="3366CC"/>
    <a:srgbClr val="3333CC"/>
    <a:srgbClr val="A549DD"/>
    <a:srgbClr val="909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07" autoAdjust="0"/>
    <p:restoredTop sz="79425" autoAdjust="0"/>
  </p:normalViewPr>
  <p:slideViewPr>
    <p:cSldViewPr>
      <p:cViewPr varScale="1">
        <p:scale>
          <a:sx n="58" d="100"/>
          <a:sy n="58" d="100"/>
        </p:scale>
        <p:origin x="-1914" y="-7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9540"/>
    </p:cViewPr>
  </p:sorterViewPr>
  <p:notesViewPr>
    <p:cSldViewPr>
      <p:cViewPr varScale="1">
        <p:scale>
          <a:sx n="94" d="100"/>
          <a:sy n="94" d="100"/>
        </p:scale>
        <p:origin x="-2646" y="-102"/>
      </p:cViewPr>
      <p:guideLst>
        <p:guide orient="horz" pos="2931"/>
        <p:guide pos="221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commentAuthors" Target="commentAuthor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notesMaster" Target="notesMasters/notesMaster1.xml"/><Relationship Id="rId115"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diagrams/_rels/data2.xml.rels><?xml version="1.0" encoding="UTF-8" standalone="yes"?>
<Relationships xmlns="http://schemas.openxmlformats.org/package/2006/relationships"><Relationship Id="rId1" Type="http://schemas.openxmlformats.org/officeDocument/2006/relationships/image" Target="../media/image143.wmf"/></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B060B3-6938-4362-9742-B4C44DFC8009}" type="doc">
      <dgm:prSet loTypeId="urn:microsoft.com/office/officeart/2005/8/layout/pyramid1" loCatId="pyramid" qsTypeId="urn:microsoft.com/office/officeart/2005/8/quickstyle/simple1" qsCatId="simple" csTypeId="urn:microsoft.com/office/officeart/2005/8/colors/colorful5" csCatId="colorful" phldr="1"/>
      <dgm:spPr/>
      <dgm:t>
        <a:bodyPr/>
        <a:lstStyle/>
        <a:p>
          <a:endParaRPr lang="en-GB"/>
        </a:p>
      </dgm:t>
    </dgm:pt>
    <dgm:pt modelId="{17EEF962-2496-4E40-9402-0CB749F832F5}">
      <dgm:prSet phldrT="[Text]" custT="1"/>
      <dgm:spPr>
        <a:solidFill>
          <a:srgbClr val="FF7C80"/>
        </a:solidFill>
      </dgm:spPr>
      <dgm:t>
        <a:bodyPr/>
        <a:lstStyle/>
        <a:p>
          <a:r>
            <a:rPr lang="en-GB" sz="1800" dirty="0" smtClean="0"/>
            <a:t>Driver</a:t>
          </a:r>
          <a:endParaRPr lang="en-GB" sz="1800" dirty="0"/>
        </a:p>
      </dgm:t>
    </dgm:pt>
    <dgm:pt modelId="{126ECF03-47BB-44B9-B8B8-5552AA6FCCC4}" type="parTrans" cxnId="{D4962942-02FB-41FB-A0E2-3EF76A915315}">
      <dgm:prSet/>
      <dgm:spPr/>
      <dgm:t>
        <a:bodyPr/>
        <a:lstStyle/>
        <a:p>
          <a:endParaRPr lang="en-GB"/>
        </a:p>
      </dgm:t>
    </dgm:pt>
    <dgm:pt modelId="{26BA7CD7-A0CA-4791-B707-F1CCFDEC6AE1}" type="sibTrans" cxnId="{D4962942-02FB-41FB-A0E2-3EF76A915315}">
      <dgm:prSet/>
      <dgm:spPr/>
      <dgm:t>
        <a:bodyPr/>
        <a:lstStyle/>
        <a:p>
          <a:endParaRPr lang="en-GB"/>
        </a:p>
      </dgm:t>
    </dgm:pt>
    <dgm:pt modelId="{6D934AEC-F964-4055-A347-6D44FEFFBC46}">
      <dgm:prSet phldrT="[Text]" custT="1"/>
      <dgm:spPr>
        <a:solidFill>
          <a:srgbClr val="FFCC00"/>
        </a:solidFill>
      </dgm:spPr>
      <dgm:t>
        <a:bodyPr/>
        <a:lstStyle/>
        <a:p>
          <a:r>
            <a:rPr lang="en-GB" sz="1800" dirty="0" err="1" smtClean="0"/>
            <a:t>HWLib</a:t>
          </a:r>
          <a:endParaRPr lang="en-GB" sz="1800" dirty="0"/>
        </a:p>
      </dgm:t>
    </dgm:pt>
    <dgm:pt modelId="{54D1FBCF-657F-423F-A608-82B2CEA606DF}" type="parTrans" cxnId="{36B385DD-93B2-4104-B3DE-2A2647BCAE03}">
      <dgm:prSet/>
      <dgm:spPr/>
      <dgm:t>
        <a:bodyPr/>
        <a:lstStyle/>
        <a:p>
          <a:endParaRPr lang="en-GB"/>
        </a:p>
      </dgm:t>
    </dgm:pt>
    <dgm:pt modelId="{A7841A8A-DD39-415C-AC0D-6E02B35053DA}" type="sibTrans" cxnId="{36B385DD-93B2-4104-B3DE-2A2647BCAE03}">
      <dgm:prSet/>
      <dgm:spPr/>
      <dgm:t>
        <a:bodyPr/>
        <a:lstStyle/>
        <a:p>
          <a:endParaRPr lang="en-GB"/>
        </a:p>
      </dgm:t>
    </dgm:pt>
    <dgm:pt modelId="{2CB3A170-1310-4595-A5F3-240D89942AC2}">
      <dgm:prSet phldrT="[Text]" custT="1"/>
      <dgm:spPr>
        <a:solidFill>
          <a:srgbClr val="FFFF99"/>
        </a:solidFill>
      </dgm:spPr>
      <dgm:t>
        <a:bodyPr/>
        <a:lstStyle/>
        <a:p>
          <a:r>
            <a:rPr lang="en-GB" sz="1800" dirty="0" err="1" smtClean="0"/>
            <a:t>SoCAL</a:t>
          </a:r>
          <a:r>
            <a:rPr lang="en-GB" sz="1800" dirty="0" smtClean="0"/>
            <a:t> (Lib)</a:t>
          </a:r>
          <a:endParaRPr lang="en-GB" sz="1800" dirty="0"/>
        </a:p>
      </dgm:t>
    </dgm:pt>
    <dgm:pt modelId="{475A8EFF-8795-4BCA-8432-A4416347978A}" type="parTrans" cxnId="{1850157A-18C7-4A80-9766-FA640175481A}">
      <dgm:prSet/>
      <dgm:spPr/>
      <dgm:t>
        <a:bodyPr/>
        <a:lstStyle/>
        <a:p>
          <a:endParaRPr lang="en-GB"/>
        </a:p>
      </dgm:t>
    </dgm:pt>
    <dgm:pt modelId="{5A0668A3-BD05-4C40-9CF1-51C7BEC6611C}" type="sibTrans" cxnId="{1850157A-18C7-4A80-9766-FA640175481A}">
      <dgm:prSet/>
      <dgm:spPr/>
      <dgm:t>
        <a:bodyPr/>
        <a:lstStyle/>
        <a:p>
          <a:endParaRPr lang="en-GB"/>
        </a:p>
      </dgm:t>
    </dgm:pt>
    <dgm:pt modelId="{00C00CE7-1F26-48D1-943B-9CBD9323FB11}">
      <dgm:prSet custT="1"/>
      <dgm:spPr>
        <a:solidFill>
          <a:schemeClr val="bg2">
            <a:lumMod val="75000"/>
          </a:schemeClr>
        </a:solidFill>
      </dgm:spPr>
      <dgm:t>
        <a:bodyPr/>
        <a:lstStyle/>
        <a:p>
          <a:endParaRPr lang="en-GB" sz="1600" b="1" dirty="0" smtClean="0">
            <a:solidFill>
              <a:schemeClr val="bg1"/>
            </a:solidFill>
          </a:endParaRPr>
        </a:p>
        <a:p>
          <a:r>
            <a:rPr lang="en-GB" sz="1600" b="1" dirty="0" smtClean="0">
              <a:solidFill>
                <a:schemeClr val="bg1"/>
              </a:solidFill>
            </a:rPr>
            <a:t>App</a:t>
          </a:r>
          <a:endParaRPr lang="en-GB" sz="1600" b="1" dirty="0">
            <a:solidFill>
              <a:schemeClr val="bg1"/>
            </a:solidFill>
          </a:endParaRPr>
        </a:p>
      </dgm:t>
    </dgm:pt>
    <dgm:pt modelId="{5C730867-C6D8-43B1-AC1A-B5F6168A6541}" type="parTrans" cxnId="{97492A9E-3E9B-40FB-A09A-B8CF07CAE36A}">
      <dgm:prSet/>
      <dgm:spPr/>
      <dgm:t>
        <a:bodyPr/>
        <a:lstStyle/>
        <a:p>
          <a:endParaRPr lang="en-GB"/>
        </a:p>
      </dgm:t>
    </dgm:pt>
    <dgm:pt modelId="{FFDADA64-BA24-454B-9B14-584435A03F5E}" type="sibTrans" cxnId="{97492A9E-3E9B-40FB-A09A-B8CF07CAE36A}">
      <dgm:prSet/>
      <dgm:spPr/>
      <dgm:t>
        <a:bodyPr/>
        <a:lstStyle/>
        <a:p>
          <a:endParaRPr lang="en-GB"/>
        </a:p>
      </dgm:t>
    </dgm:pt>
    <dgm:pt modelId="{F40FAE9C-BA34-4206-BE3E-A52C7ADDC17E}">
      <dgm:prSet custT="1"/>
      <dgm:spPr>
        <a:solidFill>
          <a:schemeClr val="accent1">
            <a:lumMod val="40000"/>
            <a:lumOff val="60000"/>
          </a:schemeClr>
        </a:solidFill>
      </dgm:spPr>
      <dgm:t>
        <a:bodyPr/>
        <a:lstStyle/>
        <a:p>
          <a:r>
            <a:rPr lang="en-GB" sz="1800" dirty="0" smtClean="0"/>
            <a:t>OS</a:t>
          </a:r>
          <a:endParaRPr lang="en-GB" sz="1800" dirty="0"/>
        </a:p>
      </dgm:t>
    </dgm:pt>
    <dgm:pt modelId="{786BC00A-8DF1-4FE2-A3F1-A9CD3DA8EB8D}" type="parTrans" cxnId="{4585D4B9-A09E-4CFF-8C30-5EC24725D1CA}">
      <dgm:prSet/>
      <dgm:spPr/>
      <dgm:t>
        <a:bodyPr/>
        <a:lstStyle/>
        <a:p>
          <a:endParaRPr lang="en-GB"/>
        </a:p>
      </dgm:t>
    </dgm:pt>
    <dgm:pt modelId="{F6D4506B-90DD-44B5-B93E-AFFE6ECF2B89}" type="sibTrans" cxnId="{4585D4B9-A09E-4CFF-8C30-5EC24725D1CA}">
      <dgm:prSet/>
      <dgm:spPr/>
      <dgm:t>
        <a:bodyPr/>
        <a:lstStyle/>
        <a:p>
          <a:endParaRPr lang="en-GB"/>
        </a:p>
      </dgm:t>
    </dgm:pt>
    <dgm:pt modelId="{5EEC426B-AAD4-4124-AB71-DC432D82518A}">
      <dgm:prSet custT="1"/>
      <dgm:spPr>
        <a:solidFill>
          <a:srgbClr val="FF3300"/>
        </a:solidFill>
      </dgm:spPr>
      <dgm:t>
        <a:bodyPr lIns="0" rIns="0"/>
        <a:lstStyle/>
        <a:p>
          <a:r>
            <a:rPr lang="en-GB" sz="1800" dirty="0" smtClean="0"/>
            <a:t>BSP </a:t>
          </a:r>
          <a:endParaRPr lang="en-GB" sz="1800" dirty="0"/>
        </a:p>
      </dgm:t>
    </dgm:pt>
    <dgm:pt modelId="{0C11D901-9AC8-4E9E-8472-BBCE468FFE11}" type="parTrans" cxnId="{809A98A1-45FA-4C90-B7CD-4A266C0EB27F}">
      <dgm:prSet/>
      <dgm:spPr/>
      <dgm:t>
        <a:bodyPr/>
        <a:lstStyle/>
        <a:p>
          <a:endParaRPr lang="en-GB"/>
        </a:p>
      </dgm:t>
    </dgm:pt>
    <dgm:pt modelId="{60CEC415-9FB4-4579-B9B4-757CD7994445}" type="sibTrans" cxnId="{809A98A1-45FA-4C90-B7CD-4A266C0EB27F}">
      <dgm:prSet/>
      <dgm:spPr/>
      <dgm:t>
        <a:bodyPr/>
        <a:lstStyle/>
        <a:p>
          <a:endParaRPr lang="en-GB"/>
        </a:p>
      </dgm:t>
    </dgm:pt>
    <dgm:pt modelId="{68C4139B-A192-4CA9-A21D-0C5DB5A442A7}">
      <dgm:prSet custT="1"/>
      <dgm:spPr/>
      <dgm:t>
        <a:bodyPr/>
        <a:lstStyle/>
        <a:p>
          <a:r>
            <a:rPr lang="en-GB" sz="1800" dirty="0" smtClean="0"/>
            <a:t>Registers</a:t>
          </a:r>
          <a:endParaRPr lang="en-GB" sz="1800" dirty="0"/>
        </a:p>
      </dgm:t>
    </dgm:pt>
    <dgm:pt modelId="{D13F260B-84BC-4AF6-A133-4A0B11A1BC05}" type="parTrans" cxnId="{F59C115B-655D-480A-B56C-1C26ADEA9C67}">
      <dgm:prSet/>
      <dgm:spPr/>
      <dgm:t>
        <a:bodyPr/>
        <a:lstStyle/>
        <a:p>
          <a:endParaRPr lang="en-GB"/>
        </a:p>
      </dgm:t>
    </dgm:pt>
    <dgm:pt modelId="{6AB268F3-8415-4184-88C3-1153FFCD32D6}" type="sibTrans" cxnId="{F59C115B-655D-480A-B56C-1C26ADEA9C67}">
      <dgm:prSet/>
      <dgm:spPr/>
      <dgm:t>
        <a:bodyPr/>
        <a:lstStyle/>
        <a:p>
          <a:endParaRPr lang="en-GB"/>
        </a:p>
      </dgm:t>
    </dgm:pt>
    <dgm:pt modelId="{14890395-E9B6-483E-9B6E-2B880C43B2BC}">
      <dgm:prSet custT="1"/>
      <dgm:spPr>
        <a:solidFill>
          <a:schemeClr val="tx2"/>
        </a:solidFill>
      </dgm:spPr>
      <dgm:t>
        <a:bodyPr/>
        <a:lstStyle/>
        <a:p>
          <a:r>
            <a:rPr lang="en-GB" sz="1800" b="1" dirty="0" smtClean="0">
              <a:solidFill>
                <a:schemeClr val="bg1"/>
              </a:solidFill>
            </a:rPr>
            <a:t>Silicon Device</a:t>
          </a:r>
          <a:endParaRPr lang="en-GB" sz="1800" b="1" dirty="0">
            <a:solidFill>
              <a:schemeClr val="bg1"/>
            </a:solidFill>
          </a:endParaRPr>
        </a:p>
      </dgm:t>
    </dgm:pt>
    <dgm:pt modelId="{2F468F69-B647-4169-895A-A0D428CEB31A}" type="parTrans" cxnId="{FCEBCE7A-0DBF-49D5-A6EA-F02CE79184F5}">
      <dgm:prSet/>
      <dgm:spPr/>
      <dgm:t>
        <a:bodyPr/>
        <a:lstStyle/>
        <a:p>
          <a:endParaRPr lang="en-GB"/>
        </a:p>
      </dgm:t>
    </dgm:pt>
    <dgm:pt modelId="{8CC5335B-E5FB-446C-A3FF-A8E96A8C84EB}" type="sibTrans" cxnId="{FCEBCE7A-0DBF-49D5-A6EA-F02CE79184F5}">
      <dgm:prSet/>
      <dgm:spPr/>
      <dgm:t>
        <a:bodyPr/>
        <a:lstStyle/>
        <a:p>
          <a:endParaRPr lang="en-GB"/>
        </a:p>
      </dgm:t>
    </dgm:pt>
    <dgm:pt modelId="{69145F31-6159-4B41-99EE-3478E4C99946}">
      <dgm:prSet/>
      <dgm:spPr>
        <a:solidFill>
          <a:srgbClr val="00CC00"/>
        </a:solidFill>
      </dgm:spPr>
      <dgm:t>
        <a:bodyPr/>
        <a:lstStyle/>
        <a:p>
          <a:pPr>
            <a:lnSpc>
              <a:spcPct val="90000"/>
            </a:lnSpc>
            <a:spcAft>
              <a:spcPts val="0"/>
            </a:spcAft>
          </a:pPr>
          <a:r>
            <a:rPr lang="en-GB" b="1" dirty="0" smtClean="0">
              <a:solidFill>
                <a:schemeClr val="bg1"/>
              </a:solidFill>
            </a:rPr>
            <a:t>Middle</a:t>
          </a:r>
        </a:p>
        <a:p>
          <a:pPr>
            <a:lnSpc>
              <a:spcPct val="100000"/>
            </a:lnSpc>
            <a:spcAft>
              <a:spcPts val="0"/>
            </a:spcAft>
          </a:pPr>
          <a:r>
            <a:rPr lang="en-GB" b="1" dirty="0" smtClean="0">
              <a:solidFill>
                <a:schemeClr val="bg1"/>
              </a:solidFill>
            </a:rPr>
            <a:t>Ware</a:t>
          </a:r>
          <a:endParaRPr lang="en-GB" b="1" dirty="0">
            <a:solidFill>
              <a:schemeClr val="bg1"/>
            </a:solidFill>
          </a:endParaRPr>
        </a:p>
      </dgm:t>
    </dgm:pt>
    <dgm:pt modelId="{F384180A-4E5E-41B6-B775-3F14C88D1D15}" type="parTrans" cxnId="{19A81845-3E63-469E-BBF1-E98935B18E90}">
      <dgm:prSet/>
      <dgm:spPr/>
      <dgm:t>
        <a:bodyPr/>
        <a:lstStyle/>
        <a:p>
          <a:endParaRPr lang="en-GB"/>
        </a:p>
      </dgm:t>
    </dgm:pt>
    <dgm:pt modelId="{ED7DA32B-8D89-47E2-81CE-142B2C8E87D8}" type="sibTrans" cxnId="{19A81845-3E63-469E-BBF1-E98935B18E90}">
      <dgm:prSet/>
      <dgm:spPr/>
      <dgm:t>
        <a:bodyPr/>
        <a:lstStyle/>
        <a:p>
          <a:endParaRPr lang="en-GB"/>
        </a:p>
      </dgm:t>
    </dgm:pt>
    <dgm:pt modelId="{DE850A0F-05E4-4620-8FB9-F3580E19A547}">
      <dgm:prSet custT="1"/>
      <dgm:spPr>
        <a:solidFill>
          <a:schemeClr val="tx2">
            <a:lumMod val="60000"/>
            <a:lumOff val="40000"/>
          </a:schemeClr>
        </a:solidFill>
      </dgm:spPr>
      <dgm:t>
        <a:bodyPr/>
        <a:lstStyle/>
        <a:p>
          <a:r>
            <a:rPr lang="en-GB" sz="1800" b="1" dirty="0" smtClean="0">
              <a:solidFill>
                <a:schemeClr val="bg1"/>
              </a:solidFill>
            </a:rPr>
            <a:t>IP Cores</a:t>
          </a:r>
          <a:endParaRPr lang="en-GB" sz="1800" b="1" dirty="0">
            <a:solidFill>
              <a:schemeClr val="bg1"/>
            </a:solidFill>
          </a:endParaRPr>
        </a:p>
      </dgm:t>
    </dgm:pt>
    <dgm:pt modelId="{D861F1FC-8039-49D9-AE70-11E4356FC78F}" type="sibTrans" cxnId="{EEEB3260-5432-4236-AD85-5CD389AC0E4B}">
      <dgm:prSet/>
      <dgm:spPr/>
      <dgm:t>
        <a:bodyPr/>
        <a:lstStyle/>
        <a:p>
          <a:endParaRPr lang="en-GB"/>
        </a:p>
      </dgm:t>
    </dgm:pt>
    <dgm:pt modelId="{0058A7E1-81C4-473C-BB5D-13E9C2EE1890}" type="parTrans" cxnId="{EEEB3260-5432-4236-AD85-5CD389AC0E4B}">
      <dgm:prSet/>
      <dgm:spPr/>
      <dgm:t>
        <a:bodyPr/>
        <a:lstStyle/>
        <a:p>
          <a:endParaRPr lang="en-GB"/>
        </a:p>
      </dgm:t>
    </dgm:pt>
    <dgm:pt modelId="{9B43C37E-A771-4869-ACF1-090C17016A61}" type="pres">
      <dgm:prSet presAssocID="{61B060B3-6938-4362-9742-B4C44DFC8009}" presName="Name0" presStyleCnt="0">
        <dgm:presLayoutVars>
          <dgm:dir/>
          <dgm:animLvl val="lvl"/>
          <dgm:resizeHandles val="exact"/>
        </dgm:presLayoutVars>
      </dgm:prSet>
      <dgm:spPr/>
      <dgm:t>
        <a:bodyPr/>
        <a:lstStyle/>
        <a:p>
          <a:endParaRPr lang="en-GB"/>
        </a:p>
      </dgm:t>
    </dgm:pt>
    <dgm:pt modelId="{D08E87CE-9A48-495B-BE90-361379A53067}" type="pres">
      <dgm:prSet presAssocID="{00C00CE7-1F26-48D1-943B-9CBD9323FB11}" presName="Name8" presStyleCnt="0"/>
      <dgm:spPr/>
    </dgm:pt>
    <dgm:pt modelId="{1D4BB259-14D1-43CE-8C2F-7DBF5F8F6F69}" type="pres">
      <dgm:prSet presAssocID="{00C00CE7-1F26-48D1-943B-9CBD9323FB11}" presName="level" presStyleLbl="node1" presStyleIdx="0" presStyleCnt="10" custScaleY="141978">
        <dgm:presLayoutVars>
          <dgm:chMax val="1"/>
          <dgm:bulletEnabled val="1"/>
        </dgm:presLayoutVars>
      </dgm:prSet>
      <dgm:spPr/>
      <dgm:t>
        <a:bodyPr/>
        <a:lstStyle/>
        <a:p>
          <a:endParaRPr lang="en-GB"/>
        </a:p>
      </dgm:t>
    </dgm:pt>
    <dgm:pt modelId="{520F0DC9-8F14-4201-B3D5-D8B6C7B59A77}" type="pres">
      <dgm:prSet presAssocID="{00C00CE7-1F26-48D1-943B-9CBD9323FB11}" presName="levelTx" presStyleLbl="revTx" presStyleIdx="0" presStyleCnt="0">
        <dgm:presLayoutVars>
          <dgm:chMax val="1"/>
          <dgm:bulletEnabled val="1"/>
        </dgm:presLayoutVars>
      </dgm:prSet>
      <dgm:spPr/>
      <dgm:t>
        <a:bodyPr/>
        <a:lstStyle/>
        <a:p>
          <a:endParaRPr lang="en-GB"/>
        </a:p>
      </dgm:t>
    </dgm:pt>
    <dgm:pt modelId="{FF6CF399-335E-47A9-8E7A-359817958F71}" type="pres">
      <dgm:prSet presAssocID="{69145F31-6159-4B41-99EE-3478E4C99946}" presName="Name8" presStyleCnt="0"/>
      <dgm:spPr/>
    </dgm:pt>
    <dgm:pt modelId="{DF2F88FD-8EF4-475C-BC62-D599A37C73F7}" type="pres">
      <dgm:prSet presAssocID="{69145F31-6159-4B41-99EE-3478E4C99946}" presName="level" presStyleLbl="node1" presStyleIdx="1" presStyleCnt="10" custScaleY="125053">
        <dgm:presLayoutVars>
          <dgm:chMax val="1"/>
          <dgm:bulletEnabled val="1"/>
        </dgm:presLayoutVars>
      </dgm:prSet>
      <dgm:spPr/>
      <dgm:t>
        <a:bodyPr/>
        <a:lstStyle/>
        <a:p>
          <a:endParaRPr lang="en-GB"/>
        </a:p>
      </dgm:t>
    </dgm:pt>
    <dgm:pt modelId="{B818F100-2A9E-4C2D-91C6-F61C6351BC31}" type="pres">
      <dgm:prSet presAssocID="{69145F31-6159-4B41-99EE-3478E4C99946}" presName="levelTx" presStyleLbl="revTx" presStyleIdx="0" presStyleCnt="0">
        <dgm:presLayoutVars>
          <dgm:chMax val="1"/>
          <dgm:bulletEnabled val="1"/>
        </dgm:presLayoutVars>
      </dgm:prSet>
      <dgm:spPr/>
      <dgm:t>
        <a:bodyPr/>
        <a:lstStyle/>
        <a:p>
          <a:endParaRPr lang="en-GB"/>
        </a:p>
      </dgm:t>
    </dgm:pt>
    <dgm:pt modelId="{4F780446-8F8B-4051-A57B-69EA66067F40}" type="pres">
      <dgm:prSet presAssocID="{F40FAE9C-BA34-4206-BE3E-A52C7ADDC17E}" presName="Name8" presStyleCnt="0"/>
      <dgm:spPr/>
    </dgm:pt>
    <dgm:pt modelId="{1E76F58D-6C86-4C71-AB26-1270C58FC489}" type="pres">
      <dgm:prSet presAssocID="{F40FAE9C-BA34-4206-BE3E-A52C7ADDC17E}" presName="level" presStyleLbl="node1" presStyleIdx="2" presStyleCnt="10" custScaleY="92073">
        <dgm:presLayoutVars>
          <dgm:chMax val="1"/>
          <dgm:bulletEnabled val="1"/>
        </dgm:presLayoutVars>
      </dgm:prSet>
      <dgm:spPr/>
      <dgm:t>
        <a:bodyPr/>
        <a:lstStyle/>
        <a:p>
          <a:endParaRPr lang="en-GB"/>
        </a:p>
      </dgm:t>
    </dgm:pt>
    <dgm:pt modelId="{854F1717-779B-402E-A008-41B9BED7B7CB}" type="pres">
      <dgm:prSet presAssocID="{F40FAE9C-BA34-4206-BE3E-A52C7ADDC17E}" presName="levelTx" presStyleLbl="revTx" presStyleIdx="0" presStyleCnt="0">
        <dgm:presLayoutVars>
          <dgm:chMax val="1"/>
          <dgm:bulletEnabled val="1"/>
        </dgm:presLayoutVars>
      </dgm:prSet>
      <dgm:spPr/>
      <dgm:t>
        <a:bodyPr/>
        <a:lstStyle/>
        <a:p>
          <a:endParaRPr lang="en-GB"/>
        </a:p>
      </dgm:t>
    </dgm:pt>
    <dgm:pt modelId="{7D7C1EED-1CE5-4EAA-A5D0-14855551A1BE}" type="pres">
      <dgm:prSet presAssocID="{5EEC426B-AAD4-4124-AB71-DC432D82518A}" presName="Name8" presStyleCnt="0"/>
      <dgm:spPr/>
    </dgm:pt>
    <dgm:pt modelId="{102A7ACC-045C-4193-A91F-14609E6D09AB}" type="pres">
      <dgm:prSet presAssocID="{5EEC426B-AAD4-4124-AB71-DC432D82518A}" presName="level" presStyleLbl="node1" presStyleIdx="3" presStyleCnt="10">
        <dgm:presLayoutVars>
          <dgm:chMax val="1"/>
          <dgm:bulletEnabled val="1"/>
        </dgm:presLayoutVars>
      </dgm:prSet>
      <dgm:spPr/>
      <dgm:t>
        <a:bodyPr/>
        <a:lstStyle/>
        <a:p>
          <a:endParaRPr lang="en-GB"/>
        </a:p>
      </dgm:t>
    </dgm:pt>
    <dgm:pt modelId="{5D005F92-98F6-4898-991F-B146F4AA5AEF}" type="pres">
      <dgm:prSet presAssocID="{5EEC426B-AAD4-4124-AB71-DC432D82518A}" presName="levelTx" presStyleLbl="revTx" presStyleIdx="0" presStyleCnt="0">
        <dgm:presLayoutVars>
          <dgm:chMax val="1"/>
          <dgm:bulletEnabled val="1"/>
        </dgm:presLayoutVars>
      </dgm:prSet>
      <dgm:spPr/>
      <dgm:t>
        <a:bodyPr/>
        <a:lstStyle/>
        <a:p>
          <a:endParaRPr lang="en-GB"/>
        </a:p>
      </dgm:t>
    </dgm:pt>
    <dgm:pt modelId="{EA2E38D4-B755-43B2-B7FE-6D74225648F8}" type="pres">
      <dgm:prSet presAssocID="{17EEF962-2496-4E40-9402-0CB749F832F5}" presName="Name8" presStyleCnt="0"/>
      <dgm:spPr/>
    </dgm:pt>
    <dgm:pt modelId="{D26EE499-3C33-421F-ABFB-517B500A9388}" type="pres">
      <dgm:prSet presAssocID="{17EEF962-2496-4E40-9402-0CB749F832F5}" presName="level" presStyleLbl="node1" presStyleIdx="4" presStyleCnt="10">
        <dgm:presLayoutVars>
          <dgm:chMax val="1"/>
          <dgm:bulletEnabled val="1"/>
        </dgm:presLayoutVars>
      </dgm:prSet>
      <dgm:spPr/>
      <dgm:t>
        <a:bodyPr/>
        <a:lstStyle/>
        <a:p>
          <a:endParaRPr lang="en-GB"/>
        </a:p>
      </dgm:t>
    </dgm:pt>
    <dgm:pt modelId="{0A0EA122-245B-4A65-A535-E86B659C929A}" type="pres">
      <dgm:prSet presAssocID="{17EEF962-2496-4E40-9402-0CB749F832F5}" presName="levelTx" presStyleLbl="revTx" presStyleIdx="0" presStyleCnt="0">
        <dgm:presLayoutVars>
          <dgm:chMax val="1"/>
          <dgm:bulletEnabled val="1"/>
        </dgm:presLayoutVars>
      </dgm:prSet>
      <dgm:spPr/>
      <dgm:t>
        <a:bodyPr/>
        <a:lstStyle/>
        <a:p>
          <a:endParaRPr lang="en-GB"/>
        </a:p>
      </dgm:t>
    </dgm:pt>
    <dgm:pt modelId="{0BD97E5D-EA6D-40B4-9D1E-BD57E016D59D}" type="pres">
      <dgm:prSet presAssocID="{6D934AEC-F964-4055-A347-6D44FEFFBC46}" presName="Name8" presStyleCnt="0"/>
      <dgm:spPr/>
    </dgm:pt>
    <dgm:pt modelId="{1ED268DF-7041-4F74-B000-578344470E4D}" type="pres">
      <dgm:prSet presAssocID="{6D934AEC-F964-4055-A347-6D44FEFFBC46}" presName="level" presStyleLbl="node1" presStyleIdx="5" presStyleCnt="10">
        <dgm:presLayoutVars>
          <dgm:chMax val="1"/>
          <dgm:bulletEnabled val="1"/>
        </dgm:presLayoutVars>
      </dgm:prSet>
      <dgm:spPr/>
      <dgm:t>
        <a:bodyPr/>
        <a:lstStyle/>
        <a:p>
          <a:endParaRPr lang="en-GB"/>
        </a:p>
      </dgm:t>
    </dgm:pt>
    <dgm:pt modelId="{B19F6CAF-0AD8-4D3E-ADD8-9C170A310B43}" type="pres">
      <dgm:prSet presAssocID="{6D934AEC-F964-4055-A347-6D44FEFFBC46}" presName="levelTx" presStyleLbl="revTx" presStyleIdx="0" presStyleCnt="0">
        <dgm:presLayoutVars>
          <dgm:chMax val="1"/>
          <dgm:bulletEnabled val="1"/>
        </dgm:presLayoutVars>
      </dgm:prSet>
      <dgm:spPr/>
      <dgm:t>
        <a:bodyPr/>
        <a:lstStyle/>
        <a:p>
          <a:endParaRPr lang="en-GB"/>
        </a:p>
      </dgm:t>
    </dgm:pt>
    <dgm:pt modelId="{3CA5CB31-4CD8-4585-A973-03F9034EA768}" type="pres">
      <dgm:prSet presAssocID="{2CB3A170-1310-4595-A5F3-240D89942AC2}" presName="Name8" presStyleCnt="0"/>
      <dgm:spPr/>
    </dgm:pt>
    <dgm:pt modelId="{28A0C687-488C-4BBF-B6E4-602C01FED081}" type="pres">
      <dgm:prSet presAssocID="{2CB3A170-1310-4595-A5F3-240D89942AC2}" presName="level" presStyleLbl="node1" presStyleIdx="6" presStyleCnt="10">
        <dgm:presLayoutVars>
          <dgm:chMax val="1"/>
          <dgm:bulletEnabled val="1"/>
        </dgm:presLayoutVars>
      </dgm:prSet>
      <dgm:spPr/>
      <dgm:t>
        <a:bodyPr/>
        <a:lstStyle/>
        <a:p>
          <a:endParaRPr lang="en-GB"/>
        </a:p>
      </dgm:t>
    </dgm:pt>
    <dgm:pt modelId="{883BFE72-2E84-4099-B090-6F02A0E13BD6}" type="pres">
      <dgm:prSet presAssocID="{2CB3A170-1310-4595-A5F3-240D89942AC2}" presName="levelTx" presStyleLbl="revTx" presStyleIdx="0" presStyleCnt="0">
        <dgm:presLayoutVars>
          <dgm:chMax val="1"/>
          <dgm:bulletEnabled val="1"/>
        </dgm:presLayoutVars>
      </dgm:prSet>
      <dgm:spPr/>
      <dgm:t>
        <a:bodyPr/>
        <a:lstStyle/>
        <a:p>
          <a:endParaRPr lang="en-GB"/>
        </a:p>
      </dgm:t>
    </dgm:pt>
    <dgm:pt modelId="{EA6BA509-B45F-4852-8B4A-008014FF6FCE}" type="pres">
      <dgm:prSet presAssocID="{68C4139B-A192-4CA9-A21D-0C5DB5A442A7}" presName="Name8" presStyleCnt="0"/>
      <dgm:spPr/>
    </dgm:pt>
    <dgm:pt modelId="{259A95C9-220A-4360-B67C-F9487FF9C3A3}" type="pres">
      <dgm:prSet presAssocID="{68C4139B-A192-4CA9-A21D-0C5DB5A442A7}" presName="level" presStyleLbl="node1" presStyleIdx="7" presStyleCnt="10">
        <dgm:presLayoutVars>
          <dgm:chMax val="1"/>
          <dgm:bulletEnabled val="1"/>
        </dgm:presLayoutVars>
      </dgm:prSet>
      <dgm:spPr/>
      <dgm:t>
        <a:bodyPr/>
        <a:lstStyle/>
        <a:p>
          <a:endParaRPr lang="en-GB"/>
        </a:p>
      </dgm:t>
    </dgm:pt>
    <dgm:pt modelId="{D4FEF3CF-3844-47D7-9B01-7B4BD36BB63A}" type="pres">
      <dgm:prSet presAssocID="{68C4139B-A192-4CA9-A21D-0C5DB5A442A7}" presName="levelTx" presStyleLbl="revTx" presStyleIdx="0" presStyleCnt="0">
        <dgm:presLayoutVars>
          <dgm:chMax val="1"/>
          <dgm:bulletEnabled val="1"/>
        </dgm:presLayoutVars>
      </dgm:prSet>
      <dgm:spPr/>
      <dgm:t>
        <a:bodyPr/>
        <a:lstStyle/>
        <a:p>
          <a:endParaRPr lang="en-GB"/>
        </a:p>
      </dgm:t>
    </dgm:pt>
    <dgm:pt modelId="{F64DA4BA-92C3-409B-85C7-45E61F5BA9F4}" type="pres">
      <dgm:prSet presAssocID="{DE850A0F-05E4-4620-8FB9-F3580E19A547}" presName="Name8" presStyleCnt="0"/>
      <dgm:spPr/>
    </dgm:pt>
    <dgm:pt modelId="{9E9CB642-4E6A-4D4A-832B-1612B159BF30}" type="pres">
      <dgm:prSet presAssocID="{DE850A0F-05E4-4620-8FB9-F3580E19A547}" presName="level" presStyleLbl="node1" presStyleIdx="8" presStyleCnt="10">
        <dgm:presLayoutVars>
          <dgm:chMax val="1"/>
          <dgm:bulletEnabled val="1"/>
        </dgm:presLayoutVars>
      </dgm:prSet>
      <dgm:spPr/>
      <dgm:t>
        <a:bodyPr/>
        <a:lstStyle/>
        <a:p>
          <a:endParaRPr lang="en-GB"/>
        </a:p>
      </dgm:t>
    </dgm:pt>
    <dgm:pt modelId="{B72884EF-81B4-455B-9E61-84024362B833}" type="pres">
      <dgm:prSet presAssocID="{DE850A0F-05E4-4620-8FB9-F3580E19A547}" presName="levelTx" presStyleLbl="revTx" presStyleIdx="0" presStyleCnt="0">
        <dgm:presLayoutVars>
          <dgm:chMax val="1"/>
          <dgm:bulletEnabled val="1"/>
        </dgm:presLayoutVars>
      </dgm:prSet>
      <dgm:spPr/>
      <dgm:t>
        <a:bodyPr/>
        <a:lstStyle/>
        <a:p>
          <a:endParaRPr lang="en-GB"/>
        </a:p>
      </dgm:t>
    </dgm:pt>
    <dgm:pt modelId="{EB7EE212-10CB-4B00-BFE8-9FDC0F26855F}" type="pres">
      <dgm:prSet presAssocID="{14890395-E9B6-483E-9B6E-2B880C43B2BC}" presName="Name8" presStyleCnt="0"/>
      <dgm:spPr/>
    </dgm:pt>
    <dgm:pt modelId="{98ACAFE5-7F11-45FF-B63C-85EE4D34EFDA}" type="pres">
      <dgm:prSet presAssocID="{14890395-E9B6-483E-9B6E-2B880C43B2BC}" presName="level" presStyleLbl="node1" presStyleIdx="9" presStyleCnt="10">
        <dgm:presLayoutVars>
          <dgm:chMax val="1"/>
          <dgm:bulletEnabled val="1"/>
        </dgm:presLayoutVars>
      </dgm:prSet>
      <dgm:spPr/>
      <dgm:t>
        <a:bodyPr/>
        <a:lstStyle/>
        <a:p>
          <a:endParaRPr lang="en-GB"/>
        </a:p>
      </dgm:t>
    </dgm:pt>
    <dgm:pt modelId="{27F7FBE4-B7DE-418E-85A9-B027FDBE9202}" type="pres">
      <dgm:prSet presAssocID="{14890395-E9B6-483E-9B6E-2B880C43B2BC}" presName="levelTx" presStyleLbl="revTx" presStyleIdx="0" presStyleCnt="0">
        <dgm:presLayoutVars>
          <dgm:chMax val="1"/>
          <dgm:bulletEnabled val="1"/>
        </dgm:presLayoutVars>
      </dgm:prSet>
      <dgm:spPr/>
      <dgm:t>
        <a:bodyPr/>
        <a:lstStyle/>
        <a:p>
          <a:endParaRPr lang="en-GB"/>
        </a:p>
      </dgm:t>
    </dgm:pt>
  </dgm:ptLst>
  <dgm:cxnLst>
    <dgm:cxn modelId="{19A81845-3E63-469E-BBF1-E98935B18E90}" srcId="{61B060B3-6938-4362-9742-B4C44DFC8009}" destId="{69145F31-6159-4B41-99EE-3478E4C99946}" srcOrd="1" destOrd="0" parTransId="{F384180A-4E5E-41B6-B775-3F14C88D1D15}" sibTransId="{ED7DA32B-8D89-47E2-81CE-142B2C8E87D8}"/>
    <dgm:cxn modelId="{8614D4A5-28C5-4CD3-8813-78B676BF101D}" type="presOf" srcId="{17EEF962-2496-4E40-9402-0CB749F832F5}" destId="{D26EE499-3C33-421F-ABFB-517B500A9388}" srcOrd="0" destOrd="0" presId="urn:microsoft.com/office/officeart/2005/8/layout/pyramid1"/>
    <dgm:cxn modelId="{90C40A95-9383-428D-BFAB-E43640421935}" type="presOf" srcId="{F40FAE9C-BA34-4206-BE3E-A52C7ADDC17E}" destId="{854F1717-779B-402E-A008-41B9BED7B7CB}" srcOrd="1" destOrd="0" presId="urn:microsoft.com/office/officeart/2005/8/layout/pyramid1"/>
    <dgm:cxn modelId="{97492A9E-3E9B-40FB-A09A-B8CF07CAE36A}" srcId="{61B060B3-6938-4362-9742-B4C44DFC8009}" destId="{00C00CE7-1F26-48D1-943B-9CBD9323FB11}" srcOrd="0" destOrd="0" parTransId="{5C730867-C6D8-43B1-AC1A-B5F6168A6541}" sibTransId="{FFDADA64-BA24-454B-9B14-584435A03F5E}"/>
    <dgm:cxn modelId="{F4A7E975-EB36-47BA-AC88-F0684E9084C0}" type="presOf" srcId="{F40FAE9C-BA34-4206-BE3E-A52C7ADDC17E}" destId="{1E76F58D-6C86-4C71-AB26-1270C58FC489}" srcOrd="0" destOrd="0" presId="urn:microsoft.com/office/officeart/2005/8/layout/pyramid1"/>
    <dgm:cxn modelId="{DA18C19E-E7D7-49DC-B519-14F5FAD0854C}" type="presOf" srcId="{14890395-E9B6-483E-9B6E-2B880C43B2BC}" destId="{98ACAFE5-7F11-45FF-B63C-85EE4D34EFDA}" srcOrd="0" destOrd="0" presId="urn:microsoft.com/office/officeart/2005/8/layout/pyramid1"/>
    <dgm:cxn modelId="{FCEBCE7A-0DBF-49D5-A6EA-F02CE79184F5}" srcId="{61B060B3-6938-4362-9742-B4C44DFC8009}" destId="{14890395-E9B6-483E-9B6E-2B880C43B2BC}" srcOrd="9" destOrd="0" parTransId="{2F468F69-B647-4169-895A-A0D428CEB31A}" sibTransId="{8CC5335B-E5FB-446C-A3FF-A8E96A8C84EB}"/>
    <dgm:cxn modelId="{2D135939-A292-4D6D-A1E2-56F5341C90CD}" type="presOf" srcId="{68C4139B-A192-4CA9-A21D-0C5DB5A442A7}" destId="{D4FEF3CF-3844-47D7-9B01-7B4BD36BB63A}" srcOrd="1" destOrd="0" presId="urn:microsoft.com/office/officeart/2005/8/layout/pyramid1"/>
    <dgm:cxn modelId="{D4962942-02FB-41FB-A0E2-3EF76A915315}" srcId="{61B060B3-6938-4362-9742-B4C44DFC8009}" destId="{17EEF962-2496-4E40-9402-0CB749F832F5}" srcOrd="4" destOrd="0" parTransId="{126ECF03-47BB-44B9-B8B8-5552AA6FCCC4}" sibTransId="{26BA7CD7-A0CA-4791-B707-F1CCFDEC6AE1}"/>
    <dgm:cxn modelId="{9E5438C4-A332-4D64-A850-9251A8C35FEC}" type="presOf" srcId="{5EEC426B-AAD4-4124-AB71-DC432D82518A}" destId="{102A7ACC-045C-4193-A91F-14609E6D09AB}" srcOrd="0" destOrd="0" presId="urn:microsoft.com/office/officeart/2005/8/layout/pyramid1"/>
    <dgm:cxn modelId="{F59C115B-655D-480A-B56C-1C26ADEA9C67}" srcId="{61B060B3-6938-4362-9742-B4C44DFC8009}" destId="{68C4139B-A192-4CA9-A21D-0C5DB5A442A7}" srcOrd="7" destOrd="0" parTransId="{D13F260B-84BC-4AF6-A133-4A0B11A1BC05}" sibTransId="{6AB268F3-8415-4184-88C3-1153FFCD32D6}"/>
    <dgm:cxn modelId="{36B385DD-93B2-4104-B3DE-2A2647BCAE03}" srcId="{61B060B3-6938-4362-9742-B4C44DFC8009}" destId="{6D934AEC-F964-4055-A347-6D44FEFFBC46}" srcOrd="5" destOrd="0" parTransId="{54D1FBCF-657F-423F-A608-82B2CEA606DF}" sibTransId="{A7841A8A-DD39-415C-AC0D-6E02B35053DA}"/>
    <dgm:cxn modelId="{F3FFFC68-17FF-41FB-991E-6F739B46AF2B}" type="presOf" srcId="{61B060B3-6938-4362-9742-B4C44DFC8009}" destId="{9B43C37E-A771-4869-ACF1-090C17016A61}" srcOrd="0" destOrd="0" presId="urn:microsoft.com/office/officeart/2005/8/layout/pyramid1"/>
    <dgm:cxn modelId="{EC6AE5F2-9A82-4FCA-9F66-EA87850881E7}" type="presOf" srcId="{2CB3A170-1310-4595-A5F3-240D89942AC2}" destId="{28A0C687-488C-4BBF-B6E4-602C01FED081}" srcOrd="0" destOrd="0" presId="urn:microsoft.com/office/officeart/2005/8/layout/pyramid1"/>
    <dgm:cxn modelId="{C344958B-BF78-4791-B79C-13C71E53C9BD}" type="presOf" srcId="{2CB3A170-1310-4595-A5F3-240D89942AC2}" destId="{883BFE72-2E84-4099-B090-6F02A0E13BD6}" srcOrd="1" destOrd="0" presId="urn:microsoft.com/office/officeart/2005/8/layout/pyramid1"/>
    <dgm:cxn modelId="{87442B0D-0FA9-4F94-B588-617DB65E2F1E}" type="presOf" srcId="{17EEF962-2496-4E40-9402-0CB749F832F5}" destId="{0A0EA122-245B-4A65-A535-E86B659C929A}" srcOrd="1" destOrd="0" presId="urn:microsoft.com/office/officeart/2005/8/layout/pyramid1"/>
    <dgm:cxn modelId="{809A98A1-45FA-4C90-B7CD-4A266C0EB27F}" srcId="{61B060B3-6938-4362-9742-B4C44DFC8009}" destId="{5EEC426B-AAD4-4124-AB71-DC432D82518A}" srcOrd="3" destOrd="0" parTransId="{0C11D901-9AC8-4E9E-8472-BBCE468FFE11}" sibTransId="{60CEC415-9FB4-4579-B9B4-757CD7994445}"/>
    <dgm:cxn modelId="{24870D64-66D5-4D35-8528-DDCE1824438A}" type="presOf" srcId="{5EEC426B-AAD4-4124-AB71-DC432D82518A}" destId="{5D005F92-98F6-4898-991F-B146F4AA5AEF}" srcOrd="1" destOrd="0" presId="urn:microsoft.com/office/officeart/2005/8/layout/pyramid1"/>
    <dgm:cxn modelId="{1850157A-18C7-4A80-9766-FA640175481A}" srcId="{61B060B3-6938-4362-9742-B4C44DFC8009}" destId="{2CB3A170-1310-4595-A5F3-240D89942AC2}" srcOrd="6" destOrd="0" parTransId="{475A8EFF-8795-4BCA-8432-A4416347978A}" sibTransId="{5A0668A3-BD05-4C40-9CF1-51C7BEC6611C}"/>
    <dgm:cxn modelId="{F6FE84C9-3EDF-4735-927E-50A91F713ED9}" type="presOf" srcId="{69145F31-6159-4B41-99EE-3478E4C99946}" destId="{DF2F88FD-8EF4-475C-BC62-D599A37C73F7}" srcOrd="0" destOrd="0" presId="urn:microsoft.com/office/officeart/2005/8/layout/pyramid1"/>
    <dgm:cxn modelId="{7618D73C-84AE-4574-99D8-F02E1C8B9164}" type="presOf" srcId="{DE850A0F-05E4-4620-8FB9-F3580E19A547}" destId="{B72884EF-81B4-455B-9E61-84024362B833}" srcOrd="1" destOrd="0" presId="urn:microsoft.com/office/officeart/2005/8/layout/pyramid1"/>
    <dgm:cxn modelId="{EE7192CE-3045-4064-A201-A3731FDF0E64}" type="presOf" srcId="{DE850A0F-05E4-4620-8FB9-F3580E19A547}" destId="{9E9CB642-4E6A-4D4A-832B-1612B159BF30}" srcOrd="0" destOrd="0" presId="urn:microsoft.com/office/officeart/2005/8/layout/pyramid1"/>
    <dgm:cxn modelId="{C41929FB-C4D1-4F96-AA9D-E2EB1E7981B1}" type="presOf" srcId="{00C00CE7-1F26-48D1-943B-9CBD9323FB11}" destId="{520F0DC9-8F14-4201-B3D5-D8B6C7B59A77}" srcOrd="1" destOrd="0" presId="urn:microsoft.com/office/officeart/2005/8/layout/pyramid1"/>
    <dgm:cxn modelId="{4B0E8552-28D8-48BC-83A1-7C665C9E9EBF}" type="presOf" srcId="{14890395-E9B6-483E-9B6E-2B880C43B2BC}" destId="{27F7FBE4-B7DE-418E-85A9-B027FDBE9202}" srcOrd="1" destOrd="0" presId="urn:microsoft.com/office/officeart/2005/8/layout/pyramid1"/>
    <dgm:cxn modelId="{708E2A38-97AF-4638-A4A2-C0EC6C1B3E14}" type="presOf" srcId="{00C00CE7-1F26-48D1-943B-9CBD9323FB11}" destId="{1D4BB259-14D1-43CE-8C2F-7DBF5F8F6F69}" srcOrd="0" destOrd="0" presId="urn:microsoft.com/office/officeart/2005/8/layout/pyramid1"/>
    <dgm:cxn modelId="{597798D4-05F9-4BF7-9269-3D7D08928D77}" type="presOf" srcId="{69145F31-6159-4B41-99EE-3478E4C99946}" destId="{B818F100-2A9E-4C2D-91C6-F61C6351BC31}" srcOrd="1" destOrd="0" presId="urn:microsoft.com/office/officeart/2005/8/layout/pyramid1"/>
    <dgm:cxn modelId="{E4F12C36-1A72-4301-9C9F-71F47E89A32C}" type="presOf" srcId="{6D934AEC-F964-4055-A347-6D44FEFFBC46}" destId="{B19F6CAF-0AD8-4D3E-ADD8-9C170A310B43}" srcOrd="1" destOrd="0" presId="urn:microsoft.com/office/officeart/2005/8/layout/pyramid1"/>
    <dgm:cxn modelId="{28B2913B-3F82-412D-80F0-4AB22B166411}" type="presOf" srcId="{6D934AEC-F964-4055-A347-6D44FEFFBC46}" destId="{1ED268DF-7041-4F74-B000-578344470E4D}" srcOrd="0" destOrd="0" presId="urn:microsoft.com/office/officeart/2005/8/layout/pyramid1"/>
    <dgm:cxn modelId="{9FEC919D-67D1-4A54-993A-FFB21F146716}" type="presOf" srcId="{68C4139B-A192-4CA9-A21D-0C5DB5A442A7}" destId="{259A95C9-220A-4360-B67C-F9487FF9C3A3}" srcOrd="0" destOrd="0" presId="urn:microsoft.com/office/officeart/2005/8/layout/pyramid1"/>
    <dgm:cxn modelId="{EEEB3260-5432-4236-AD85-5CD389AC0E4B}" srcId="{61B060B3-6938-4362-9742-B4C44DFC8009}" destId="{DE850A0F-05E4-4620-8FB9-F3580E19A547}" srcOrd="8" destOrd="0" parTransId="{0058A7E1-81C4-473C-BB5D-13E9C2EE1890}" sibTransId="{D861F1FC-8039-49D9-AE70-11E4356FC78F}"/>
    <dgm:cxn modelId="{4585D4B9-A09E-4CFF-8C30-5EC24725D1CA}" srcId="{61B060B3-6938-4362-9742-B4C44DFC8009}" destId="{F40FAE9C-BA34-4206-BE3E-A52C7ADDC17E}" srcOrd="2" destOrd="0" parTransId="{786BC00A-8DF1-4FE2-A3F1-A9CD3DA8EB8D}" sibTransId="{F6D4506B-90DD-44B5-B93E-AFFE6ECF2B89}"/>
    <dgm:cxn modelId="{C2419948-4E3D-4057-BDDC-5DACE6D24345}" type="presParOf" srcId="{9B43C37E-A771-4869-ACF1-090C17016A61}" destId="{D08E87CE-9A48-495B-BE90-361379A53067}" srcOrd="0" destOrd="0" presId="urn:microsoft.com/office/officeart/2005/8/layout/pyramid1"/>
    <dgm:cxn modelId="{5ACA2D72-1056-4E1A-85A0-2F212B9B8528}" type="presParOf" srcId="{D08E87CE-9A48-495B-BE90-361379A53067}" destId="{1D4BB259-14D1-43CE-8C2F-7DBF5F8F6F69}" srcOrd="0" destOrd="0" presId="urn:microsoft.com/office/officeart/2005/8/layout/pyramid1"/>
    <dgm:cxn modelId="{35233914-1DCE-4265-8D3E-955165FEFDDC}" type="presParOf" srcId="{D08E87CE-9A48-495B-BE90-361379A53067}" destId="{520F0DC9-8F14-4201-B3D5-D8B6C7B59A77}" srcOrd="1" destOrd="0" presId="urn:microsoft.com/office/officeart/2005/8/layout/pyramid1"/>
    <dgm:cxn modelId="{F18EE34E-5090-4600-AE4E-9C9E3F88E441}" type="presParOf" srcId="{9B43C37E-A771-4869-ACF1-090C17016A61}" destId="{FF6CF399-335E-47A9-8E7A-359817958F71}" srcOrd="1" destOrd="0" presId="urn:microsoft.com/office/officeart/2005/8/layout/pyramid1"/>
    <dgm:cxn modelId="{5150EE1D-5F3E-49F4-9B17-BBBD6D2B0A6D}" type="presParOf" srcId="{FF6CF399-335E-47A9-8E7A-359817958F71}" destId="{DF2F88FD-8EF4-475C-BC62-D599A37C73F7}" srcOrd="0" destOrd="0" presId="urn:microsoft.com/office/officeart/2005/8/layout/pyramid1"/>
    <dgm:cxn modelId="{C8812606-BAB8-47CD-980B-0D680A2E8A6A}" type="presParOf" srcId="{FF6CF399-335E-47A9-8E7A-359817958F71}" destId="{B818F100-2A9E-4C2D-91C6-F61C6351BC31}" srcOrd="1" destOrd="0" presId="urn:microsoft.com/office/officeart/2005/8/layout/pyramid1"/>
    <dgm:cxn modelId="{1B2D1E5B-2477-49F4-8675-BBBAFBE9AF07}" type="presParOf" srcId="{9B43C37E-A771-4869-ACF1-090C17016A61}" destId="{4F780446-8F8B-4051-A57B-69EA66067F40}" srcOrd="2" destOrd="0" presId="urn:microsoft.com/office/officeart/2005/8/layout/pyramid1"/>
    <dgm:cxn modelId="{86C58633-01DD-467C-8325-3F32F225986C}" type="presParOf" srcId="{4F780446-8F8B-4051-A57B-69EA66067F40}" destId="{1E76F58D-6C86-4C71-AB26-1270C58FC489}" srcOrd="0" destOrd="0" presId="urn:microsoft.com/office/officeart/2005/8/layout/pyramid1"/>
    <dgm:cxn modelId="{284A68F4-E767-4462-A225-20221D9DA40C}" type="presParOf" srcId="{4F780446-8F8B-4051-A57B-69EA66067F40}" destId="{854F1717-779B-402E-A008-41B9BED7B7CB}" srcOrd="1" destOrd="0" presId="urn:microsoft.com/office/officeart/2005/8/layout/pyramid1"/>
    <dgm:cxn modelId="{24A6E645-119F-466A-B793-32FE9BC3A1C1}" type="presParOf" srcId="{9B43C37E-A771-4869-ACF1-090C17016A61}" destId="{7D7C1EED-1CE5-4EAA-A5D0-14855551A1BE}" srcOrd="3" destOrd="0" presId="urn:microsoft.com/office/officeart/2005/8/layout/pyramid1"/>
    <dgm:cxn modelId="{EA5FCB8C-C4FF-4614-A846-FC0C85F58116}" type="presParOf" srcId="{7D7C1EED-1CE5-4EAA-A5D0-14855551A1BE}" destId="{102A7ACC-045C-4193-A91F-14609E6D09AB}" srcOrd="0" destOrd="0" presId="urn:microsoft.com/office/officeart/2005/8/layout/pyramid1"/>
    <dgm:cxn modelId="{513DD103-76F3-48E2-815C-22D154BD1D6D}" type="presParOf" srcId="{7D7C1EED-1CE5-4EAA-A5D0-14855551A1BE}" destId="{5D005F92-98F6-4898-991F-B146F4AA5AEF}" srcOrd="1" destOrd="0" presId="urn:microsoft.com/office/officeart/2005/8/layout/pyramid1"/>
    <dgm:cxn modelId="{ACE40D08-6B54-43B2-999F-E3F727717CC7}" type="presParOf" srcId="{9B43C37E-A771-4869-ACF1-090C17016A61}" destId="{EA2E38D4-B755-43B2-B7FE-6D74225648F8}" srcOrd="4" destOrd="0" presId="urn:microsoft.com/office/officeart/2005/8/layout/pyramid1"/>
    <dgm:cxn modelId="{794F2ADE-35B9-4AA9-83B8-925694FD60E6}" type="presParOf" srcId="{EA2E38D4-B755-43B2-B7FE-6D74225648F8}" destId="{D26EE499-3C33-421F-ABFB-517B500A9388}" srcOrd="0" destOrd="0" presId="urn:microsoft.com/office/officeart/2005/8/layout/pyramid1"/>
    <dgm:cxn modelId="{A3A4B547-A81E-4802-9CE1-2558567F9956}" type="presParOf" srcId="{EA2E38D4-B755-43B2-B7FE-6D74225648F8}" destId="{0A0EA122-245B-4A65-A535-E86B659C929A}" srcOrd="1" destOrd="0" presId="urn:microsoft.com/office/officeart/2005/8/layout/pyramid1"/>
    <dgm:cxn modelId="{F1ADACC3-CE1A-4A0B-AB2D-726EA45776ED}" type="presParOf" srcId="{9B43C37E-A771-4869-ACF1-090C17016A61}" destId="{0BD97E5D-EA6D-40B4-9D1E-BD57E016D59D}" srcOrd="5" destOrd="0" presId="urn:microsoft.com/office/officeart/2005/8/layout/pyramid1"/>
    <dgm:cxn modelId="{E2E239D4-0FF9-4A3A-AE9A-56AB28D697AF}" type="presParOf" srcId="{0BD97E5D-EA6D-40B4-9D1E-BD57E016D59D}" destId="{1ED268DF-7041-4F74-B000-578344470E4D}" srcOrd="0" destOrd="0" presId="urn:microsoft.com/office/officeart/2005/8/layout/pyramid1"/>
    <dgm:cxn modelId="{A64B2644-1A9C-4022-A1CD-17A9FADB0DD1}" type="presParOf" srcId="{0BD97E5D-EA6D-40B4-9D1E-BD57E016D59D}" destId="{B19F6CAF-0AD8-4D3E-ADD8-9C170A310B43}" srcOrd="1" destOrd="0" presId="urn:microsoft.com/office/officeart/2005/8/layout/pyramid1"/>
    <dgm:cxn modelId="{644E4BE4-F728-4F4E-883F-45161719FF01}" type="presParOf" srcId="{9B43C37E-A771-4869-ACF1-090C17016A61}" destId="{3CA5CB31-4CD8-4585-A973-03F9034EA768}" srcOrd="6" destOrd="0" presId="urn:microsoft.com/office/officeart/2005/8/layout/pyramid1"/>
    <dgm:cxn modelId="{85AADDDE-94AC-48C1-9A31-311E2E58D803}" type="presParOf" srcId="{3CA5CB31-4CD8-4585-A973-03F9034EA768}" destId="{28A0C687-488C-4BBF-B6E4-602C01FED081}" srcOrd="0" destOrd="0" presId="urn:microsoft.com/office/officeart/2005/8/layout/pyramid1"/>
    <dgm:cxn modelId="{E49694A2-A7D7-4BC9-90D6-AD354A315298}" type="presParOf" srcId="{3CA5CB31-4CD8-4585-A973-03F9034EA768}" destId="{883BFE72-2E84-4099-B090-6F02A0E13BD6}" srcOrd="1" destOrd="0" presId="urn:microsoft.com/office/officeart/2005/8/layout/pyramid1"/>
    <dgm:cxn modelId="{AF375B44-D7B9-4D10-A90A-C7C038B95675}" type="presParOf" srcId="{9B43C37E-A771-4869-ACF1-090C17016A61}" destId="{EA6BA509-B45F-4852-8B4A-008014FF6FCE}" srcOrd="7" destOrd="0" presId="urn:microsoft.com/office/officeart/2005/8/layout/pyramid1"/>
    <dgm:cxn modelId="{D4CF4971-36E6-4064-BDCF-A27B09C82002}" type="presParOf" srcId="{EA6BA509-B45F-4852-8B4A-008014FF6FCE}" destId="{259A95C9-220A-4360-B67C-F9487FF9C3A3}" srcOrd="0" destOrd="0" presId="urn:microsoft.com/office/officeart/2005/8/layout/pyramid1"/>
    <dgm:cxn modelId="{9DDD5A8D-AE15-4CF2-B94F-CFAFD5B3E4AA}" type="presParOf" srcId="{EA6BA509-B45F-4852-8B4A-008014FF6FCE}" destId="{D4FEF3CF-3844-47D7-9B01-7B4BD36BB63A}" srcOrd="1" destOrd="0" presId="urn:microsoft.com/office/officeart/2005/8/layout/pyramid1"/>
    <dgm:cxn modelId="{402FC08D-9501-4888-AD2F-3DBE1FC65D44}" type="presParOf" srcId="{9B43C37E-A771-4869-ACF1-090C17016A61}" destId="{F64DA4BA-92C3-409B-85C7-45E61F5BA9F4}" srcOrd="8" destOrd="0" presId="urn:microsoft.com/office/officeart/2005/8/layout/pyramid1"/>
    <dgm:cxn modelId="{9FFC5C3C-0674-40B0-B4E4-756302F1C0DA}" type="presParOf" srcId="{F64DA4BA-92C3-409B-85C7-45E61F5BA9F4}" destId="{9E9CB642-4E6A-4D4A-832B-1612B159BF30}" srcOrd="0" destOrd="0" presId="urn:microsoft.com/office/officeart/2005/8/layout/pyramid1"/>
    <dgm:cxn modelId="{1F47024E-6E73-410F-84FD-3353580B1944}" type="presParOf" srcId="{F64DA4BA-92C3-409B-85C7-45E61F5BA9F4}" destId="{B72884EF-81B4-455B-9E61-84024362B833}" srcOrd="1" destOrd="0" presId="urn:microsoft.com/office/officeart/2005/8/layout/pyramid1"/>
    <dgm:cxn modelId="{CB34AE43-9EBB-4D11-BE46-8419DA3F574F}" type="presParOf" srcId="{9B43C37E-A771-4869-ACF1-090C17016A61}" destId="{EB7EE212-10CB-4B00-BFE8-9FDC0F26855F}" srcOrd="9" destOrd="0" presId="urn:microsoft.com/office/officeart/2005/8/layout/pyramid1"/>
    <dgm:cxn modelId="{4A25D051-A052-4FA5-A52F-AC77C7025688}" type="presParOf" srcId="{EB7EE212-10CB-4B00-BFE8-9FDC0F26855F}" destId="{98ACAFE5-7F11-45FF-B63C-85EE4D34EFDA}" srcOrd="0" destOrd="0" presId="urn:microsoft.com/office/officeart/2005/8/layout/pyramid1"/>
    <dgm:cxn modelId="{2D2E7537-9CC3-4DA1-AD8A-98B4B105BB21}" type="presParOf" srcId="{EB7EE212-10CB-4B00-BFE8-9FDC0F26855F}" destId="{27F7FBE4-B7DE-418E-85A9-B027FDBE920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3CDAB2-6C5F-43AF-ACC1-AEC5E5C834C0}" type="doc">
      <dgm:prSet loTypeId="urn:microsoft.com/office/officeart/2005/8/layout/radial2" loCatId="relationship" qsTypeId="urn:microsoft.com/office/officeart/2005/8/quickstyle/3d1" qsCatId="3D" csTypeId="urn:microsoft.com/office/officeart/2005/8/colors/accent1_2" csCatId="accent1" phldr="1"/>
      <dgm:spPr/>
      <dgm:t>
        <a:bodyPr/>
        <a:lstStyle/>
        <a:p>
          <a:endParaRPr lang="en-US"/>
        </a:p>
      </dgm:t>
    </dgm:pt>
    <dgm:pt modelId="{AD936296-92F8-4565-8F64-132142DD53BB}">
      <dgm:prSet phldrT="[Text]"/>
      <dgm:spPr/>
      <dgm:t>
        <a:bodyPr/>
        <a:lstStyle/>
        <a:p>
          <a:r>
            <a:rPr lang="en-US" dirty="0" smtClean="0"/>
            <a:t>Silicon</a:t>
          </a:r>
          <a:endParaRPr lang="en-US" dirty="0"/>
        </a:p>
      </dgm:t>
    </dgm:pt>
    <dgm:pt modelId="{05FE517D-B509-4EB6-A614-66593465073B}" type="parTrans" cxnId="{A9F3D008-65B5-4DB3-B516-A2EEEDF7FF3C}">
      <dgm:prSet/>
      <dgm:spPr/>
      <dgm:t>
        <a:bodyPr/>
        <a:lstStyle/>
        <a:p>
          <a:endParaRPr lang="en-US"/>
        </a:p>
      </dgm:t>
    </dgm:pt>
    <dgm:pt modelId="{84C8B8B0-7780-4830-A493-A7917A80482C}" type="sibTrans" cxnId="{A9F3D008-65B5-4DB3-B516-A2EEEDF7FF3C}">
      <dgm:prSet/>
      <dgm:spPr/>
      <dgm:t>
        <a:bodyPr/>
        <a:lstStyle/>
        <a:p>
          <a:endParaRPr lang="en-US"/>
        </a:p>
      </dgm:t>
    </dgm:pt>
    <dgm:pt modelId="{1EE090CF-D50B-4B49-ABBC-30B67F230C3A}">
      <dgm:prSet phldrT="[Text]"/>
      <dgm:spPr/>
      <dgm:t>
        <a:bodyPr/>
        <a:lstStyle/>
        <a:p>
          <a:r>
            <a:rPr lang="en-US" dirty="0" smtClean="0"/>
            <a:t>Boards</a:t>
          </a:r>
          <a:endParaRPr lang="en-US" dirty="0"/>
        </a:p>
      </dgm:t>
    </dgm:pt>
    <dgm:pt modelId="{47F9F5DF-FE2D-4F90-9913-3BF209086E3F}" type="parTrans" cxnId="{14BE2916-AA22-4D34-9877-F91491F4069D}">
      <dgm:prSet/>
      <dgm:spPr/>
      <dgm:t>
        <a:bodyPr/>
        <a:lstStyle/>
        <a:p>
          <a:endParaRPr lang="en-US"/>
        </a:p>
      </dgm:t>
    </dgm:pt>
    <dgm:pt modelId="{50C3608C-0320-4867-8F53-E86DAC17CB35}" type="sibTrans" cxnId="{14BE2916-AA22-4D34-9877-F91491F4069D}">
      <dgm:prSet/>
      <dgm:spPr/>
      <dgm:t>
        <a:bodyPr/>
        <a:lstStyle/>
        <a:p>
          <a:endParaRPr lang="en-US"/>
        </a:p>
      </dgm:t>
    </dgm:pt>
    <dgm:pt modelId="{5B3797EC-CD78-4F5E-8B6C-BAFFC07BA526}">
      <dgm:prSet phldrT="[Text]"/>
      <dgm:spPr/>
      <dgm:t>
        <a:bodyPr/>
        <a:lstStyle/>
        <a:p>
          <a:r>
            <a:rPr lang="en-US" dirty="0" smtClean="0"/>
            <a:t>Frequent Updates</a:t>
          </a:r>
          <a:endParaRPr lang="en-US" dirty="0"/>
        </a:p>
      </dgm:t>
    </dgm:pt>
    <dgm:pt modelId="{02CB7657-2E85-4599-B5B9-288557ACE34D}" type="parTrans" cxnId="{7E61CAB3-2222-4E4F-9EB8-C7572C727166}">
      <dgm:prSet/>
      <dgm:spPr/>
      <dgm:t>
        <a:bodyPr/>
        <a:lstStyle/>
        <a:p>
          <a:endParaRPr lang="en-US"/>
        </a:p>
      </dgm:t>
    </dgm:pt>
    <dgm:pt modelId="{F694D578-77DD-4320-8125-74669F343DAA}" type="sibTrans" cxnId="{7E61CAB3-2222-4E4F-9EB8-C7572C727166}">
      <dgm:prSet/>
      <dgm:spPr/>
      <dgm:t>
        <a:bodyPr/>
        <a:lstStyle/>
        <a:p>
          <a:endParaRPr lang="en-US"/>
        </a:p>
      </dgm:t>
    </dgm:pt>
    <dgm:pt modelId="{9A438F42-0A16-4090-AC58-726227AF4DA6}">
      <dgm:prSet phldrT="[Text]"/>
      <dgm:spPr/>
      <dgm:t>
        <a:bodyPr/>
        <a:lstStyle/>
        <a:p>
          <a:r>
            <a:rPr lang="en-US" dirty="0" smtClean="0"/>
            <a:t>Major Linux release</a:t>
          </a:r>
          <a:endParaRPr lang="en-US" dirty="0"/>
        </a:p>
      </dgm:t>
    </dgm:pt>
    <dgm:pt modelId="{20A3B8A2-0A7F-41FD-BCE2-ED48FC7568FB}" type="parTrans" cxnId="{7533A44C-3FF5-4E4D-B11F-70CFB3B1F5AA}">
      <dgm:prSet/>
      <dgm:spPr/>
      <dgm:t>
        <a:bodyPr/>
        <a:lstStyle/>
        <a:p>
          <a:endParaRPr lang="en-US"/>
        </a:p>
      </dgm:t>
    </dgm:pt>
    <dgm:pt modelId="{56969E39-AE56-4AF0-9936-EC4453F88F7B}" type="sibTrans" cxnId="{7533A44C-3FF5-4E4D-B11F-70CFB3B1F5AA}">
      <dgm:prSet/>
      <dgm:spPr/>
      <dgm:t>
        <a:bodyPr/>
        <a:lstStyle/>
        <a:p>
          <a:endParaRPr lang="en-US"/>
        </a:p>
      </dgm:t>
    </dgm:pt>
    <dgm:pt modelId="{8C6FC76D-7B64-4D72-AF79-90BD8858FA2C}">
      <dgm:prSet phldrT="[Text]"/>
      <dgm:spPr/>
      <dgm:t>
        <a:bodyPr/>
        <a:lstStyle/>
        <a:p>
          <a:r>
            <a:rPr lang="en-US" dirty="0" smtClean="0"/>
            <a:t>SDK</a:t>
          </a:r>
          <a:endParaRPr lang="en-US" dirty="0"/>
        </a:p>
      </dgm:t>
    </dgm:pt>
    <dgm:pt modelId="{9B2687D5-E1A4-4ABC-B7EB-1F557A5CE5D6}" type="parTrans" cxnId="{7BF265AF-B3D4-42EB-BF8F-A6BCB654995E}">
      <dgm:prSet/>
      <dgm:spPr/>
      <dgm:t>
        <a:bodyPr/>
        <a:lstStyle/>
        <a:p>
          <a:endParaRPr lang="en-US"/>
        </a:p>
      </dgm:t>
    </dgm:pt>
    <dgm:pt modelId="{F072E8EE-55C1-4AEB-A2B3-83810C7F0CEA}" type="sibTrans" cxnId="{7BF265AF-B3D4-42EB-BF8F-A6BCB654995E}">
      <dgm:prSet/>
      <dgm:spPr/>
      <dgm:t>
        <a:bodyPr/>
        <a:lstStyle/>
        <a:p>
          <a:endParaRPr lang="en-US"/>
        </a:p>
      </dgm:t>
    </dgm:pt>
    <dgm:pt modelId="{89FED3FD-E88E-49D6-9A00-7490D1C15092}">
      <dgm:prSet phldrT="[Text]"/>
      <dgm:spPr/>
      <dgm:t>
        <a:bodyPr/>
        <a:lstStyle/>
        <a:p>
          <a:r>
            <a:rPr lang="en-US" dirty="0" smtClean="0"/>
            <a:t>Mailman</a:t>
          </a:r>
          <a:endParaRPr lang="en-US" dirty="0"/>
        </a:p>
      </dgm:t>
    </dgm:pt>
    <dgm:pt modelId="{37EF3F12-AC47-4754-9B51-B88A9F9429E0}" type="parTrans" cxnId="{191AA6A1-2C47-41C9-81AA-E0A662881455}">
      <dgm:prSet/>
      <dgm:spPr/>
      <dgm:t>
        <a:bodyPr/>
        <a:lstStyle/>
        <a:p>
          <a:endParaRPr lang="en-US"/>
        </a:p>
      </dgm:t>
    </dgm:pt>
    <dgm:pt modelId="{15A66C97-2BC0-4EAC-B487-D239D195A8CD}" type="sibTrans" cxnId="{191AA6A1-2C47-41C9-81AA-E0A662881455}">
      <dgm:prSet/>
      <dgm:spPr/>
      <dgm:t>
        <a:bodyPr/>
        <a:lstStyle/>
        <a:p>
          <a:endParaRPr lang="en-US"/>
        </a:p>
      </dgm:t>
    </dgm:pt>
    <dgm:pt modelId="{0834316D-89A1-41ED-80F1-78376A453EE6}">
      <dgm:prSet phldrT="[Text]"/>
      <dgm:spPr/>
      <dgm:t>
        <a:bodyPr/>
        <a:lstStyle/>
        <a:p>
          <a:r>
            <a:rPr lang="en-US" dirty="0" smtClean="0"/>
            <a:t>Existing developer starts here</a:t>
          </a:r>
          <a:endParaRPr lang="en-US" dirty="0"/>
        </a:p>
      </dgm:t>
    </dgm:pt>
    <dgm:pt modelId="{CBA0752A-B275-4C3A-8996-32990DB49007}" type="parTrans" cxnId="{EE395199-025B-4CAF-9CAA-27A0C9E0B87B}">
      <dgm:prSet/>
      <dgm:spPr/>
      <dgm:t>
        <a:bodyPr/>
        <a:lstStyle/>
        <a:p>
          <a:endParaRPr lang="en-US"/>
        </a:p>
      </dgm:t>
    </dgm:pt>
    <dgm:pt modelId="{8D092A54-0B68-4844-945F-719E9725B1A5}" type="sibTrans" cxnId="{EE395199-025B-4CAF-9CAA-27A0C9E0B87B}">
      <dgm:prSet/>
      <dgm:spPr/>
      <dgm:t>
        <a:bodyPr/>
        <a:lstStyle/>
        <a:p>
          <a:endParaRPr lang="en-US"/>
        </a:p>
      </dgm:t>
    </dgm:pt>
    <dgm:pt modelId="{2A1502CF-4304-4949-AB00-2A65EB1D10BB}">
      <dgm:prSet phldrT="[Text]"/>
      <dgm:spPr/>
      <dgm:t>
        <a:bodyPr/>
        <a:lstStyle/>
        <a:p>
          <a:endParaRPr lang="en-US" dirty="0"/>
        </a:p>
      </dgm:t>
    </dgm:pt>
    <dgm:pt modelId="{C9F6D9B9-4079-4567-A3E0-0930AA5AC930}" type="parTrans" cxnId="{049DDB47-14CD-42BE-B38A-B156420B54C8}">
      <dgm:prSet/>
      <dgm:spPr/>
      <dgm:t>
        <a:bodyPr/>
        <a:lstStyle/>
        <a:p>
          <a:endParaRPr lang="en-US"/>
        </a:p>
      </dgm:t>
    </dgm:pt>
    <dgm:pt modelId="{C47EABEB-7931-4901-9120-5EDDDA28E439}" type="sibTrans" cxnId="{049DDB47-14CD-42BE-B38A-B156420B54C8}">
      <dgm:prSet/>
      <dgm:spPr/>
      <dgm:t>
        <a:bodyPr/>
        <a:lstStyle/>
        <a:p>
          <a:endParaRPr lang="en-US"/>
        </a:p>
      </dgm:t>
    </dgm:pt>
    <dgm:pt modelId="{F3CFB6D7-13D9-4B96-B683-10CA6D58C1E0}">
      <dgm:prSet phldrT="[Text]"/>
      <dgm:spPr/>
      <dgm:t>
        <a:bodyPr/>
        <a:lstStyle/>
        <a:p>
          <a:r>
            <a:rPr lang="en-US" dirty="0" err="1" smtClean="0"/>
            <a:t>gitweb</a:t>
          </a:r>
          <a:endParaRPr lang="en-US" dirty="0"/>
        </a:p>
      </dgm:t>
    </dgm:pt>
    <dgm:pt modelId="{A8EDAFF4-36E9-46CA-8F40-65C26BD86E5F}" type="parTrans" cxnId="{E7C08797-A5D1-4B4F-99B2-7CB4DF84A1C8}">
      <dgm:prSet/>
      <dgm:spPr/>
      <dgm:t>
        <a:bodyPr/>
        <a:lstStyle/>
        <a:p>
          <a:endParaRPr lang="en-US"/>
        </a:p>
      </dgm:t>
    </dgm:pt>
    <dgm:pt modelId="{AF93436B-3E39-461E-AF7C-9B6C91B31053}" type="sibTrans" cxnId="{E7C08797-A5D1-4B4F-99B2-7CB4DF84A1C8}">
      <dgm:prSet/>
      <dgm:spPr/>
      <dgm:t>
        <a:bodyPr/>
        <a:lstStyle/>
        <a:p>
          <a:endParaRPr lang="en-US"/>
        </a:p>
      </dgm:t>
    </dgm:pt>
    <dgm:pt modelId="{D06FD2E5-3ECB-4CCB-A747-931C347F8FC4}">
      <dgm:prSet phldrT="[Text]"/>
      <dgm:spPr/>
      <dgm:t>
        <a:bodyPr/>
        <a:lstStyle/>
        <a:p>
          <a:r>
            <a:rPr lang="en-US" dirty="0" smtClean="0"/>
            <a:t>Support</a:t>
          </a:r>
          <a:endParaRPr lang="en-US" dirty="0"/>
        </a:p>
      </dgm:t>
    </dgm:pt>
    <dgm:pt modelId="{48EEF585-7890-45C5-8C91-6BEFB1A0A2CC}" type="parTrans" cxnId="{F610AAA3-CA8D-48CF-ABD4-638F2EB34796}">
      <dgm:prSet/>
      <dgm:spPr/>
      <dgm:t>
        <a:bodyPr/>
        <a:lstStyle/>
        <a:p>
          <a:endParaRPr lang="en-US"/>
        </a:p>
      </dgm:t>
    </dgm:pt>
    <dgm:pt modelId="{53BC0547-840D-46AE-864F-5F59ABB89460}" type="sibTrans" cxnId="{F610AAA3-CA8D-48CF-ABD4-638F2EB34796}">
      <dgm:prSet/>
      <dgm:spPr/>
      <dgm:t>
        <a:bodyPr/>
        <a:lstStyle/>
        <a:p>
          <a:endParaRPr lang="en-US"/>
        </a:p>
      </dgm:t>
    </dgm:pt>
    <dgm:pt modelId="{2D6705B0-6BE8-4CDA-A62F-8714B185EF4E}">
      <dgm:prSet phldrT="[Text]"/>
      <dgm:spPr/>
      <dgm:t>
        <a:bodyPr/>
        <a:lstStyle/>
        <a:p>
          <a:r>
            <a:rPr lang="en-US" dirty="0" smtClean="0"/>
            <a:t>Project Repositories</a:t>
          </a:r>
          <a:endParaRPr lang="en-US" dirty="0"/>
        </a:p>
      </dgm:t>
    </dgm:pt>
    <dgm:pt modelId="{852195E1-EB57-4819-9F95-B8A053EC6B57}" type="parTrans" cxnId="{1039C8DD-4D5D-424B-B38A-6445C1A01FBC}">
      <dgm:prSet/>
      <dgm:spPr/>
      <dgm:t>
        <a:bodyPr/>
        <a:lstStyle/>
        <a:p>
          <a:endParaRPr lang="en-US"/>
        </a:p>
      </dgm:t>
    </dgm:pt>
    <dgm:pt modelId="{5657B12E-A324-43BC-829F-ED227085BF2E}" type="sibTrans" cxnId="{1039C8DD-4D5D-424B-B38A-6445C1A01FBC}">
      <dgm:prSet/>
      <dgm:spPr/>
      <dgm:t>
        <a:bodyPr/>
        <a:lstStyle/>
        <a:p>
          <a:endParaRPr lang="en-US"/>
        </a:p>
      </dgm:t>
    </dgm:pt>
    <dgm:pt modelId="{C381D06F-D85F-47AA-8803-076DDA327542}">
      <dgm:prSet phldrT="[Text]"/>
      <dgm:spPr/>
      <dgm:t>
        <a:bodyPr/>
        <a:lstStyle/>
        <a:p>
          <a:endParaRPr lang="en-US" dirty="0"/>
        </a:p>
      </dgm:t>
    </dgm:pt>
    <dgm:pt modelId="{3E5A501F-6972-44D7-A43A-0BD9AD196D03}" type="parTrans" cxnId="{2504D2A4-455E-4581-BC47-D0B21C0BE2E7}">
      <dgm:prSet/>
      <dgm:spPr/>
      <dgm:t>
        <a:bodyPr/>
        <a:lstStyle/>
        <a:p>
          <a:endParaRPr lang="en-US"/>
        </a:p>
      </dgm:t>
    </dgm:pt>
    <dgm:pt modelId="{368B6FF9-1CE2-4CAC-9D12-787B86E4D445}" type="sibTrans" cxnId="{2504D2A4-455E-4581-BC47-D0B21C0BE2E7}">
      <dgm:prSet/>
      <dgm:spPr/>
      <dgm:t>
        <a:bodyPr/>
        <a:lstStyle/>
        <a:p>
          <a:endParaRPr lang="en-US"/>
        </a:p>
      </dgm:t>
    </dgm:pt>
    <dgm:pt modelId="{400E1630-91DC-41EE-AFA4-C3BB91AE8137}">
      <dgm:prSet phldrT="[Text]"/>
      <dgm:spPr/>
      <dgm:t>
        <a:bodyPr/>
        <a:lstStyle/>
        <a:p>
          <a:r>
            <a:rPr lang="en-US" dirty="0" smtClean="0"/>
            <a:t>Soft IP</a:t>
          </a:r>
          <a:endParaRPr lang="en-US" dirty="0"/>
        </a:p>
      </dgm:t>
    </dgm:pt>
    <dgm:pt modelId="{9B4BFE90-638B-4062-8BBE-64294F6CAC5E}" type="parTrans" cxnId="{A0140657-823F-4F52-86C3-48C2656058AD}">
      <dgm:prSet/>
      <dgm:spPr/>
      <dgm:t>
        <a:bodyPr/>
        <a:lstStyle/>
        <a:p>
          <a:endParaRPr lang="en-US"/>
        </a:p>
      </dgm:t>
    </dgm:pt>
    <dgm:pt modelId="{73475890-E07C-41EB-8C55-F38838FA38F9}" type="sibTrans" cxnId="{A0140657-823F-4F52-86C3-48C2656058AD}">
      <dgm:prSet/>
      <dgm:spPr/>
      <dgm:t>
        <a:bodyPr/>
        <a:lstStyle/>
        <a:p>
          <a:endParaRPr lang="en-US"/>
        </a:p>
      </dgm:t>
    </dgm:pt>
    <dgm:pt modelId="{7EA231B4-3091-44DF-ABF9-78D0927BAB60}">
      <dgm:prSet phldrT="[Text]"/>
      <dgm:spPr/>
      <dgm:t>
        <a:bodyPr/>
        <a:lstStyle/>
        <a:p>
          <a:r>
            <a:rPr lang="en-US" dirty="0" smtClean="0"/>
            <a:t>Forum</a:t>
          </a:r>
          <a:endParaRPr lang="en-US" dirty="0"/>
        </a:p>
      </dgm:t>
    </dgm:pt>
    <dgm:pt modelId="{F0D2E659-17CF-4F10-862D-C05B22FF082D}" type="parTrans" cxnId="{A1F958E6-1761-4A44-87AE-BDF78F04B5C9}">
      <dgm:prSet/>
      <dgm:spPr/>
      <dgm:t>
        <a:bodyPr/>
        <a:lstStyle/>
        <a:p>
          <a:endParaRPr lang="en-US"/>
        </a:p>
      </dgm:t>
    </dgm:pt>
    <dgm:pt modelId="{142E8BFA-C8D2-4C9F-A389-5BB0F01B7B1C}" type="sibTrans" cxnId="{A1F958E6-1761-4A44-87AE-BDF78F04B5C9}">
      <dgm:prSet/>
      <dgm:spPr/>
      <dgm:t>
        <a:bodyPr/>
        <a:lstStyle/>
        <a:p>
          <a:endParaRPr lang="en-US"/>
        </a:p>
      </dgm:t>
    </dgm:pt>
    <dgm:pt modelId="{9E46EC29-9D94-4F88-A310-7AE992766395}">
      <dgm:prSet phldrT="[Text]"/>
      <dgm:spPr/>
      <dgm:t>
        <a:bodyPr/>
        <a:lstStyle/>
        <a:p>
          <a:r>
            <a:rPr lang="en-US" dirty="0" smtClean="0"/>
            <a:t>Kernel Repository</a:t>
          </a:r>
          <a:endParaRPr lang="en-US" dirty="0"/>
        </a:p>
      </dgm:t>
    </dgm:pt>
    <dgm:pt modelId="{815D8B39-0BEE-4FEE-9039-C492AC28492A}" type="parTrans" cxnId="{7EF11786-6669-42B9-9302-3FE1339BD7CF}">
      <dgm:prSet/>
      <dgm:spPr/>
      <dgm:t>
        <a:bodyPr/>
        <a:lstStyle/>
        <a:p>
          <a:endParaRPr lang="en-US"/>
        </a:p>
      </dgm:t>
    </dgm:pt>
    <dgm:pt modelId="{428ED9F3-4B6E-4C8D-A3B5-F70E84389A90}" type="sibTrans" cxnId="{7EF11786-6669-42B9-9302-3FE1339BD7CF}">
      <dgm:prSet/>
      <dgm:spPr/>
      <dgm:t>
        <a:bodyPr/>
        <a:lstStyle/>
        <a:p>
          <a:endParaRPr lang="en-US"/>
        </a:p>
      </dgm:t>
    </dgm:pt>
    <dgm:pt modelId="{036D44B8-6C7D-4B57-99B3-5D7AC1CE0C93}">
      <dgm:prSet phldrT="[Text]"/>
      <dgm:spPr/>
      <dgm:t>
        <a:bodyPr/>
        <a:lstStyle/>
        <a:p>
          <a:r>
            <a:rPr lang="en-US" dirty="0" smtClean="0"/>
            <a:t>U-Boot Repository</a:t>
          </a:r>
          <a:endParaRPr lang="en-US" dirty="0"/>
        </a:p>
      </dgm:t>
    </dgm:pt>
    <dgm:pt modelId="{8A8636BA-C6B0-4088-BB6A-464263AFACAA}" type="parTrans" cxnId="{2B79678A-604E-416C-8C3E-CB125F05A50C}">
      <dgm:prSet/>
      <dgm:spPr/>
      <dgm:t>
        <a:bodyPr/>
        <a:lstStyle/>
        <a:p>
          <a:endParaRPr lang="en-US"/>
        </a:p>
      </dgm:t>
    </dgm:pt>
    <dgm:pt modelId="{3EB17B82-DBAE-4C5D-959C-2144B960BBA6}" type="sibTrans" cxnId="{2B79678A-604E-416C-8C3E-CB125F05A50C}">
      <dgm:prSet/>
      <dgm:spPr/>
      <dgm:t>
        <a:bodyPr/>
        <a:lstStyle/>
        <a:p>
          <a:endParaRPr lang="en-US"/>
        </a:p>
      </dgm:t>
    </dgm:pt>
    <dgm:pt modelId="{D81F0BF9-0D9A-4F9C-A7E2-62A691A398A3}">
      <dgm:prSet phldrT="[Text]" custT="1"/>
      <dgm:spPr/>
      <dgm:t>
        <a:bodyPr/>
        <a:lstStyle/>
        <a:p>
          <a:r>
            <a:rPr lang="en-US" sz="800" dirty="0" smtClean="0"/>
            <a:t>lists.rocketboards.org</a:t>
          </a:r>
          <a:endParaRPr lang="en-US" sz="800" dirty="0"/>
        </a:p>
      </dgm:t>
    </dgm:pt>
    <dgm:pt modelId="{555BC7AE-B041-4ED6-8C7E-86FED44CD344}" type="sibTrans" cxnId="{8F787422-AB02-4C67-8B32-8ECB344E9F6A}">
      <dgm:prSet/>
      <dgm:spPr/>
      <dgm:t>
        <a:bodyPr/>
        <a:lstStyle/>
        <a:p>
          <a:endParaRPr lang="en-US"/>
        </a:p>
      </dgm:t>
    </dgm:pt>
    <dgm:pt modelId="{F7627F65-2813-429C-B5C1-AE158C00EC3C}" type="parTrans" cxnId="{8F787422-AB02-4C67-8B32-8ECB344E9F6A}">
      <dgm:prSet/>
      <dgm:spPr/>
      <dgm:t>
        <a:bodyPr/>
        <a:lstStyle/>
        <a:p>
          <a:endParaRPr lang="en-US" dirty="0"/>
        </a:p>
      </dgm:t>
    </dgm:pt>
    <dgm:pt modelId="{2ACF6129-62E7-4C0E-B062-AEF3E537DD7A}">
      <dgm:prSet phldrT="[Text]" custT="1"/>
      <dgm:spPr/>
      <dgm:t>
        <a:bodyPr/>
        <a:lstStyle/>
        <a:p>
          <a:r>
            <a:rPr lang="en-US" sz="800" dirty="0" smtClean="0"/>
            <a:t>git.rocketboards.org</a:t>
          </a:r>
          <a:endParaRPr lang="en-US" sz="800" dirty="0"/>
        </a:p>
      </dgm:t>
    </dgm:pt>
    <dgm:pt modelId="{8C3F8113-1372-428F-985A-BF020007818D}" type="sibTrans" cxnId="{D40E1D26-A9DD-45FF-B05E-9391BAD97877}">
      <dgm:prSet/>
      <dgm:spPr/>
      <dgm:t>
        <a:bodyPr/>
        <a:lstStyle/>
        <a:p>
          <a:endParaRPr lang="en-US"/>
        </a:p>
      </dgm:t>
    </dgm:pt>
    <dgm:pt modelId="{01F6112B-EE2F-4FB3-9FB2-F74284747C57}" type="parTrans" cxnId="{D40E1D26-A9DD-45FF-B05E-9391BAD97877}">
      <dgm:prSet/>
      <dgm:spPr/>
      <dgm:t>
        <a:bodyPr/>
        <a:lstStyle/>
        <a:p>
          <a:endParaRPr lang="en-US" dirty="0"/>
        </a:p>
      </dgm:t>
    </dgm:pt>
    <dgm:pt modelId="{1F5B3A0B-19BE-4239-A037-B4D347D5B772}">
      <dgm:prSet phldrT="[Text]"/>
      <dgm:spPr/>
      <dgm:t>
        <a:bodyPr/>
        <a:lstStyle/>
        <a:p>
          <a:r>
            <a:rPr lang="en-US" dirty="0" smtClean="0"/>
            <a:t>Dynamic Docs</a:t>
          </a:r>
          <a:endParaRPr lang="en-US" dirty="0"/>
        </a:p>
      </dgm:t>
    </dgm:pt>
    <dgm:pt modelId="{809ED816-7E1E-4522-A059-320BB15E5933}">
      <dgm:prSet phldrT="[Text]"/>
      <dgm:spPr/>
      <dgm:t>
        <a:bodyPr/>
        <a:lstStyle/>
        <a:p>
          <a:r>
            <a:rPr lang="en-US" dirty="0" smtClean="0"/>
            <a:t>Links to partners</a:t>
          </a:r>
          <a:endParaRPr lang="en-US" dirty="0"/>
        </a:p>
      </dgm:t>
    </dgm:pt>
    <dgm:pt modelId="{0CA03A24-9FAE-4A3E-8923-6BFFD6086D0B}">
      <dgm:prSet phldrT="[Text]"/>
      <dgm:spPr/>
      <dgm:t>
        <a:bodyPr/>
        <a:lstStyle/>
        <a:p>
          <a:r>
            <a:rPr lang="en-US" dirty="0" smtClean="0"/>
            <a:t>FOSWiki</a:t>
          </a:r>
          <a:endParaRPr lang="en-US" dirty="0"/>
        </a:p>
      </dgm:t>
    </dgm:pt>
    <dgm:pt modelId="{8AA0CCDA-37C2-435F-8182-425B203CB1D8}">
      <dgm:prSet phldrT="[Text]" custT="1"/>
      <dgm:spPr/>
      <dgm:t>
        <a:bodyPr/>
        <a:lstStyle/>
        <a:p>
          <a:r>
            <a:rPr lang="en-US" sz="1000" dirty="0" smtClean="0"/>
            <a:t>rocketboards.org</a:t>
          </a:r>
          <a:endParaRPr lang="en-US" sz="1000" dirty="0"/>
        </a:p>
      </dgm:t>
    </dgm:pt>
    <dgm:pt modelId="{98D1547E-33C4-4B35-9A05-0F4D8E98B992}" type="sibTrans" cxnId="{35477BFE-3152-4EEB-B4CD-5F4F00B07525}">
      <dgm:prSet/>
      <dgm:spPr/>
      <dgm:t>
        <a:bodyPr/>
        <a:lstStyle/>
        <a:p>
          <a:endParaRPr lang="en-US"/>
        </a:p>
      </dgm:t>
    </dgm:pt>
    <dgm:pt modelId="{D25522FE-C16B-4554-A496-EF0172E48457}" type="parTrans" cxnId="{35477BFE-3152-4EEB-B4CD-5F4F00B07525}">
      <dgm:prSet/>
      <dgm:spPr/>
      <dgm:t>
        <a:bodyPr/>
        <a:lstStyle/>
        <a:p>
          <a:endParaRPr lang="en-US" dirty="0"/>
        </a:p>
      </dgm:t>
    </dgm:pt>
    <dgm:pt modelId="{61149AFC-413E-4D0F-985D-4FC86971DDBC}" type="sibTrans" cxnId="{78BA9C13-E535-4701-A55D-A8E76E28E3F0}">
      <dgm:prSet/>
      <dgm:spPr/>
      <dgm:t>
        <a:bodyPr/>
        <a:lstStyle/>
        <a:p>
          <a:endParaRPr lang="en-US"/>
        </a:p>
      </dgm:t>
    </dgm:pt>
    <dgm:pt modelId="{13D66CA4-F8DC-4706-AD4A-D34CC35D8164}" type="parTrans" cxnId="{78BA9C13-E535-4701-A55D-A8E76E28E3F0}">
      <dgm:prSet/>
      <dgm:spPr/>
      <dgm:t>
        <a:bodyPr/>
        <a:lstStyle/>
        <a:p>
          <a:endParaRPr lang="en-US"/>
        </a:p>
      </dgm:t>
    </dgm:pt>
    <dgm:pt modelId="{EF6225EA-C41E-4527-9108-E825A9D9C0E7}" type="sibTrans" cxnId="{9F315255-82F8-4485-B53F-9B579702AB77}">
      <dgm:prSet/>
      <dgm:spPr/>
      <dgm:t>
        <a:bodyPr/>
        <a:lstStyle/>
        <a:p>
          <a:endParaRPr lang="en-US"/>
        </a:p>
      </dgm:t>
    </dgm:pt>
    <dgm:pt modelId="{748B5F99-99B1-48EF-96B3-74FE156BA174}" type="parTrans" cxnId="{9F315255-82F8-4485-B53F-9B579702AB77}">
      <dgm:prSet/>
      <dgm:spPr/>
      <dgm:t>
        <a:bodyPr/>
        <a:lstStyle/>
        <a:p>
          <a:endParaRPr lang="en-US"/>
        </a:p>
      </dgm:t>
    </dgm:pt>
    <dgm:pt modelId="{A583202D-D117-486F-AD94-93A68597DCA3}" type="sibTrans" cxnId="{D3664681-C433-4983-AD91-2AAF08637D46}">
      <dgm:prSet/>
      <dgm:spPr/>
      <dgm:t>
        <a:bodyPr/>
        <a:lstStyle/>
        <a:p>
          <a:endParaRPr lang="en-US"/>
        </a:p>
      </dgm:t>
    </dgm:pt>
    <dgm:pt modelId="{1B77BEC7-EC95-4A52-BBAF-9852789C192F}" type="parTrans" cxnId="{D3664681-C433-4983-AD91-2AAF08637D46}">
      <dgm:prSet/>
      <dgm:spPr/>
      <dgm:t>
        <a:bodyPr/>
        <a:lstStyle/>
        <a:p>
          <a:endParaRPr lang="en-US"/>
        </a:p>
      </dgm:t>
    </dgm:pt>
    <dgm:pt modelId="{799B463F-55D4-4B59-A1D2-DF60459BC5E3}">
      <dgm:prSet phldrT="[Text]" custT="1"/>
      <dgm:spPr/>
      <dgm:t>
        <a:bodyPr/>
        <a:lstStyle/>
        <a:p>
          <a:r>
            <a:rPr lang="en-US" sz="1100" dirty="0" smtClean="0"/>
            <a:t>Altera.com</a:t>
          </a:r>
          <a:endParaRPr lang="en-US" sz="800" dirty="0"/>
        </a:p>
      </dgm:t>
    </dgm:pt>
    <dgm:pt modelId="{35BBDE78-C933-49A1-866E-46290642D882}" type="sibTrans" cxnId="{04236008-A63D-4589-96EC-60FFE450789F}">
      <dgm:prSet/>
      <dgm:spPr/>
      <dgm:t>
        <a:bodyPr/>
        <a:lstStyle/>
        <a:p>
          <a:endParaRPr lang="en-US"/>
        </a:p>
      </dgm:t>
    </dgm:pt>
    <dgm:pt modelId="{6C0399EE-B900-426F-A595-BD3BBFC0CE95}" type="parTrans" cxnId="{04236008-A63D-4589-96EC-60FFE450789F}">
      <dgm:prSet/>
      <dgm:spPr/>
      <dgm:t>
        <a:bodyPr/>
        <a:lstStyle/>
        <a:p>
          <a:endParaRPr lang="en-US" dirty="0"/>
        </a:p>
      </dgm:t>
    </dgm:pt>
    <dgm:pt modelId="{09BFF7C7-18BF-44F3-9AA0-5E1A17042D4D}">
      <dgm:prSet phldrT="[Text]"/>
      <dgm:spPr/>
      <dgm:t>
        <a:bodyPr/>
        <a:lstStyle/>
        <a:p>
          <a:r>
            <a:rPr lang="en-US" dirty="0" smtClean="0"/>
            <a:t>Static docs</a:t>
          </a:r>
          <a:endParaRPr lang="en-US" dirty="0"/>
        </a:p>
      </dgm:t>
    </dgm:pt>
    <dgm:pt modelId="{512DDDE0-AC99-4B29-9F85-74D741C9942D}" type="sibTrans" cxnId="{17F345B8-CA2D-4ACF-B186-2F796A09B3E9}">
      <dgm:prSet/>
      <dgm:spPr/>
      <dgm:t>
        <a:bodyPr/>
        <a:lstStyle/>
        <a:p>
          <a:endParaRPr lang="en-US"/>
        </a:p>
      </dgm:t>
    </dgm:pt>
    <dgm:pt modelId="{01DE6932-E587-430A-B829-020C06226CFA}" type="parTrans" cxnId="{17F345B8-CA2D-4ACF-B186-2F796A09B3E9}">
      <dgm:prSet/>
      <dgm:spPr/>
      <dgm:t>
        <a:bodyPr/>
        <a:lstStyle/>
        <a:p>
          <a:endParaRPr lang="en-US"/>
        </a:p>
      </dgm:t>
    </dgm:pt>
    <dgm:pt modelId="{BF19B207-E1BE-4DEF-9B9F-092A7518671B}">
      <dgm:prSet phldrT="[Text]"/>
      <dgm:spPr/>
      <dgm:t>
        <a:bodyPr/>
        <a:lstStyle/>
        <a:p>
          <a:r>
            <a:rPr lang="en-US" dirty="0" smtClean="0"/>
            <a:t>New developer starts here</a:t>
          </a:r>
          <a:endParaRPr lang="en-US" dirty="0"/>
        </a:p>
      </dgm:t>
    </dgm:pt>
    <dgm:pt modelId="{C483A3A6-427F-4CEC-BD1E-A0F97920B72C}" type="parTrans" cxnId="{D115B068-6D33-4BA6-BFA0-375F1153E17E}">
      <dgm:prSet/>
      <dgm:spPr/>
      <dgm:t>
        <a:bodyPr/>
        <a:lstStyle/>
        <a:p>
          <a:endParaRPr lang="en-US"/>
        </a:p>
      </dgm:t>
    </dgm:pt>
    <dgm:pt modelId="{09D8A59C-25C9-47CF-A103-E2FDFD49AF16}" type="sibTrans" cxnId="{D115B068-6D33-4BA6-BFA0-375F1153E17E}">
      <dgm:prSet/>
      <dgm:spPr/>
      <dgm:t>
        <a:bodyPr/>
        <a:lstStyle/>
        <a:p>
          <a:endParaRPr lang="en-US"/>
        </a:p>
      </dgm:t>
    </dgm:pt>
    <dgm:pt modelId="{FD6D17E7-C9CD-4B67-AB8B-1007C3229F96}">
      <dgm:prSet phldrT="[Text]"/>
      <dgm:spPr/>
      <dgm:t>
        <a:bodyPr/>
        <a:lstStyle/>
        <a:p>
          <a:r>
            <a:rPr lang="en-US" dirty="0" smtClean="0"/>
            <a:t>Mail list server</a:t>
          </a:r>
          <a:endParaRPr lang="en-US" dirty="0"/>
        </a:p>
      </dgm:t>
    </dgm:pt>
    <dgm:pt modelId="{D8761BF9-4525-4E60-9163-A6BC24B48BB9}" type="parTrans" cxnId="{3A429D64-F1DC-48E4-9D49-D24650DC1B09}">
      <dgm:prSet/>
      <dgm:spPr/>
      <dgm:t>
        <a:bodyPr/>
        <a:lstStyle/>
        <a:p>
          <a:endParaRPr lang="en-US"/>
        </a:p>
      </dgm:t>
    </dgm:pt>
    <dgm:pt modelId="{F29E2415-22AA-4FEC-A3D3-F46DCAEFFD96}" type="sibTrans" cxnId="{3A429D64-F1DC-48E4-9D49-D24650DC1B09}">
      <dgm:prSet/>
      <dgm:spPr/>
      <dgm:t>
        <a:bodyPr/>
        <a:lstStyle/>
        <a:p>
          <a:endParaRPr lang="en-US"/>
        </a:p>
      </dgm:t>
    </dgm:pt>
    <dgm:pt modelId="{5AB1EDF0-FB87-464B-A8FA-73A0B3A0458E}" type="pres">
      <dgm:prSet presAssocID="{D03CDAB2-6C5F-43AF-ACC1-AEC5E5C834C0}" presName="composite" presStyleCnt="0">
        <dgm:presLayoutVars>
          <dgm:chMax val="5"/>
          <dgm:dir/>
          <dgm:animLvl val="ctr"/>
          <dgm:resizeHandles val="exact"/>
        </dgm:presLayoutVars>
      </dgm:prSet>
      <dgm:spPr/>
      <dgm:t>
        <a:bodyPr/>
        <a:lstStyle/>
        <a:p>
          <a:endParaRPr lang="en-US"/>
        </a:p>
      </dgm:t>
    </dgm:pt>
    <dgm:pt modelId="{74CD32A1-0DC9-4FE1-BFC2-BDCEC39BED72}" type="pres">
      <dgm:prSet presAssocID="{D03CDAB2-6C5F-43AF-ACC1-AEC5E5C834C0}" presName="cycle" presStyleCnt="0"/>
      <dgm:spPr/>
      <dgm:t>
        <a:bodyPr/>
        <a:lstStyle/>
        <a:p>
          <a:endParaRPr lang="en-US"/>
        </a:p>
      </dgm:t>
    </dgm:pt>
    <dgm:pt modelId="{57D46563-EC0E-4740-8420-450BB705EBC5}" type="pres">
      <dgm:prSet presAssocID="{D03CDAB2-6C5F-43AF-ACC1-AEC5E5C834C0}" presName="centerShape" presStyleCnt="0"/>
      <dgm:spPr/>
      <dgm:t>
        <a:bodyPr/>
        <a:lstStyle/>
        <a:p>
          <a:endParaRPr lang="en-US"/>
        </a:p>
      </dgm:t>
    </dgm:pt>
    <dgm:pt modelId="{191F08F8-CC8D-4AC1-9E30-42AFBD8BF007}" type="pres">
      <dgm:prSet presAssocID="{D03CDAB2-6C5F-43AF-ACC1-AEC5E5C834C0}" presName="connSite" presStyleLbl="node1" presStyleIdx="0" presStyleCnt="5"/>
      <dgm:spPr/>
      <dgm:t>
        <a:bodyPr/>
        <a:lstStyle/>
        <a:p>
          <a:endParaRPr lang="en-US"/>
        </a:p>
      </dgm:t>
    </dgm:pt>
    <dgm:pt modelId="{33F2B3AB-D5B0-451D-9EFE-29670CC9F1C1}" type="pres">
      <dgm:prSet presAssocID="{D03CDAB2-6C5F-43AF-ACC1-AEC5E5C834C0}" presName="visible" presStyleLbl="node1" presStyleIdx="0" presStyleCnt="5" custScaleX="87770" custScaleY="75440" custLinFactNeighborX="3790" custLinFactNeighborY="-713"/>
      <dgm:spPr>
        <a:blipFill rotWithShape="0">
          <a:blip xmlns:r="http://schemas.openxmlformats.org/officeDocument/2006/relationships" r:embed="rId1"/>
          <a:stretch>
            <a:fillRect/>
          </a:stretch>
        </a:blipFill>
      </dgm:spPr>
      <dgm:t>
        <a:bodyPr/>
        <a:lstStyle/>
        <a:p>
          <a:endParaRPr lang="en-US"/>
        </a:p>
      </dgm:t>
    </dgm:pt>
    <dgm:pt modelId="{59E4B7A1-DE23-453A-AE2A-C15F6C177076}" type="pres">
      <dgm:prSet presAssocID="{6C0399EE-B900-426F-A595-BD3BBFC0CE95}" presName="Name25" presStyleLbl="parChTrans1D1" presStyleIdx="0" presStyleCnt="4"/>
      <dgm:spPr/>
      <dgm:t>
        <a:bodyPr/>
        <a:lstStyle/>
        <a:p>
          <a:endParaRPr lang="en-US"/>
        </a:p>
      </dgm:t>
    </dgm:pt>
    <dgm:pt modelId="{77E5F5D7-9315-4217-87C5-D241252E31FB}" type="pres">
      <dgm:prSet presAssocID="{799B463F-55D4-4B59-A1D2-DF60459BC5E3}" presName="node" presStyleCnt="0"/>
      <dgm:spPr/>
      <dgm:t>
        <a:bodyPr/>
        <a:lstStyle/>
        <a:p>
          <a:endParaRPr lang="en-US"/>
        </a:p>
      </dgm:t>
    </dgm:pt>
    <dgm:pt modelId="{27A4AFA4-1D46-4273-8881-56C34F502471}" type="pres">
      <dgm:prSet presAssocID="{799B463F-55D4-4B59-A1D2-DF60459BC5E3}" presName="parentNode" presStyleLbl="node1" presStyleIdx="1" presStyleCnt="5">
        <dgm:presLayoutVars>
          <dgm:chMax val="1"/>
          <dgm:bulletEnabled val="1"/>
        </dgm:presLayoutVars>
      </dgm:prSet>
      <dgm:spPr/>
      <dgm:t>
        <a:bodyPr/>
        <a:lstStyle/>
        <a:p>
          <a:endParaRPr lang="en-US"/>
        </a:p>
      </dgm:t>
    </dgm:pt>
    <dgm:pt modelId="{46BDA01C-FA21-468C-B0E0-2FB8A9C96122}" type="pres">
      <dgm:prSet presAssocID="{799B463F-55D4-4B59-A1D2-DF60459BC5E3}" presName="childNode" presStyleLbl="revTx" presStyleIdx="0" presStyleCnt="4">
        <dgm:presLayoutVars>
          <dgm:bulletEnabled val="1"/>
        </dgm:presLayoutVars>
      </dgm:prSet>
      <dgm:spPr/>
      <dgm:t>
        <a:bodyPr/>
        <a:lstStyle/>
        <a:p>
          <a:endParaRPr lang="en-US"/>
        </a:p>
      </dgm:t>
    </dgm:pt>
    <dgm:pt modelId="{677B31AB-A48F-4C1A-BAC6-5E61F68CB877}" type="pres">
      <dgm:prSet presAssocID="{D25522FE-C16B-4554-A496-EF0172E48457}" presName="Name25" presStyleLbl="parChTrans1D1" presStyleIdx="1" presStyleCnt="4"/>
      <dgm:spPr/>
      <dgm:t>
        <a:bodyPr/>
        <a:lstStyle/>
        <a:p>
          <a:endParaRPr lang="en-US"/>
        </a:p>
      </dgm:t>
    </dgm:pt>
    <dgm:pt modelId="{A751A0C1-4606-4F01-AF40-0ABBC9D90341}" type="pres">
      <dgm:prSet presAssocID="{8AA0CCDA-37C2-435F-8182-425B203CB1D8}" presName="node" presStyleCnt="0"/>
      <dgm:spPr/>
      <dgm:t>
        <a:bodyPr/>
        <a:lstStyle/>
        <a:p>
          <a:endParaRPr lang="en-US"/>
        </a:p>
      </dgm:t>
    </dgm:pt>
    <dgm:pt modelId="{C2FF7CB6-3995-42E3-A3FD-6629ABBDE4EF}" type="pres">
      <dgm:prSet presAssocID="{8AA0CCDA-37C2-435F-8182-425B203CB1D8}" presName="parentNode" presStyleLbl="node1" presStyleIdx="2" presStyleCnt="5">
        <dgm:presLayoutVars>
          <dgm:chMax val="1"/>
          <dgm:bulletEnabled val="1"/>
        </dgm:presLayoutVars>
      </dgm:prSet>
      <dgm:spPr/>
      <dgm:t>
        <a:bodyPr/>
        <a:lstStyle/>
        <a:p>
          <a:endParaRPr lang="en-US"/>
        </a:p>
      </dgm:t>
    </dgm:pt>
    <dgm:pt modelId="{E4CA5CF9-E310-4D08-BAB8-806729594069}" type="pres">
      <dgm:prSet presAssocID="{8AA0CCDA-37C2-435F-8182-425B203CB1D8}" presName="childNode" presStyleLbl="revTx" presStyleIdx="1" presStyleCnt="4">
        <dgm:presLayoutVars>
          <dgm:bulletEnabled val="1"/>
        </dgm:presLayoutVars>
      </dgm:prSet>
      <dgm:spPr/>
      <dgm:t>
        <a:bodyPr/>
        <a:lstStyle/>
        <a:p>
          <a:endParaRPr lang="en-US"/>
        </a:p>
      </dgm:t>
    </dgm:pt>
    <dgm:pt modelId="{97169545-1011-4795-8577-5B936864AF96}" type="pres">
      <dgm:prSet presAssocID="{01F6112B-EE2F-4FB3-9FB2-F74284747C57}" presName="Name25" presStyleLbl="parChTrans1D1" presStyleIdx="2" presStyleCnt="4"/>
      <dgm:spPr/>
      <dgm:t>
        <a:bodyPr/>
        <a:lstStyle/>
        <a:p>
          <a:endParaRPr lang="en-US"/>
        </a:p>
      </dgm:t>
    </dgm:pt>
    <dgm:pt modelId="{521A6BF4-BCCD-451E-BE84-B05F2B9955E6}" type="pres">
      <dgm:prSet presAssocID="{2ACF6129-62E7-4C0E-B062-AEF3E537DD7A}" presName="node" presStyleCnt="0"/>
      <dgm:spPr/>
      <dgm:t>
        <a:bodyPr/>
        <a:lstStyle/>
        <a:p>
          <a:endParaRPr lang="en-US"/>
        </a:p>
      </dgm:t>
    </dgm:pt>
    <dgm:pt modelId="{7668EC0C-0355-4C03-921A-B75D1D8A92C3}" type="pres">
      <dgm:prSet presAssocID="{2ACF6129-62E7-4C0E-B062-AEF3E537DD7A}" presName="parentNode" presStyleLbl="node1" presStyleIdx="3" presStyleCnt="5" custLinFactNeighborX="-1076">
        <dgm:presLayoutVars>
          <dgm:chMax val="1"/>
          <dgm:bulletEnabled val="1"/>
        </dgm:presLayoutVars>
      </dgm:prSet>
      <dgm:spPr/>
      <dgm:t>
        <a:bodyPr/>
        <a:lstStyle/>
        <a:p>
          <a:endParaRPr lang="en-US"/>
        </a:p>
      </dgm:t>
    </dgm:pt>
    <dgm:pt modelId="{E05A95A5-DEEA-4EC1-AEE1-19D9F99C7061}" type="pres">
      <dgm:prSet presAssocID="{2ACF6129-62E7-4C0E-B062-AEF3E537DD7A}" presName="childNode" presStyleLbl="revTx" presStyleIdx="2" presStyleCnt="4">
        <dgm:presLayoutVars>
          <dgm:bulletEnabled val="1"/>
        </dgm:presLayoutVars>
      </dgm:prSet>
      <dgm:spPr/>
      <dgm:t>
        <a:bodyPr/>
        <a:lstStyle/>
        <a:p>
          <a:endParaRPr lang="en-US"/>
        </a:p>
      </dgm:t>
    </dgm:pt>
    <dgm:pt modelId="{3724D6F2-927D-4FE0-8BB5-06B03295B207}" type="pres">
      <dgm:prSet presAssocID="{F7627F65-2813-429C-B5C1-AE158C00EC3C}" presName="Name25" presStyleLbl="parChTrans1D1" presStyleIdx="3" presStyleCnt="4"/>
      <dgm:spPr/>
      <dgm:t>
        <a:bodyPr/>
        <a:lstStyle/>
        <a:p>
          <a:endParaRPr lang="en-US"/>
        </a:p>
      </dgm:t>
    </dgm:pt>
    <dgm:pt modelId="{9C21F99F-6267-4951-ADBA-E16D05FF6B9F}" type="pres">
      <dgm:prSet presAssocID="{D81F0BF9-0D9A-4F9C-A7E2-62A691A398A3}" presName="node" presStyleCnt="0"/>
      <dgm:spPr/>
      <dgm:t>
        <a:bodyPr/>
        <a:lstStyle/>
        <a:p>
          <a:endParaRPr lang="en-US"/>
        </a:p>
      </dgm:t>
    </dgm:pt>
    <dgm:pt modelId="{DBA99757-2E5E-41C1-9FF6-2DCDEF701D61}" type="pres">
      <dgm:prSet presAssocID="{D81F0BF9-0D9A-4F9C-A7E2-62A691A398A3}" presName="parentNode" presStyleLbl="node1" presStyleIdx="4" presStyleCnt="5">
        <dgm:presLayoutVars>
          <dgm:chMax val="1"/>
          <dgm:bulletEnabled val="1"/>
        </dgm:presLayoutVars>
      </dgm:prSet>
      <dgm:spPr/>
      <dgm:t>
        <a:bodyPr/>
        <a:lstStyle/>
        <a:p>
          <a:endParaRPr lang="en-US"/>
        </a:p>
      </dgm:t>
    </dgm:pt>
    <dgm:pt modelId="{3FE31F12-D3FE-4698-B150-131F0F343C05}" type="pres">
      <dgm:prSet presAssocID="{D81F0BF9-0D9A-4F9C-A7E2-62A691A398A3}" presName="childNode" presStyleLbl="revTx" presStyleIdx="3" presStyleCnt="4">
        <dgm:presLayoutVars>
          <dgm:bulletEnabled val="1"/>
        </dgm:presLayoutVars>
      </dgm:prSet>
      <dgm:spPr/>
      <dgm:t>
        <a:bodyPr/>
        <a:lstStyle/>
        <a:p>
          <a:endParaRPr lang="en-US"/>
        </a:p>
      </dgm:t>
    </dgm:pt>
  </dgm:ptLst>
  <dgm:cxnLst>
    <dgm:cxn modelId="{F477CF3F-0437-43D2-906C-7EF0341FB3E7}" type="presOf" srcId="{8C6FC76D-7B64-4D72-AF79-90BD8858FA2C}" destId="{46BDA01C-FA21-468C-B0E0-2FB8A9C96122}" srcOrd="0" destOrd="5" presId="urn:microsoft.com/office/officeart/2005/8/layout/radial2"/>
    <dgm:cxn modelId="{8FFAC9C2-C0C0-4153-B0A9-CF697974B9B3}" type="presOf" srcId="{2ACF6129-62E7-4C0E-B062-AEF3E537DD7A}" destId="{7668EC0C-0355-4C03-921A-B75D1D8A92C3}" srcOrd="0" destOrd="0" presId="urn:microsoft.com/office/officeart/2005/8/layout/radial2"/>
    <dgm:cxn modelId="{D3664681-C433-4983-AD91-2AAF08637D46}" srcId="{8AA0CCDA-37C2-435F-8182-425B203CB1D8}" destId="{0CA03A24-9FAE-4A3E-8923-6BFFD6086D0B}" srcOrd="1" destOrd="0" parTransId="{1B77BEC7-EC95-4A52-BBAF-9852789C192F}" sibTransId="{A583202D-D117-486F-AD94-93A68597DCA3}"/>
    <dgm:cxn modelId="{C091EEEE-2EBE-4722-BD06-E36D68FB2568}" type="presOf" srcId="{036D44B8-6C7D-4B57-99B3-5D7AC1CE0C93}" destId="{E05A95A5-DEEA-4EC1-AEE1-19D9F99C7061}" srcOrd="0" destOrd="4" presId="urn:microsoft.com/office/officeart/2005/8/layout/radial2"/>
    <dgm:cxn modelId="{2504D2A4-455E-4581-BC47-D0B21C0BE2E7}" srcId="{2ACF6129-62E7-4C0E-B062-AEF3E537DD7A}" destId="{C381D06F-D85F-47AA-8803-076DDA327542}" srcOrd="5" destOrd="0" parTransId="{3E5A501F-6972-44D7-A43A-0BD9AD196D03}" sibTransId="{368B6FF9-1CE2-4CAC-9D12-787B86E4D445}"/>
    <dgm:cxn modelId="{78BA9C13-E535-4701-A55D-A8E76E28E3F0}" srcId="{8AA0CCDA-37C2-435F-8182-425B203CB1D8}" destId="{1F5B3A0B-19BE-4239-A037-B4D347D5B772}" srcOrd="3" destOrd="0" parTransId="{13D66CA4-F8DC-4706-AD4A-D34CC35D8164}" sibTransId="{61149AFC-413E-4D0F-985D-4FC86971DDBC}"/>
    <dgm:cxn modelId="{9F315255-82F8-4485-B53F-9B579702AB77}" srcId="{8AA0CCDA-37C2-435F-8182-425B203CB1D8}" destId="{809ED816-7E1E-4522-A059-320BB15E5933}" srcOrd="2" destOrd="0" parTransId="{748B5F99-99B1-48EF-96B3-74FE156BA174}" sibTransId="{EF6225EA-C41E-4527-9108-E825A9D9C0E7}"/>
    <dgm:cxn modelId="{F610AAA3-CA8D-48CF-ABD4-638F2EB34796}" srcId="{D81F0BF9-0D9A-4F9C-A7E2-62A691A398A3}" destId="{D06FD2E5-3ECB-4CCB-A747-931C347F8FC4}" srcOrd="1" destOrd="0" parTransId="{48EEF585-7890-45C5-8C91-6BEFB1A0A2CC}" sibTransId="{53BC0547-840D-46AE-864F-5F59ABB89460}"/>
    <dgm:cxn modelId="{21E17D83-D1D4-4941-8BDF-0AA65FFA3138}" type="presOf" srcId="{F3CFB6D7-13D9-4B96-B683-10CA6D58C1E0}" destId="{E05A95A5-DEEA-4EC1-AEE1-19D9F99C7061}" srcOrd="0" destOrd="0" presId="urn:microsoft.com/office/officeart/2005/8/layout/radial2"/>
    <dgm:cxn modelId="{D115B068-6D33-4BA6-BFA0-375F1153E17E}" srcId="{8AA0CCDA-37C2-435F-8182-425B203CB1D8}" destId="{BF19B207-E1BE-4DEF-9B9F-092A7518671B}" srcOrd="0" destOrd="0" parTransId="{C483A3A6-427F-4CEC-BD1E-A0F97920B72C}" sibTransId="{09D8A59C-25C9-47CF-A103-E2FDFD49AF16}"/>
    <dgm:cxn modelId="{2B79678A-604E-416C-8C3E-CB125F05A50C}" srcId="{2ACF6129-62E7-4C0E-B062-AEF3E537DD7A}" destId="{036D44B8-6C7D-4B57-99B3-5D7AC1CE0C93}" srcOrd="4" destOrd="0" parTransId="{8A8636BA-C6B0-4088-BB6A-464263AFACAA}" sibTransId="{3EB17B82-DBAE-4C5D-959C-2144B960BBA6}"/>
    <dgm:cxn modelId="{B73E80A9-77BB-4C86-81C8-BD3A3D4A0A0B}" type="presOf" srcId="{2D6705B0-6BE8-4CDA-A62F-8714B185EF4E}" destId="{E05A95A5-DEEA-4EC1-AEE1-19D9F99C7061}" srcOrd="0" destOrd="2" presId="urn:microsoft.com/office/officeart/2005/8/layout/radial2"/>
    <dgm:cxn modelId="{7EF11786-6669-42B9-9302-3FE1339BD7CF}" srcId="{2ACF6129-62E7-4C0E-B062-AEF3E537DD7A}" destId="{9E46EC29-9D94-4F88-A310-7AE992766395}" srcOrd="3" destOrd="0" parTransId="{815D8B39-0BEE-4FEE-9039-C492AC28492A}" sibTransId="{428ED9F3-4B6E-4C8D-A3B5-F70E84389A90}"/>
    <dgm:cxn modelId="{2D133FBE-03DD-4062-9519-AF4FC78AA2C2}" type="presOf" srcId="{0834316D-89A1-41ED-80F1-78376A453EE6}" destId="{46BDA01C-FA21-468C-B0E0-2FB8A9C96122}" srcOrd="0" destOrd="0" presId="urn:microsoft.com/office/officeart/2005/8/layout/radial2"/>
    <dgm:cxn modelId="{9CEDAD07-2519-4FCE-AB88-3E88C38FE477}" type="presOf" srcId="{09BFF7C7-18BF-44F3-9AA0-5E1A17042D4D}" destId="{46BDA01C-FA21-468C-B0E0-2FB8A9C96122}" srcOrd="0" destOrd="6" presId="urn:microsoft.com/office/officeart/2005/8/layout/radial2"/>
    <dgm:cxn modelId="{A9F3D008-65B5-4DB3-B516-A2EEEDF7FF3C}" srcId="{799B463F-55D4-4B59-A1D2-DF60459BC5E3}" destId="{AD936296-92F8-4565-8F64-132142DD53BB}" srcOrd="1" destOrd="0" parTransId="{05FE517D-B509-4EB6-A614-66593465073B}" sibTransId="{84C8B8B0-7780-4830-A493-A7917A80482C}"/>
    <dgm:cxn modelId="{0ACC66D8-379E-4DBA-94BB-B11E43CB3127}" type="presOf" srcId="{AD936296-92F8-4565-8F64-132142DD53BB}" destId="{46BDA01C-FA21-468C-B0E0-2FB8A9C96122}" srcOrd="0" destOrd="1" presId="urn:microsoft.com/office/officeart/2005/8/layout/radial2"/>
    <dgm:cxn modelId="{17F345B8-CA2D-4ACF-B186-2F796A09B3E9}" srcId="{799B463F-55D4-4B59-A1D2-DF60459BC5E3}" destId="{09BFF7C7-18BF-44F3-9AA0-5E1A17042D4D}" srcOrd="6" destOrd="0" parTransId="{01DE6932-E587-430A-B829-020C06226CFA}" sibTransId="{512DDDE0-AC99-4B29-9F85-74D741C9942D}"/>
    <dgm:cxn modelId="{176982C8-4A94-4C62-8F7B-2761187A5210}" type="presOf" srcId="{FD6D17E7-C9CD-4B67-AB8B-1007C3229F96}" destId="{3FE31F12-D3FE-4698-B150-131F0F343C05}" srcOrd="0" destOrd="2" presId="urn:microsoft.com/office/officeart/2005/8/layout/radial2"/>
    <dgm:cxn modelId="{4F08F55B-B758-40C6-A80B-F38E153E545C}" type="presOf" srcId="{D81F0BF9-0D9A-4F9C-A7E2-62A691A398A3}" destId="{DBA99757-2E5E-41C1-9FF6-2DCDEF701D61}" srcOrd="0" destOrd="0" presId="urn:microsoft.com/office/officeart/2005/8/layout/radial2"/>
    <dgm:cxn modelId="{04236008-A63D-4589-96EC-60FFE450789F}" srcId="{D03CDAB2-6C5F-43AF-ACC1-AEC5E5C834C0}" destId="{799B463F-55D4-4B59-A1D2-DF60459BC5E3}" srcOrd="0" destOrd="0" parTransId="{6C0399EE-B900-426F-A595-BD3BBFC0CE95}" sibTransId="{35BBDE78-C933-49A1-866E-46290642D882}"/>
    <dgm:cxn modelId="{259AAB89-BB6B-44D1-89A9-6273DFFA63D4}" type="presOf" srcId="{7EA231B4-3091-44DF-ABF9-78D0927BAB60}" destId="{46BDA01C-FA21-468C-B0E0-2FB8A9C96122}" srcOrd="0" destOrd="7" presId="urn:microsoft.com/office/officeart/2005/8/layout/radial2"/>
    <dgm:cxn modelId="{7BF265AF-B3D4-42EB-BF8F-A6BCB654995E}" srcId="{799B463F-55D4-4B59-A1D2-DF60459BC5E3}" destId="{8C6FC76D-7B64-4D72-AF79-90BD8858FA2C}" srcOrd="5" destOrd="0" parTransId="{9B2687D5-E1A4-4ABC-B7EB-1F557A5CE5D6}" sibTransId="{F072E8EE-55C1-4AEB-A2B3-83810C7F0CEA}"/>
    <dgm:cxn modelId="{D7F2F1C6-AC75-476C-B09B-1109E5D64A54}" type="presOf" srcId="{400E1630-91DC-41EE-AFA4-C3BB91AE8137}" destId="{46BDA01C-FA21-468C-B0E0-2FB8A9C96122}" srcOrd="0" destOrd="3" presId="urn:microsoft.com/office/officeart/2005/8/layout/radial2"/>
    <dgm:cxn modelId="{3A429D64-F1DC-48E4-9D49-D24650DC1B09}" srcId="{D81F0BF9-0D9A-4F9C-A7E2-62A691A398A3}" destId="{FD6D17E7-C9CD-4B67-AB8B-1007C3229F96}" srcOrd="2" destOrd="0" parTransId="{D8761BF9-4525-4E60-9163-A6BC24B48BB9}" sibTransId="{F29E2415-22AA-4FEC-A3D3-F46DCAEFFD96}"/>
    <dgm:cxn modelId="{4F6EBAA6-909F-41B4-A98D-5FBEDF89FE25}" type="presOf" srcId="{F7627F65-2813-429C-B5C1-AE158C00EC3C}" destId="{3724D6F2-927D-4FE0-8BB5-06B03295B207}" srcOrd="0" destOrd="0" presId="urn:microsoft.com/office/officeart/2005/8/layout/radial2"/>
    <dgm:cxn modelId="{9B5337C5-307B-485A-A38A-FBAEF05A82E8}" type="presOf" srcId="{9E46EC29-9D94-4F88-A310-7AE992766395}" destId="{E05A95A5-DEEA-4EC1-AEE1-19D9F99C7061}" srcOrd="0" destOrd="3" presId="urn:microsoft.com/office/officeart/2005/8/layout/radial2"/>
    <dgm:cxn modelId="{792C13CE-745D-4F72-9496-9CCA7A5DAB6D}" type="presOf" srcId="{5B3797EC-CD78-4F5E-8B6C-BAFFC07BA526}" destId="{E05A95A5-DEEA-4EC1-AEE1-19D9F99C7061}" srcOrd="0" destOrd="1" presId="urn:microsoft.com/office/officeart/2005/8/layout/radial2"/>
    <dgm:cxn modelId="{049DDB47-14CD-42BE-B38A-B156420B54C8}" srcId="{2ACF6129-62E7-4C0E-B062-AEF3E537DD7A}" destId="{2A1502CF-4304-4949-AB00-2A65EB1D10BB}" srcOrd="6" destOrd="0" parTransId="{C9F6D9B9-4079-4567-A3E0-0930AA5AC930}" sibTransId="{C47EABEB-7931-4901-9120-5EDDDA28E439}"/>
    <dgm:cxn modelId="{D475BBE4-5268-448F-90C1-A2C3CFE48DEE}" type="presOf" srcId="{BF19B207-E1BE-4DEF-9B9F-092A7518671B}" destId="{E4CA5CF9-E310-4D08-BAB8-806729594069}" srcOrd="0" destOrd="0" presId="urn:microsoft.com/office/officeart/2005/8/layout/radial2"/>
    <dgm:cxn modelId="{491899C5-DA43-4263-9411-B3D88B7351EA}" type="presOf" srcId="{8AA0CCDA-37C2-435F-8182-425B203CB1D8}" destId="{C2FF7CB6-3995-42E3-A3FD-6629ABBDE4EF}" srcOrd="0" destOrd="0" presId="urn:microsoft.com/office/officeart/2005/8/layout/radial2"/>
    <dgm:cxn modelId="{191AA6A1-2C47-41C9-81AA-E0A662881455}" srcId="{D81F0BF9-0D9A-4F9C-A7E2-62A691A398A3}" destId="{89FED3FD-E88E-49D6-9A00-7490D1C15092}" srcOrd="0" destOrd="0" parTransId="{37EF3F12-AC47-4754-9B51-B88A9F9429E0}" sibTransId="{15A66C97-2BC0-4EAC-B487-D239D195A8CD}"/>
    <dgm:cxn modelId="{93936009-6922-4D52-B699-F726A7285926}" type="presOf" srcId="{C381D06F-D85F-47AA-8803-076DDA327542}" destId="{E05A95A5-DEEA-4EC1-AEE1-19D9F99C7061}" srcOrd="0" destOrd="5" presId="urn:microsoft.com/office/officeart/2005/8/layout/radial2"/>
    <dgm:cxn modelId="{9ECAE257-1DF9-4D8B-98BA-0996FEC9B2FD}" type="presOf" srcId="{D06FD2E5-3ECB-4CCB-A747-931C347F8FC4}" destId="{3FE31F12-D3FE-4698-B150-131F0F343C05}" srcOrd="0" destOrd="1" presId="urn:microsoft.com/office/officeart/2005/8/layout/radial2"/>
    <dgm:cxn modelId="{9981982B-06E4-40A3-A35A-73164AD30A69}" type="presOf" srcId="{1F5B3A0B-19BE-4239-A037-B4D347D5B772}" destId="{E4CA5CF9-E310-4D08-BAB8-806729594069}" srcOrd="0" destOrd="3" presId="urn:microsoft.com/office/officeart/2005/8/layout/radial2"/>
    <dgm:cxn modelId="{A0140657-823F-4F52-86C3-48C2656058AD}" srcId="{799B463F-55D4-4B59-A1D2-DF60459BC5E3}" destId="{400E1630-91DC-41EE-AFA4-C3BB91AE8137}" srcOrd="3" destOrd="0" parTransId="{9B4BFE90-638B-4062-8BBE-64294F6CAC5E}" sibTransId="{73475890-E07C-41EB-8C55-F38838FA38F9}"/>
    <dgm:cxn modelId="{E7C08797-A5D1-4B4F-99B2-7CB4DF84A1C8}" srcId="{2ACF6129-62E7-4C0E-B062-AEF3E537DD7A}" destId="{F3CFB6D7-13D9-4B96-B683-10CA6D58C1E0}" srcOrd="0" destOrd="0" parTransId="{A8EDAFF4-36E9-46CA-8F40-65C26BD86E5F}" sibTransId="{AF93436B-3E39-461E-AF7C-9B6C91B31053}"/>
    <dgm:cxn modelId="{D40E1D26-A9DD-45FF-B05E-9391BAD97877}" srcId="{D03CDAB2-6C5F-43AF-ACC1-AEC5E5C834C0}" destId="{2ACF6129-62E7-4C0E-B062-AEF3E537DD7A}" srcOrd="2" destOrd="0" parTransId="{01F6112B-EE2F-4FB3-9FB2-F74284747C57}" sibTransId="{8C3F8113-1372-428F-985A-BF020007818D}"/>
    <dgm:cxn modelId="{0EEA7EC0-4113-47AB-95FF-15DA488458F7}" type="presOf" srcId="{799B463F-55D4-4B59-A1D2-DF60459BC5E3}" destId="{27A4AFA4-1D46-4273-8881-56C34F502471}" srcOrd="0" destOrd="0" presId="urn:microsoft.com/office/officeart/2005/8/layout/radial2"/>
    <dgm:cxn modelId="{DA034C56-5FBA-4023-BA03-F80D4E8B141B}" type="presOf" srcId="{809ED816-7E1E-4522-A059-320BB15E5933}" destId="{E4CA5CF9-E310-4D08-BAB8-806729594069}" srcOrd="0" destOrd="2" presId="urn:microsoft.com/office/officeart/2005/8/layout/radial2"/>
    <dgm:cxn modelId="{290DA33F-3653-4C55-BA8B-1AA8D924A742}" type="presOf" srcId="{6C0399EE-B900-426F-A595-BD3BBFC0CE95}" destId="{59E4B7A1-DE23-453A-AE2A-C15F6C177076}" srcOrd="0" destOrd="0" presId="urn:microsoft.com/office/officeart/2005/8/layout/radial2"/>
    <dgm:cxn modelId="{EE395199-025B-4CAF-9CAA-27A0C9E0B87B}" srcId="{799B463F-55D4-4B59-A1D2-DF60459BC5E3}" destId="{0834316D-89A1-41ED-80F1-78376A453EE6}" srcOrd="0" destOrd="0" parTransId="{CBA0752A-B275-4C3A-8996-32990DB49007}" sibTransId="{8D092A54-0B68-4844-945F-719E9725B1A5}"/>
    <dgm:cxn modelId="{25EBE320-3910-4F01-AFBA-FCB4714AF7A9}" type="presOf" srcId="{9A438F42-0A16-4090-AC58-726227AF4DA6}" destId="{46BDA01C-FA21-468C-B0E0-2FB8A9C96122}" srcOrd="0" destOrd="4" presId="urn:microsoft.com/office/officeart/2005/8/layout/radial2"/>
    <dgm:cxn modelId="{A9F3E7A9-A53C-456E-9284-8D9BC6BAC654}" type="presOf" srcId="{89FED3FD-E88E-49D6-9A00-7490D1C15092}" destId="{3FE31F12-D3FE-4698-B150-131F0F343C05}" srcOrd="0" destOrd="0" presId="urn:microsoft.com/office/officeart/2005/8/layout/radial2"/>
    <dgm:cxn modelId="{60EC0764-AB9B-4EB0-B431-56C01FC07206}" type="presOf" srcId="{D25522FE-C16B-4554-A496-EF0172E48457}" destId="{677B31AB-A48F-4C1A-BAC6-5E61F68CB877}" srcOrd="0" destOrd="0" presId="urn:microsoft.com/office/officeart/2005/8/layout/radial2"/>
    <dgm:cxn modelId="{1039C8DD-4D5D-424B-B38A-6445C1A01FBC}" srcId="{2ACF6129-62E7-4C0E-B062-AEF3E537DD7A}" destId="{2D6705B0-6BE8-4CDA-A62F-8714B185EF4E}" srcOrd="2" destOrd="0" parTransId="{852195E1-EB57-4819-9F95-B8A053EC6B57}" sibTransId="{5657B12E-A324-43BC-829F-ED227085BF2E}"/>
    <dgm:cxn modelId="{14BE2916-AA22-4D34-9877-F91491F4069D}" srcId="{799B463F-55D4-4B59-A1D2-DF60459BC5E3}" destId="{1EE090CF-D50B-4B49-ABBC-30B67F230C3A}" srcOrd="2" destOrd="0" parTransId="{47F9F5DF-FE2D-4F90-9913-3BF209086E3F}" sibTransId="{50C3608C-0320-4867-8F53-E86DAC17CB35}"/>
    <dgm:cxn modelId="{F628A60F-5253-429F-BBC8-5F66AF84FF02}" type="presOf" srcId="{2A1502CF-4304-4949-AB00-2A65EB1D10BB}" destId="{E05A95A5-DEEA-4EC1-AEE1-19D9F99C7061}" srcOrd="0" destOrd="6" presId="urn:microsoft.com/office/officeart/2005/8/layout/radial2"/>
    <dgm:cxn modelId="{6016C3EA-1252-4F17-8C3D-F81AD4756D1F}" type="presOf" srcId="{1EE090CF-D50B-4B49-ABBC-30B67F230C3A}" destId="{46BDA01C-FA21-468C-B0E0-2FB8A9C96122}" srcOrd="0" destOrd="2" presId="urn:microsoft.com/office/officeart/2005/8/layout/radial2"/>
    <dgm:cxn modelId="{A1F958E6-1761-4A44-87AE-BDF78F04B5C9}" srcId="{799B463F-55D4-4B59-A1D2-DF60459BC5E3}" destId="{7EA231B4-3091-44DF-ABF9-78D0927BAB60}" srcOrd="7" destOrd="0" parTransId="{F0D2E659-17CF-4F10-862D-C05B22FF082D}" sibTransId="{142E8BFA-C8D2-4C9F-A389-5BB0F01B7B1C}"/>
    <dgm:cxn modelId="{87FA17C9-493F-480E-8E15-2CD45485F26A}" type="presOf" srcId="{01F6112B-EE2F-4FB3-9FB2-F74284747C57}" destId="{97169545-1011-4795-8577-5B936864AF96}" srcOrd="0" destOrd="0" presId="urn:microsoft.com/office/officeart/2005/8/layout/radial2"/>
    <dgm:cxn modelId="{7E61CAB3-2222-4E4F-9EB8-C7572C727166}" srcId="{2ACF6129-62E7-4C0E-B062-AEF3E537DD7A}" destId="{5B3797EC-CD78-4F5E-8B6C-BAFFC07BA526}" srcOrd="1" destOrd="0" parTransId="{02CB7657-2E85-4599-B5B9-288557ACE34D}" sibTransId="{F694D578-77DD-4320-8125-74669F343DAA}"/>
    <dgm:cxn modelId="{6B48CB1C-0D55-4074-BCD6-47F8D171AFF2}" type="presOf" srcId="{D03CDAB2-6C5F-43AF-ACC1-AEC5E5C834C0}" destId="{5AB1EDF0-FB87-464B-A8FA-73A0B3A0458E}" srcOrd="0" destOrd="0" presId="urn:microsoft.com/office/officeart/2005/8/layout/radial2"/>
    <dgm:cxn modelId="{35477BFE-3152-4EEB-B4CD-5F4F00B07525}" srcId="{D03CDAB2-6C5F-43AF-ACC1-AEC5E5C834C0}" destId="{8AA0CCDA-37C2-435F-8182-425B203CB1D8}" srcOrd="1" destOrd="0" parTransId="{D25522FE-C16B-4554-A496-EF0172E48457}" sibTransId="{98D1547E-33C4-4B35-9A05-0F4D8E98B992}"/>
    <dgm:cxn modelId="{005BCB05-881A-4A5F-B465-ACB27A3C8DA3}" type="presOf" srcId="{0CA03A24-9FAE-4A3E-8923-6BFFD6086D0B}" destId="{E4CA5CF9-E310-4D08-BAB8-806729594069}" srcOrd="0" destOrd="1" presId="urn:microsoft.com/office/officeart/2005/8/layout/radial2"/>
    <dgm:cxn modelId="{8F787422-AB02-4C67-8B32-8ECB344E9F6A}" srcId="{D03CDAB2-6C5F-43AF-ACC1-AEC5E5C834C0}" destId="{D81F0BF9-0D9A-4F9C-A7E2-62A691A398A3}" srcOrd="3" destOrd="0" parTransId="{F7627F65-2813-429C-B5C1-AE158C00EC3C}" sibTransId="{555BC7AE-B041-4ED6-8C7E-86FED44CD344}"/>
    <dgm:cxn modelId="{7533A44C-3FF5-4E4D-B11F-70CFB3B1F5AA}" srcId="{799B463F-55D4-4B59-A1D2-DF60459BC5E3}" destId="{9A438F42-0A16-4090-AC58-726227AF4DA6}" srcOrd="4" destOrd="0" parTransId="{20A3B8A2-0A7F-41FD-BCE2-ED48FC7568FB}" sibTransId="{56969E39-AE56-4AF0-9936-EC4453F88F7B}"/>
    <dgm:cxn modelId="{2FD3966B-EA06-4AE3-9499-2D60710C5F72}" type="presParOf" srcId="{5AB1EDF0-FB87-464B-A8FA-73A0B3A0458E}" destId="{74CD32A1-0DC9-4FE1-BFC2-BDCEC39BED72}" srcOrd="0" destOrd="0" presId="urn:microsoft.com/office/officeart/2005/8/layout/radial2"/>
    <dgm:cxn modelId="{5D999488-87E2-4BDE-9EDE-CAF419A21F5D}" type="presParOf" srcId="{74CD32A1-0DC9-4FE1-BFC2-BDCEC39BED72}" destId="{57D46563-EC0E-4740-8420-450BB705EBC5}" srcOrd="0" destOrd="0" presId="urn:microsoft.com/office/officeart/2005/8/layout/radial2"/>
    <dgm:cxn modelId="{E54E95B6-3C3A-413B-A4FE-8B9430837460}" type="presParOf" srcId="{57D46563-EC0E-4740-8420-450BB705EBC5}" destId="{191F08F8-CC8D-4AC1-9E30-42AFBD8BF007}" srcOrd="0" destOrd="0" presId="urn:microsoft.com/office/officeart/2005/8/layout/radial2"/>
    <dgm:cxn modelId="{09E07F4E-DA20-4DFD-8E04-FAF29D5FC8B7}" type="presParOf" srcId="{57D46563-EC0E-4740-8420-450BB705EBC5}" destId="{33F2B3AB-D5B0-451D-9EFE-29670CC9F1C1}" srcOrd="1" destOrd="0" presId="urn:microsoft.com/office/officeart/2005/8/layout/radial2"/>
    <dgm:cxn modelId="{DB9A37AE-AF60-48B1-BDAE-0DCB45093ACC}" type="presParOf" srcId="{74CD32A1-0DC9-4FE1-BFC2-BDCEC39BED72}" destId="{59E4B7A1-DE23-453A-AE2A-C15F6C177076}" srcOrd="1" destOrd="0" presId="urn:microsoft.com/office/officeart/2005/8/layout/radial2"/>
    <dgm:cxn modelId="{F7376D71-CAD2-4336-9804-4349E03B380A}" type="presParOf" srcId="{74CD32A1-0DC9-4FE1-BFC2-BDCEC39BED72}" destId="{77E5F5D7-9315-4217-87C5-D241252E31FB}" srcOrd="2" destOrd="0" presId="urn:microsoft.com/office/officeart/2005/8/layout/radial2"/>
    <dgm:cxn modelId="{2059387D-A4FE-4011-8769-46CD150E3D16}" type="presParOf" srcId="{77E5F5D7-9315-4217-87C5-D241252E31FB}" destId="{27A4AFA4-1D46-4273-8881-56C34F502471}" srcOrd="0" destOrd="0" presId="urn:microsoft.com/office/officeart/2005/8/layout/radial2"/>
    <dgm:cxn modelId="{B11BEFBC-90CC-43C1-8CA7-F411252470DF}" type="presParOf" srcId="{77E5F5D7-9315-4217-87C5-D241252E31FB}" destId="{46BDA01C-FA21-468C-B0E0-2FB8A9C96122}" srcOrd="1" destOrd="0" presId="urn:microsoft.com/office/officeart/2005/8/layout/radial2"/>
    <dgm:cxn modelId="{641A956B-346F-4713-9489-D6DE2ACD70D0}" type="presParOf" srcId="{74CD32A1-0DC9-4FE1-BFC2-BDCEC39BED72}" destId="{677B31AB-A48F-4C1A-BAC6-5E61F68CB877}" srcOrd="3" destOrd="0" presId="urn:microsoft.com/office/officeart/2005/8/layout/radial2"/>
    <dgm:cxn modelId="{E7BCA6D0-B470-40A8-A204-C15460EC41F8}" type="presParOf" srcId="{74CD32A1-0DC9-4FE1-BFC2-BDCEC39BED72}" destId="{A751A0C1-4606-4F01-AF40-0ABBC9D90341}" srcOrd="4" destOrd="0" presId="urn:microsoft.com/office/officeart/2005/8/layout/radial2"/>
    <dgm:cxn modelId="{A902B1FA-3EF7-4ED5-9FA6-5A70F78676C9}" type="presParOf" srcId="{A751A0C1-4606-4F01-AF40-0ABBC9D90341}" destId="{C2FF7CB6-3995-42E3-A3FD-6629ABBDE4EF}" srcOrd="0" destOrd="0" presId="urn:microsoft.com/office/officeart/2005/8/layout/radial2"/>
    <dgm:cxn modelId="{A69EEACF-FEB4-4AFF-BF57-243018550AAD}" type="presParOf" srcId="{A751A0C1-4606-4F01-AF40-0ABBC9D90341}" destId="{E4CA5CF9-E310-4D08-BAB8-806729594069}" srcOrd="1" destOrd="0" presId="urn:microsoft.com/office/officeart/2005/8/layout/radial2"/>
    <dgm:cxn modelId="{2C089C39-DF17-457C-B423-BC14F3576486}" type="presParOf" srcId="{74CD32A1-0DC9-4FE1-BFC2-BDCEC39BED72}" destId="{97169545-1011-4795-8577-5B936864AF96}" srcOrd="5" destOrd="0" presId="urn:microsoft.com/office/officeart/2005/8/layout/radial2"/>
    <dgm:cxn modelId="{8D9E1D91-2F0D-4971-874B-650EDF3B54B9}" type="presParOf" srcId="{74CD32A1-0DC9-4FE1-BFC2-BDCEC39BED72}" destId="{521A6BF4-BCCD-451E-BE84-B05F2B9955E6}" srcOrd="6" destOrd="0" presId="urn:microsoft.com/office/officeart/2005/8/layout/radial2"/>
    <dgm:cxn modelId="{8CC1D2F6-045C-47CA-AFC4-E65E7FDA09C2}" type="presParOf" srcId="{521A6BF4-BCCD-451E-BE84-B05F2B9955E6}" destId="{7668EC0C-0355-4C03-921A-B75D1D8A92C3}" srcOrd="0" destOrd="0" presId="urn:microsoft.com/office/officeart/2005/8/layout/radial2"/>
    <dgm:cxn modelId="{B998DFF1-DA95-4C89-9BDF-FB005E1CCE75}" type="presParOf" srcId="{521A6BF4-BCCD-451E-BE84-B05F2B9955E6}" destId="{E05A95A5-DEEA-4EC1-AEE1-19D9F99C7061}" srcOrd="1" destOrd="0" presId="urn:microsoft.com/office/officeart/2005/8/layout/radial2"/>
    <dgm:cxn modelId="{108C4A53-41F2-4C6B-BB38-04E223012BFD}" type="presParOf" srcId="{74CD32A1-0DC9-4FE1-BFC2-BDCEC39BED72}" destId="{3724D6F2-927D-4FE0-8BB5-06B03295B207}" srcOrd="7" destOrd="0" presId="urn:microsoft.com/office/officeart/2005/8/layout/radial2"/>
    <dgm:cxn modelId="{A9BB185A-4EDB-47DA-95F1-50EE85AECDAF}" type="presParOf" srcId="{74CD32A1-0DC9-4FE1-BFC2-BDCEC39BED72}" destId="{9C21F99F-6267-4951-ADBA-E16D05FF6B9F}" srcOrd="8" destOrd="0" presId="urn:microsoft.com/office/officeart/2005/8/layout/radial2"/>
    <dgm:cxn modelId="{E70A23DF-8105-446F-8478-0B6FB0E08731}" type="presParOf" srcId="{9C21F99F-6267-4951-ADBA-E16D05FF6B9F}" destId="{DBA99757-2E5E-41C1-9FF6-2DCDEF701D61}" srcOrd="0" destOrd="0" presId="urn:microsoft.com/office/officeart/2005/8/layout/radial2"/>
    <dgm:cxn modelId="{F999762D-B96D-42CA-B4B2-B058FEC580D3}" type="presParOf" srcId="{9C21F99F-6267-4951-ADBA-E16D05FF6B9F}" destId="{3FE31F12-D3FE-4698-B150-131F0F343C05}"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60700" cy="458788"/>
          </a:xfrm>
          <a:prstGeom prst="rect">
            <a:avLst/>
          </a:prstGeom>
          <a:noFill/>
          <a:ln w="9525">
            <a:noFill/>
            <a:miter lim="800000"/>
            <a:headEnd/>
            <a:tailEnd/>
          </a:ln>
          <a:effectLst/>
        </p:spPr>
        <p:txBody>
          <a:bodyPr vert="horz" wrap="square" lIns="91733" tIns="45866" rIns="91733" bIns="45866" numCol="1" anchor="t" anchorCtr="0" compatLnSpc="1">
            <a:prstTxWarp prst="textNoShape">
              <a:avLst/>
            </a:prstTxWarp>
          </a:bodyPr>
          <a:lstStyle>
            <a:lvl1pPr defTabSz="917575">
              <a:defRPr sz="1200"/>
            </a:lvl1pPr>
          </a:lstStyle>
          <a:p>
            <a:endParaRPr lang="en-US"/>
          </a:p>
        </p:txBody>
      </p:sp>
      <p:sp>
        <p:nvSpPr>
          <p:cNvPr id="15363" name="Rectangle 3"/>
          <p:cNvSpPr>
            <a:spLocks noGrp="1" noChangeArrowheads="1"/>
          </p:cNvSpPr>
          <p:nvPr>
            <p:ph type="dt" sz="quarter" idx="1"/>
          </p:nvPr>
        </p:nvSpPr>
        <p:spPr bwMode="auto">
          <a:xfrm>
            <a:off x="3978275" y="0"/>
            <a:ext cx="3060700" cy="458788"/>
          </a:xfrm>
          <a:prstGeom prst="rect">
            <a:avLst/>
          </a:prstGeom>
          <a:noFill/>
          <a:ln w="9525">
            <a:noFill/>
            <a:miter lim="800000"/>
            <a:headEnd/>
            <a:tailEnd/>
          </a:ln>
          <a:effectLst/>
        </p:spPr>
        <p:txBody>
          <a:bodyPr vert="horz" wrap="square" lIns="91733" tIns="45866" rIns="91733" bIns="45866" numCol="1" anchor="t" anchorCtr="0" compatLnSpc="1">
            <a:prstTxWarp prst="textNoShape">
              <a:avLst/>
            </a:prstTxWarp>
          </a:bodyPr>
          <a:lstStyle>
            <a:lvl1pPr algn="r" defTabSz="917575">
              <a:defRPr sz="1200"/>
            </a:lvl1pPr>
          </a:lstStyle>
          <a:p>
            <a:endParaRPr lang="en-US"/>
          </a:p>
        </p:txBody>
      </p:sp>
      <p:sp>
        <p:nvSpPr>
          <p:cNvPr id="15364" name="Rectangle 4"/>
          <p:cNvSpPr>
            <a:spLocks noGrp="1" noChangeArrowheads="1"/>
          </p:cNvSpPr>
          <p:nvPr>
            <p:ph type="ftr" sz="quarter" idx="2"/>
          </p:nvPr>
        </p:nvSpPr>
        <p:spPr bwMode="auto">
          <a:xfrm>
            <a:off x="0" y="8861425"/>
            <a:ext cx="3060700" cy="458788"/>
          </a:xfrm>
          <a:prstGeom prst="rect">
            <a:avLst/>
          </a:prstGeom>
          <a:noFill/>
          <a:ln w="9525">
            <a:noFill/>
            <a:miter lim="800000"/>
            <a:headEnd/>
            <a:tailEnd/>
          </a:ln>
          <a:effectLst/>
        </p:spPr>
        <p:txBody>
          <a:bodyPr vert="horz" wrap="square" lIns="91733" tIns="45866" rIns="91733" bIns="45866" numCol="1" anchor="b" anchorCtr="0" compatLnSpc="1">
            <a:prstTxWarp prst="textNoShape">
              <a:avLst/>
            </a:prstTxWarp>
          </a:bodyPr>
          <a:lstStyle>
            <a:lvl1pPr defTabSz="917575">
              <a:defRPr sz="1200"/>
            </a:lvl1pPr>
          </a:lstStyle>
          <a:p>
            <a:endParaRPr lang="en-US"/>
          </a:p>
        </p:txBody>
      </p:sp>
      <p:sp>
        <p:nvSpPr>
          <p:cNvPr id="15365" name="Rectangle 5"/>
          <p:cNvSpPr>
            <a:spLocks noGrp="1" noChangeArrowheads="1"/>
          </p:cNvSpPr>
          <p:nvPr>
            <p:ph type="sldNum" sz="quarter" idx="3"/>
          </p:nvPr>
        </p:nvSpPr>
        <p:spPr bwMode="auto">
          <a:xfrm>
            <a:off x="3978275" y="8861425"/>
            <a:ext cx="3060700" cy="458788"/>
          </a:xfrm>
          <a:prstGeom prst="rect">
            <a:avLst/>
          </a:prstGeom>
          <a:noFill/>
          <a:ln w="9525">
            <a:noFill/>
            <a:miter lim="800000"/>
            <a:headEnd/>
            <a:tailEnd/>
          </a:ln>
          <a:effectLst/>
        </p:spPr>
        <p:txBody>
          <a:bodyPr vert="horz" wrap="square" lIns="91733" tIns="45866" rIns="91733" bIns="45866" numCol="1" anchor="b" anchorCtr="0" compatLnSpc="1">
            <a:prstTxWarp prst="textNoShape">
              <a:avLst/>
            </a:prstTxWarp>
          </a:bodyPr>
          <a:lstStyle>
            <a:lvl1pPr algn="r" defTabSz="917575">
              <a:defRPr sz="1200"/>
            </a:lvl1pPr>
          </a:lstStyle>
          <a:p>
            <a:fld id="{0D905744-8C46-4C5C-B9E5-2AE5888A716F}" type="slidenum">
              <a:rPr lang="en-US"/>
              <a:pPr/>
              <a:t>‹#›</a:t>
            </a:fld>
            <a:endParaRPr lang="en-US"/>
          </a:p>
        </p:txBody>
      </p:sp>
    </p:spTree>
    <p:extLst>
      <p:ext uri="{BB962C8B-B14F-4D97-AF65-F5344CB8AC3E}">
        <p14:creationId xmlns:p14="http://schemas.microsoft.com/office/powerpoint/2010/main" val="3047218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3281" tIns="46640" rIns="93281" bIns="46640" numCol="1" anchor="t" anchorCtr="0" compatLnSpc="1">
            <a:prstTxWarp prst="textNoShape">
              <a:avLst/>
            </a:prstTxWarp>
          </a:bodyPr>
          <a:lstStyle>
            <a:lvl1pPr defTabSz="931863">
              <a:defRPr sz="1200"/>
            </a:lvl1pPr>
          </a:lstStyle>
          <a:p>
            <a:endParaRPr lang="en-US"/>
          </a:p>
        </p:txBody>
      </p:sp>
      <p:sp>
        <p:nvSpPr>
          <p:cNvPr id="12291" name="Rectangle 3"/>
          <p:cNvSpPr>
            <a:spLocks noGrp="1" noChangeArrowheads="1"/>
          </p:cNvSpPr>
          <p:nvPr>
            <p:ph type="dt" idx="1"/>
          </p:nvPr>
        </p:nvSpPr>
        <p:spPr bwMode="auto">
          <a:xfrm>
            <a:off x="3976688" y="0"/>
            <a:ext cx="3043237" cy="465138"/>
          </a:xfrm>
          <a:prstGeom prst="rect">
            <a:avLst/>
          </a:prstGeom>
          <a:noFill/>
          <a:ln w="9525">
            <a:noFill/>
            <a:miter lim="800000"/>
            <a:headEnd/>
            <a:tailEnd/>
          </a:ln>
          <a:effectLst/>
        </p:spPr>
        <p:txBody>
          <a:bodyPr vert="horz" wrap="square" lIns="93281" tIns="46640" rIns="93281" bIns="46640" numCol="1" anchor="t" anchorCtr="0" compatLnSpc="1">
            <a:prstTxWarp prst="textNoShape">
              <a:avLst/>
            </a:prstTxWarp>
          </a:bodyPr>
          <a:lstStyle>
            <a:lvl1pPr algn="r" defTabSz="931863">
              <a:defRPr sz="1200"/>
            </a:lvl1pPr>
          </a:lstStyle>
          <a:p>
            <a:endParaRPr lang="en-US"/>
          </a:p>
        </p:txBody>
      </p:sp>
      <p:sp>
        <p:nvSpPr>
          <p:cNvPr id="12292" name="Rectangle 4"/>
          <p:cNvSpPr>
            <a:spLocks noGrp="1" noRot="1" noChangeAspect="1" noChangeArrowheads="1" noTextEdit="1"/>
          </p:cNvSpPr>
          <p:nvPr>
            <p:ph type="sldImg" idx="2"/>
          </p:nvPr>
        </p:nvSpPr>
        <p:spPr bwMode="auto">
          <a:xfrm>
            <a:off x="1182688" y="696913"/>
            <a:ext cx="4654550" cy="3490912"/>
          </a:xfrm>
          <a:prstGeom prst="rect">
            <a:avLst/>
          </a:prstGeom>
          <a:noFill/>
          <a:ln w="9525">
            <a:solidFill>
              <a:srgbClr val="000000"/>
            </a:solidFill>
            <a:miter lim="800000"/>
            <a:headEnd/>
            <a:tailEnd/>
          </a:ln>
          <a:effectLst/>
        </p:spPr>
      </p:sp>
      <p:sp>
        <p:nvSpPr>
          <p:cNvPr id="12293" name="Rectangle 5"/>
          <p:cNvSpPr>
            <a:spLocks noGrp="1" noChangeArrowheads="1"/>
          </p:cNvSpPr>
          <p:nvPr>
            <p:ph type="body" sz="quarter" idx="3"/>
          </p:nvPr>
        </p:nvSpPr>
        <p:spPr bwMode="auto">
          <a:xfrm>
            <a:off x="935038" y="4419600"/>
            <a:ext cx="5149850" cy="4189413"/>
          </a:xfrm>
          <a:prstGeom prst="rect">
            <a:avLst/>
          </a:prstGeom>
          <a:noFill/>
          <a:ln w="9525">
            <a:noFill/>
            <a:miter lim="800000"/>
            <a:headEnd/>
            <a:tailEnd/>
          </a:ln>
          <a:effectLst/>
        </p:spPr>
        <p:txBody>
          <a:bodyPr vert="horz" wrap="square" lIns="93281" tIns="46640" rIns="93281" bIns="4664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4" name="Rectangle 6"/>
          <p:cNvSpPr>
            <a:spLocks noGrp="1" noChangeArrowheads="1"/>
          </p:cNvSpPr>
          <p:nvPr>
            <p:ph type="ftr" sz="quarter" idx="4"/>
          </p:nvPr>
        </p:nvSpPr>
        <p:spPr bwMode="auto">
          <a:xfrm>
            <a:off x="0" y="8840788"/>
            <a:ext cx="3043238" cy="465137"/>
          </a:xfrm>
          <a:prstGeom prst="rect">
            <a:avLst/>
          </a:prstGeom>
          <a:noFill/>
          <a:ln w="9525">
            <a:noFill/>
            <a:miter lim="800000"/>
            <a:headEnd/>
            <a:tailEnd/>
          </a:ln>
          <a:effectLst/>
        </p:spPr>
        <p:txBody>
          <a:bodyPr vert="horz" wrap="square" lIns="93281" tIns="46640" rIns="93281" bIns="46640" numCol="1" anchor="b" anchorCtr="0" compatLnSpc="1">
            <a:prstTxWarp prst="textNoShape">
              <a:avLst/>
            </a:prstTxWarp>
          </a:bodyPr>
          <a:lstStyle>
            <a:lvl1pPr defTabSz="931863">
              <a:defRPr sz="1200"/>
            </a:lvl1pPr>
          </a:lstStyle>
          <a:p>
            <a:endParaRPr lang="en-US"/>
          </a:p>
        </p:txBody>
      </p:sp>
      <p:sp>
        <p:nvSpPr>
          <p:cNvPr id="12295" name="Rectangle 7"/>
          <p:cNvSpPr>
            <a:spLocks noGrp="1" noChangeArrowheads="1"/>
          </p:cNvSpPr>
          <p:nvPr>
            <p:ph type="sldNum" sz="quarter" idx="5"/>
          </p:nvPr>
        </p:nvSpPr>
        <p:spPr bwMode="auto">
          <a:xfrm>
            <a:off x="3976688" y="8840788"/>
            <a:ext cx="3043237" cy="465137"/>
          </a:xfrm>
          <a:prstGeom prst="rect">
            <a:avLst/>
          </a:prstGeom>
          <a:noFill/>
          <a:ln w="9525">
            <a:noFill/>
            <a:miter lim="800000"/>
            <a:headEnd/>
            <a:tailEnd/>
          </a:ln>
          <a:effectLst/>
        </p:spPr>
        <p:txBody>
          <a:bodyPr vert="horz" wrap="square" lIns="93281" tIns="46640" rIns="93281" bIns="46640" numCol="1" anchor="b" anchorCtr="0" compatLnSpc="1">
            <a:prstTxWarp prst="textNoShape">
              <a:avLst/>
            </a:prstTxWarp>
          </a:bodyPr>
          <a:lstStyle>
            <a:lvl1pPr algn="r" defTabSz="931863">
              <a:defRPr sz="1200"/>
            </a:lvl1pPr>
          </a:lstStyle>
          <a:p>
            <a:fld id="{0F7FA150-0838-478C-814C-9E90F4E4AF9F}" type="slidenum">
              <a:rPr lang="en-US"/>
              <a:pPr/>
              <a:t>‹#›</a:t>
            </a:fld>
            <a:endParaRPr lang="en-US"/>
          </a:p>
        </p:txBody>
      </p:sp>
    </p:spTree>
    <p:extLst>
      <p:ext uri="{BB962C8B-B14F-4D97-AF65-F5344CB8AC3E}">
        <p14:creationId xmlns:p14="http://schemas.microsoft.com/office/powerpoint/2010/main" val="18793182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www.altera.com/products/devices/apex2/ap2-index.html" TargetMode="External"/><Relationship Id="rId3" Type="http://schemas.openxmlformats.org/officeDocument/2006/relationships/hyperlink" Target="http://www.altera.com/products/software/products/quartus2/verification/signaltap2/sig-feature_descriptions.html" TargetMode="External"/><Relationship Id="rId7" Type="http://schemas.openxmlformats.org/officeDocument/2006/relationships/hyperlink" Target="http://www.altera.com/products/devices/excalibur/exc-index.html"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www.altera.com/products/devices/stratixgx/sgx-index.jsp" TargetMode="External"/><Relationship Id="rId11" Type="http://schemas.openxmlformats.org/officeDocument/2006/relationships/hyperlink" Target="http://www.altera.com/products/devices/mercury/mcy-index.html" TargetMode="External"/><Relationship Id="rId5" Type="http://schemas.openxmlformats.org/officeDocument/2006/relationships/hyperlink" Target="http://www.altera.com/products/devices/stratix/stx-index.jsp" TargetMode="External"/><Relationship Id="rId10" Type="http://schemas.openxmlformats.org/officeDocument/2006/relationships/hyperlink" Target="http://www.altera.com/products/devices/apex/apx-index.html" TargetMode="External"/><Relationship Id="rId4" Type="http://schemas.openxmlformats.org/officeDocument/2006/relationships/hyperlink" Target="http://www.altera.com/products/devices/cyclone/cyc-index.jsp" TargetMode="External"/><Relationship Id="rId9" Type="http://schemas.openxmlformats.org/officeDocument/2006/relationships/hyperlink" Target="http://www.altera.com/products/devices/apex/overview/apx-overview.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8" Type="http://schemas.openxmlformats.org/officeDocument/2006/relationships/hyperlink" Target="http://en.wikipedia.org/wiki/Linux_kernel" TargetMode="External"/><Relationship Id="rId3" Type="http://schemas.openxmlformats.org/officeDocument/2006/relationships/hyperlink" Target="http://en.wikipedia.org/wiki/Software_development" TargetMode="External"/><Relationship Id="rId7" Type="http://schemas.openxmlformats.org/officeDocument/2006/relationships/hyperlink" Target="http://en.wikipedia.org/wiki/Linus_Torvalds" TargetMode="External"/><Relationship Id="rId12" Type="http://schemas.openxmlformats.org/officeDocument/2006/relationships/hyperlink" Target="http://en.wikipedia.org/wiki/GNU_General_Public_License"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en.wikipedia.org/wiki/Source_code_management" TargetMode="External"/><Relationship Id="rId11" Type="http://schemas.openxmlformats.org/officeDocument/2006/relationships/hyperlink" Target="http://en.wikipedia.org/wiki/Free_software" TargetMode="External"/><Relationship Id="rId5" Type="http://schemas.openxmlformats.org/officeDocument/2006/relationships/hyperlink" Target="http://en.wikipedia.org/wiki/Distributed_revision_control" TargetMode="External"/><Relationship Id="rId10" Type="http://schemas.openxmlformats.org/officeDocument/2006/relationships/hyperlink" Target="http://en.wikipedia.org/wiki/Repository_(version_control)" TargetMode="External"/><Relationship Id="rId4" Type="http://schemas.openxmlformats.org/officeDocument/2006/relationships/hyperlink" Target="http://en.wikipedia.org/wiki/Help:IPA_for_English" TargetMode="External"/><Relationship Id="rId9" Type="http://schemas.openxmlformats.org/officeDocument/2006/relationships/hyperlink" Target="http://en.wikipedia.org/wiki/Working_directory"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D9056716-D5ED-4E72-949D-2F3D4EB35C35}" type="slidenum">
              <a:rPr lang="en-US"/>
              <a:pPr>
                <a:defRPr/>
              </a:pPr>
              <a:t>11</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B11BE1-573B-43AE-82BF-71782512FB6C}"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Drivers for all HPS peripherals</a:t>
            </a:r>
            <a:r>
              <a:rPr lang="en-US" baseline="0" dirty="0" smtClean="0"/>
              <a:t> available and included.  Drivers for VGA, audio and sensors posted soon.</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will discuss these</a:t>
            </a:r>
            <a:r>
              <a:rPr lang="en-US" baseline="0" dirty="0" smtClean="0"/>
              <a:t> as we go through the presentation</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Complex</a:t>
            </a:r>
            <a:r>
              <a:rPr lang="en-US" baseline="0" dirty="0" smtClean="0"/>
              <a:t> Application processors like the Cortex-A9 are designed to run with Operating systems.  Altera does offer libraries and a generic configuration for Bare-metal development, but with 100’s of registers in the core, custom bare-metal designs are discouraged.</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Supports MPU Subsystem</a:t>
            </a:r>
          </a:p>
          <a:p>
            <a:r>
              <a:rPr lang="en-US" dirty="0" smtClean="0"/>
              <a:t>Caches</a:t>
            </a:r>
          </a:p>
          <a:p>
            <a:r>
              <a:rPr lang="en-US" dirty="0" smtClean="0"/>
              <a:t>MMU</a:t>
            </a:r>
          </a:p>
          <a:p>
            <a:r>
              <a:rPr lang="en-US" dirty="0" smtClean="0"/>
              <a:t>Interrupt </a:t>
            </a:r>
            <a:r>
              <a:rPr lang="en-US" dirty="0" err="1" smtClean="0"/>
              <a:t>Ctlr</a:t>
            </a:r>
            <a:endParaRPr lang="en-US" dirty="0" smtClean="0"/>
          </a:p>
          <a:p>
            <a:r>
              <a:rPr lang="en-US" dirty="0" smtClean="0"/>
              <a:t>ACP/SCU</a:t>
            </a:r>
          </a:p>
          <a:p>
            <a:endParaRPr lang="en-US" dirty="0" smtClean="0"/>
          </a:p>
          <a:p>
            <a:r>
              <a:rPr lang="en-US" dirty="0" smtClean="0"/>
              <a:t>Support Peripherals:</a:t>
            </a:r>
          </a:p>
          <a:p>
            <a:r>
              <a:rPr lang="en-US" dirty="0" smtClean="0"/>
              <a:t>Bridges (</a:t>
            </a:r>
            <a:r>
              <a:rPr lang="en-US" dirty="0" err="1" smtClean="0"/>
              <a:t>Axi</a:t>
            </a:r>
            <a:r>
              <a:rPr lang="en-US" dirty="0" smtClean="0"/>
              <a:t>, etc.)</a:t>
            </a:r>
          </a:p>
          <a:p>
            <a:r>
              <a:rPr lang="en-US" dirty="0" smtClean="0"/>
              <a:t>Clock Mgr</a:t>
            </a:r>
          </a:p>
          <a:p>
            <a:r>
              <a:rPr lang="en-US" dirty="0" smtClean="0"/>
              <a:t>FPGA Mgr</a:t>
            </a:r>
          </a:p>
          <a:p>
            <a:r>
              <a:rPr lang="en-US" dirty="0" smtClean="0"/>
              <a:t>Reset Mgr</a:t>
            </a:r>
          </a:p>
          <a:p>
            <a:r>
              <a:rPr lang="en-US" dirty="0" smtClean="0"/>
              <a:t>System MGR</a:t>
            </a:r>
          </a:p>
          <a:p>
            <a:r>
              <a:rPr lang="en-US" dirty="0" smtClean="0"/>
              <a:t>Timers/GPT/WDT</a:t>
            </a:r>
          </a:p>
          <a:p>
            <a:r>
              <a:rPr lang="en-US" dirty="0" smtClean="0"/>
              <a:t>DMA</a:t>
            </a:r>
          </a:p>
          <a:p>
            <a:endParaRPr lang="en-US" dirty="0" smtClean="0"/>
          </a:p>
          <a:p>
            <a:r>
              <a:rPr lang="en-US" dirty="0" smtClean="0"/>
              <a:t>Interface Peripherals:</a:t>
            </a:r>
          </a:p>
          <a:p>
            <a:r>
              <a:rPr lang="en-US" dirty="0" smtClean="0"/>
              <a:t>Pin I/O </a:t>
            </a:r>
            <a:r>
              <a:rPr lang="en-US" dirty="0" err="1" smtClean="0"/>
              <a:t>Cfg</a:t>
            </a:r>
            <a:endParaRPr lang="en-US" dirty="0" smtClean="0"/>
          </a:p>
          <a:p>
            <a:r>
              <a:rPr lang="en-US" dirty="0" smtClean="0"/>
              <a:t>GPIO</a:t>
            </a:r>
          </a:p>
          <a:p>
            <a:r>
              <a:rPr lang="en-US" dirty="0" smtClean="0"/>
              <a:t>Flash Memory</a:t>
            </a:r>
          </a:p>
          <a:p>
            <a:r>
              <a:rPr lang="en-US" dirty="0" smtClean="0"/>
              <a:t>SDRAM </a:t>
            </a:r>
            <a:r>
              <a:rPr lang="en-US" dirty="0" err="1" smtClean="0"/>
              <a:t>Ctlr</a:t>
            </a:r>
            <a:endParaRPr lang="en-US" dirty="0" smtClean="0"/>
          </a:p>
          <a:p>
            <a:r>
              <a:rPr lang="en-US" dirty="0" smtClean="0"/>
              <a:t>Cache management</a:t>
            </a:r>
          </a:p>
          <a:p>
            <a:r>
              <a:rPr lang="en-US" dirty="0" smtClean="0"/>
              <a:t>UART</a:t>
            </a:r>
          </a:p>
          <a:p>
            <a:endParaRPr lang="en-US" dirty="0" smtClean="0"/>
          </a:p>
          <a:p>
            <a:r>
              <a:rPr lang="en-US" dirty="0" smtClean="0"/>
              <a:t>Also</a:t>
            </a:r>
            <a:r>
              <a:rPr lang="en-US" baseline="0" dirty="0" smtClean="0"/>
              <a:t> e</a:t>
            </a:r>
            <a:r>
              <a:rPr lang="en-US" dirty="0" smtClean="0"/>
              <a:t>xample tests (example code to test out peripherals)</a:t>
            </a:r>
          </a:p>
          <a:p>
            <a:endParaRPr lang="en-US" dirty="0"/>
          </a:p>
        </p:txBody>
      </p:sp>
      <p:sp>
        <p:nvSpPr>
          <p:cNvPr id="4" name="Slide Number Placeholder 3"/>
          <p:cNvSpPr>
            <a:spLocks noGrp="1"/>
          </p:cNvSpPr>
          <p:nvPr>
            <p:ph type="sldNum" sz="quarter" idx="10"/>
          </p:nvPr>
        </p:nvSpPr>
        <p:spPr/>
        <p:txBody>
          <a:bodyPr/>
          <a:lstStyle/>
          <a:p>
            <a:pPr>
              <a:defRPr/>
            </a:pPr>
            <a:fld id="{B5051FA0-55AC-4EBC-BA82-4CF35D3C22A6}" type="slidenum">
              <a:rPr lang="en-US" smtClean="0"/>
              <a:pPr>
                <a:defRPr/>
              </a:pPr>
              <a:t>26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ARM:  This</a:t>
            </a:r>
            <a:r>
              <a:rPr lang="en-US" baseline="0" dirty="0" smtClean="0"/>
              <a:t> slide illustrates</a:t>
            </a:r>
            <a:r>
              <a:rPr lang="en-US" dirty="0" smtClean="0"/>
              <a:t> that the </a:t>
            </a:r>
            <a:r>
              <a:rPr lang="en-US" b="1" dirty="0" smtClean="0"/>
              <a:t>Altera Edition has all the</a:t>
            </a:r>
            <a:r>
              <a:rPr lang="en-US" b="1" baseline="0" dirty="0" smtClean="0"/>
              <a:t> functionality of ARM’s DS-5 debugger</a:t>
            </a:r>
            <a:r>
              <a:rPr lang="en-US" baseline="0" dirty="0" smtClean="0"/>
              <a:t>.  DS-5 is already a powerful debugger, and there are </a:t>
            </a:r>
            <a:r>
              <a:rPr lang="en-US" b="1" baseline="0" dirty="0" smtClean="0"/>
              <a:t>no limitations at all </a:t>
            </a:r>
            <a:r>
              <a:rPr lang="en-US" baseline="0" dirty="0" smtClean="0"/>
              <a:t>for Altera Edition, except that it only works for Altera devices.   Gives customers all the visibility into the design needed for the job.  For example, engineers will benefit from the industry’s most advanced </a:t>
            </a:r>
            <a:r>
              <a:rPr lang="en-US" baseline="0" dirty="0" err="1" smtClean="0"/>
              <a:t>multicore</a:t>
            </a:r>
            <a:r>
              <a:rPr lang="en-US" baseline="0" dirty="0" smtClean="0"/>
              <a:t> debugger for ARM, can run Linux, can see processor mode, and get all the functionality they would get from an expensive debugger.</a:t>
            </a:r>
            <a:endParaRPr lang="en-US" dirty="0" smtClean="0"/>
          </a:p>
          <a:p>
            <a:endParaRPr lang="en-US" dirty="0" smtClean="0"/>
          </a:p>
          <a:p>
            <a:r>
              <a:rPr lang="en-GB" sz="1200" kern="1200" dirty="0" smtClean="0">
                <a:solidFill>
                  <a:schemeClr val="tx1"/>
                </a:solidFill>
                <a:latin typeface="Times New Roman" pitchFamily="18" charset="0"/>
                <a:ea typeface="+mn-ea"/>
                <a:cs typeface="+mn-cs"/>
              </a:rPr>
              <a:t>The screenshot at the back shows the graphical user interface of DS-5 Debugger.</a:t>
            </a:r>
            <a:endParaRPr lang="en-US" sz="1200" kern="1200" dirty="0" smtClean="0">
              <a:solidFill>
                <a:schemeClr val="tx1"/>
              </a:solidFill>
              <a:latin typeface="Times New Roman" pitchFamily="18" charset="0"/>
              <a:ea typeface="+mn-ea"/>
              <a:cs typeface="+mn-cs"/>
            </a:endParaRPr>
          </a:p>
          <a:p>
            <a:r>
              <a:rPr lang="en-GB" sz="1200" kern="1200" dirty="0" smtClean="0">
                <a:solidFill>
                  <a:schemeClr val="tx1"/>
                </a:solidFill>
                <a:latin typeface="Times New Roman" pitchFamily="18" charset="0"/>
                <a:ea typeface="+mn-ea"/>
                <a:cs typeface="+mn-cs"/>
              </a:rPr>
              <a:t> </a:t>
            </a:r>
            <a:endParaRPr lang="en-US" sz="1200" kern="1200" dirty="0" smtClean="0">
              <a:solidFill>
                <a:schemeClr val="tx1"/>
              </a:solidFill>
              <a:latin typeface="Times New Roman" pitchFamily="18" charset="0"/>
              <a:ea typeface="+mn-ea"/>
              <a:cs typeface="+mn-cs"/>
            </a:endParaRPr>
          </a:p>
          <a:p>
            <a:r>
              <a:rPr lang="en-GB" sz="1200" kern="1200" dirty="0" smtClean="0">
                <a:solidFill>
                  <a:schemeClr val="tx1"/>
                </a:solidFill>
                <a:latin typeface="Times New Roman" pitchFamily="18" charset="0"/>
                <a:ea typeface="+mn-ea"/>
                <a:cs typeface="+mn-cs"/>
              </a:rPr>
              <a:t>The screenshot on top shows the Eclipse “New C Project” dialog when the </a:t>
            </a:r>
            <a:r>
              <a:rPr lang="en-GB" sz="1200" kern="1200" dirty="0" err="1" smtClean="0">
                <a:solidFill>
                  <a:schemeClr val="tx1"/>
                </a:solidFill>
                <a:latin typeface="Times New Roman" pitchFamily="18" charset="0"/>
                <a:ea typeface="+mn-ea"/>
                <a:cs typeface="+mn-cs"/>
              </a:rPr>
              <a:t>Yocto</a:t>
            </a:r>
            <a:r>
              <a:rPr lang="en-GB" sz="1200" kern="1200" dirty="0" smtClean="0">
                <a:solidFill>
                  <a:schemeClr val="tx1"/>
                </a:solidFill>
                <a:latin typeface="Times New Roman" pitchFamily="18" charset="0"/>
                <a:ea typeface="+mn-ea"/>
                <a:cs typeface="+mn-cs"/>
              </a:rPr>
              <a:t> Eclipse plug-in is installed. The </a:t>
            </a:r>
            <a:r>
              <a:rPr lang="en-GB" sz="1200" kern="1200" dirty="0" err="1" smtClean="0">
                <a:solidFill>
                  <a:schemeClr val="tx1"/>
                </a:solidFill>
                <a:latin typeface="Times New Roman" pitchFamily="18" charset="0"/>
                <a:ea typeface="+mn-ea"/>
                <a:cs typeface="+mn-cs"/>
              </a:rPr>
              <a:t>Yocto</a:t>
            </a:r>
            <a:r>
              <a:rPr lang="en-GB" sz="1200" kern="1200" dirty="0" smtClean="0">
                <a:solidFill>
                  <a:schemeClr val="tx1"/>
                </a:solidFill>
                <a:latin typeface="Times New Roman" pitchFamily="18" charset="0"/>
                <a:ea typeface="+mn-ea"/>
                <a:cs typeface="+mn-cs"/>
              </a:rPr>
              <a:t> plug-in enables you to more easily create Linux projects for a hardware target with changing peripherals.  This is discussed</a:t>
            </a:r>
            <a:r>
              <a:rPr lang="en-GB" sz="1200" kern="1200" baseline="0" dirty="0" smtClean="0">
                <a:solidFill>
                  <a:schemeClr val="tx1"/>
                </a:solidFill>
                <a:latin typeface="Times New Roman" pitchFamily="18" charset="0"/>
                <a:ea typeface="+mn-ea"/>
                <a:cs typeface="+mn-cs"/>
              </a:rPr>
              <a:t> later in the Linux flow section.</a:t>
            </a:r>
            <a:endParaRPr lang="en-US" sz="1200" kern="1200" dirty="0" smtClean="0">
              <a:solidFill>
                <a:schemeClr val="tx1"/>
              </a:solidFill>
              <a:latin typeface="Times New Roman" pitchFamily="18" charset="0"/>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0F7FA150-0838-478C-814C-9E90F4E4AF9F}"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Altera</a:t>
            </a:r>
            <a:r>
              <a:rPr lang="en-US" dirty="0" smtClean="0"/>
              <a:t> to present</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Altera</a:t>
            </a:r>
            <a:r>
              <a:rPr lang="en-US" dirty="0" smtClean="0"/>
              <a:t> to present</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84CC36-3BCF-492E-A7E5-5A97026F221B}"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Altera’s</a:t>
            </a:r>
            <a:r>
              <a:rPr lang="en-US" baseline="0" dirty="0" smtClean="0"/>
              <a:t> SoC Technology is the only one with the combination of silicon and SW Debugger features capable of cross triggering between HW and SW domains.</a:t>
            </a:r>
          </a:p>
          <a:p>
            <a:r>
              <a:rPr lang="en-US" baseline="0" dirty="0" smtClean="0"/>
              <a:t>That is:  A HW event and trigger causing a simultaneous SW trace trigger – and vice versa – a SW event and trigger initiating SW trace and simultaneously triggering hardware trigger &amp; capture.</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4838" y="0"/>
            <a:ext cx="3140075" cy="2354263"/>
          </a:xfrm>
        </p:spPr>
      </p:sp>
      <p:sp>
        <p:nvSpPr>
          <p:cNvPr id="3" name="Notes Placeholder 2"/>
          <p:cNvSpPr>
            <a:spLocks noGrp="1"/>
          </p:cNvSpPr>
          <p:nvPr>
            <p:ph type="body" idx="1"/>
          </p:nvPr>
        </p:nvSpPr>
        <p:spPr>
          <a:xfrm>
            <a:off x="301043" y="2323081"/>
            <a:ext cx="6480337" cy="6982846"/>
          </a:xfrm>
        </p:spPr>
        <p:txBody>
          <a:bodyPr>
            <a:normAutofit fontScale="40000" lnSpcReduction="20000"/>
          </a:bodyPr>
          <a:lstStyle/>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36</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4838" y="0"/>
            <a:ext cx="3140075" cy="2354263"/>
          </a:xfrm>
        </p:spPr>
      </p:sp>
      <p:sp>
        <p:nvSpPr>
          <p:cNvPr id="3" name="Notes Placeholder 2"/>
          <p:cNvSpPr>
            <a:spLocks noGrp="1"/>
          </p:cNvSpPr>
          <p:nvPr>
            <p:ph type="body" idx="1"/>
          </p:nvPr>
        </p:nvSpPr>
        <p:spPr>
          <a:xfrm>
            <a:off x="301043" y="2323081"/>
            <a:ext cx="6480337" cy="6982846"/>
          </a:xfrm>
        </p:spPr>
        <p:txBody>
          <a:bodyPr>
            <a:normAutofit fontScale="40000" lnSpcReduction="20000"/>
          </a:bodyPr>
          <a:lstStyle/>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38</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4B8202CE-1D09-44B7-8C56-065C42083FFB}" type="slidenum">
              <a:rPr lang="en-GB" smtClean="0"/>
              <a:pPr/>
              <a:t>39</a:t>
            </a:fld>
            <a:endParaRPr lang="en-GB" smtClean="0"/>
          </a:p>
        </p:txBody>
      </p:sp>
      <p:sp>
        <p:nvSpPr>
          <p:cNvPr id="134147" name="Rectangle 2"/>
          <p:cNvSpPr>
            <a:spLocks noGrp="1" noRot="1" noChangeAspect="1" noChangeArrowheads="1" noTextEdit="1"/>
          </p:cNvSpPr>
          <p:nvPr>
            <p:ph type="sldImg"/>
          </p:nvPr>
        </p:nvSpPr>
        <p:spPr>
          <a:xfrm>
            <a:off x="1184275" y="696913"/>
            <a:ext cx="4651375" cy="3489325"/>
          </a:xfrm>
          <a:ln/>
        </p:spPr>
      </p:sp>
      <p:sp>
        <p:nvSpPr>
          <p:cNvPr id="134148" name="Rectangle 3"/>
          <p:cNvSpPr>
            <a:spLocks noGrp="1" noChangeArrowheads="1"/>
          </p:cNvSpPr>
          <p:nvPr>
            <p:ph type="body" idx="1"/>
          </p:nvPr>
        </p:nvSpPr>
        <p:spPr>
          <a:xfrm>
            <a:off x="935216" y="4418663"/>
            <a:ext cx="5149495" cy="4190370"/>
          </a:xfrm>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B743379E-B18A-4AA1-AF6A-D7A01450CAB5}" type="slidenum">
              <a:rPr lang="en-GB" smtClean="0">
                <a:latin typeface="Arial" pitchFamily="34" charset="0"/>
              </a:rPr>
              <a:pPr/>
              <a:t>40</a:t>
            </a:fld>
            <a:endParaRPr lang="en-GB" smtClean="0">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a:lnSpc>
                <a:spcPct val="80000"/>
              </a:lnSpc>
            </a:pPr>
            <a:r>
              <a:rPr lang="en-US" sz="900" dirty="0" smtClean="0"/>
              <a:t>Up to 200 MHz</a:t>
            </a:r>
          </a:p>
          <a:p>
            <a:pPr>
              <a:lnSpc>
                <a:spcPct val="80000"/>
              </a:lnSpc>
            </a:pPr>
            <a:r>
              <a:rPr lang="en-US" sz="900" dirty="0" smtClean="0"/>
              <a:t>Multi-Analyzer Support</a:t>
            </a:r>
          </a:p>
          <a:p>
            <a:pPr>
              <a:lnSpc>
                <a:spcPct val="80000"/>
              </a:lnSpc>
            </a:pPr>
            <a:r>
              <a:rPr lang="en-US" sz="900" dirty="0" smtClean="0"/>
              <a:t>1,024 Channels</a:t>
            </a:r>
          </a:p>
          <a:p>
            <a:pPr>
              <a:lnSpc>
                <a:spcPct val="80000"/>
              </a:lnSpc>
            </a:pPr>
            <a:r>
              <a:rPr lang="en-US" sz="900" dirty="0" smtClean="0"/>
              <a:t>128K Samples</a:t>
            </a:r>
          </a:p>
          <a:p>
            <a:pPr>
              <a:lnSpc>
                <a:spcPct val="80000"/>
              </a:lnSpc>
            </a:pPr>
            <a:r>
              <a:rPr lang="en-US" sz="900" dirty="0" smtClean="0"/>
              <a:t>10 Trigger Levels</a:t>
            </a:r>
          </a:p>
          <a:p>
            <a:pPr>
              <a:lnSpc>
                <a:spcPct val="80000"/>
              </a:lnSpc>
            </a:pPr>
            <a:r>
              <a:rPr lang="en-US" sz="900" dirty="0" smtClean="0"/>
              <a:t>No Probes!</a:t>
            </a:r>
          </a:p>
          <a:p>
            <a:pPr>
              <a:lnSpc>
                <a:spcPct val="80000"/>
              </a:lnSpc>
            </a:pPr>
            <a:r>
              <a:rPr lang="en-US" sz="900" dirty="0" smtClean="0"/>
              <a:t>Can be used simultaneously with the Nios II IDE debugger and the FS2 console!</a:t>
            </a:r>
          </a:p>
          <a:p>
            <a:pPr>
              <a:lnSpc>
                <a:spcPct val="80000"/>
              </a:lnSpc>
            </a:pPr>
            <a:r>
              <a:rPr lang="en-GB" sz="800" dirty="0" smtClean="0"/>
              <a:t>The </a:t>
            </a:r>
            <a:r>
              <a:rPr lang="en-GB" sz="800" dirty="0" err="1" smtClean="0"/>
              <a:t>SignalTap</a:t>
            </a:r>
            <a:r>
              <a:rPr lang="en-GB" sz="800" dirty="0" smtClean="0"/>
              <a:t>® II logic analyzer is a second-generation system-level debugging tool that captures and displays real-time signal </a:t>
            </a:r>
            <a:r>
              <a:rPr lang="en-GB" sz="800" dirty="0" err="1" smtClean="0"/>
              <a:t>behavior</a:t>
            </a:r>
            <a:r>
              <a:rPr lang="en-GB" sz="800" dirty="0" smtClean="0"/>
              <a:t> in a system on a programmable chip (SOPC), giving engineers the ability to observe interactions between hardware and software in their system designs. Available exclusively in the Quartus® II software, the </a:t>
            </a:r>
            <a:r>
              <a:rPr lang="en-GB" sz="800" dirty="0" err="1" smtClean="0"/>
              <a:t>SignalTap</a:t>
            </a:r>
            <a:r>
              <a:rPr lang="en-GB" sz="800" dirty="0" smtClean="0"/>
              <a:t> II logic analyzer supports the highest number of channels, sample depth, and clock speeds of any embedded logic analyzer in the programmable logic market. The Quartus II software versions 4.0 and later also provides designers with a graphical interface to define custom-trigger-condition logic to provide greater accuracy and enhances the ability to isolate problems. Figure 1 shows the components of the </a:t>
            </a:r>
            <a:r>
              <a:rPr lang="en-GB" sz="800" dirty="0" err="1" smtClean="0"/>
              <a:t>SignalTap</a:t>
            </a:r>
            <a:r>
              <a:rPr lang="en-GB" sz="800" dirty="0" smtClean="0"/>
              <a:t> II embedded logic analyzer. The </a:t>
            </a:r>
            <a:r>
              <a:rPr lang="en-GB" sz="800" dirty="0" err="1" smtClean="0"/>
              <a:t>SignalTap</a:t>
            </a:r>
            <a:r>
              <a:rPr lang="en-GB" sz="800" dirty="0" smtClean="0"/>
              <a:t> II embedded logic analyzer does not require any external probes or changes to user design files to capture a design's state of internal nodes or I/O pins.</a:t>
            </a:r>
          </a:p>
          <a:p>
            <a:pPr>
              <a:lnSpc>
                <a:spcPct val="80000"/>
              </a:lnSpc>
            </a:pPr>
            <a:r>
              <a:rPr lang="en-GB" sz="800" dirty="0" smtClean="0"/>
              <a:t>Running at speed under real-world system conditions is the ultimate </a:t>
            </a:r>
            <a:r>
              <a:rPr lang="en-GB" sz="800" dirty="0" err="1" smtClean="0"/>
              <a:t>testbench</a:t>
            </a:r>
            <a:r>
              <a:rPr lang="en-GB" sz="800" dirty="0" smtClean="0"/>
              <a:t> for engineers who want to see the active processes within their design as it operates. The </a:t>
            </a:r>
            <a:r>
              <a:rPr lang="en-GB" sz="800" dirty="0" err="1" smtClean="0"/>
              <a:t>SignalTap</a:t>
            </a:r>
            <a:r>
              <a:rPr lang="en-GB" sz="800" dirty="0" smtClean="0"/>
              <a:t> II embedded logic analyzer offers designers the ability to capture the state of internal nodes or I/O pins while the device is running in-system and at system speed. The </a:t>
            </a:r>
            <a:r>
              <a:rPr lang="en-GB" sz="800" dirty="0" err="1" smtClean="0"/>
              <a:t>SignalTap</a:t>
            </a:r>
            <a:r>
              <a:rPr lang="en-GB" sz="800" dirty="0" smtClean="0"/>
              <a:t> II embedded logic analyzer software can now be used in environments with multiple devices in a single JTAG chain, in combination with multiple logic analyzer </a:t>
            </a:r>
            <a:r>
              <a:rPr lang="en-GB" sz="800" dirty="0" err="1" smtClean="0"/>
              <a:t>megafunctions</a:t>
            </a:r>
            <a:r>
              <a:rPr lang="en-GB" sz="800" dirty="0" smtClean="0"/>
              <a:t> in each device in that JTAG chain. The following components are required to perform logic analysis with the </a:t>
            </a:r>
            <a:r>
              <a:rPr lang="en-GB" sz="800" dirty="0" err="1" smtClean="0"/>
              <a:t>SignalTap</a:t>
            </a:r>
            <a:r>
              <a:rPr lang="en-GB" sz="800" dirty="0" smtClean="0"/>
              <a:t> II embedded logic analyzer:</a:t>
            </a:r>
          </a:p>
          <a:p>
            <a:pPr>
              <a:lnSpc>
                <a:spcPct val="80000"/>
              </a:lnSpc>
            </a:pPr>
            <a:r>
              <a:rPr lang="en-GB" sz="800" dirty="0" smtClean="0"/>
              <a:t>Quartus II design software </a:t>
            </a:r>
          </a:p>
          <a:p>
            <a:pPr>
              <a:lnSpc>
                <a:spcPct val="80000"/>
              </a:lnSpc>
            </a:pPr>
            <a:r>
              <a:rPr lang="en-GB" sz="800" dirty="0" smtClean="0"/>
              <a:t>Soft embedded core </a:t>
            </a:r>
            <a:r>
              <a:rPr lang="en-GB" sz="800" dirty="0" err="1" smtClean="0"/>
              <a:t>megafunctions</a:t>
            </a:r>
            <a:r>
              <a:rPr lang="en-GB" sz="800" dirty="0" smtClean="0"/>
              <a:t> that are inserted into the device </a:t>
            </a:r>
          </a:p>
          <a:p>
            <a:pPr lvl="1">
              <a:lnSpc>
                <a:spcPct val="80000"/>
              </a:lnSpc>
            </a:pPr>
            <a:r>
              <a:rPr lang="en-GB" sz="800" dirty="0" err="1" smtClean="0"/>
              <a:t>SignalTap</a:t>
            </a:r>
            <a:r>
              <a:rPr lang="en-GB" sz="800" dirty="0" smtClean="0"/>
              <a:t> II logic analyzer </a:t>
            </a:r>
            <a:r>
              <a:rPr lang="en-GB" sz="800" dirty="0" err="1" smtClean="0"/>
              <a:t>megafunction</a:t>
            </a:r>
            <a:r>
              <a:rPr lang="en-GB" sz="800" dirty="0" smtClean="0"/>
              <a:t> </a:t>
            </a:r>
          </a:p>
          <a:p>
            <a:pPr lvl="1">
              <a:lnSpc>
                <a:spcPct val="80000"/>
              </a:lnSpc>
            </a:pPr>
            <a:r>
              <a:rPr lang="en-GB" sz="800" dirty="0" err="1" smtClean="0"/>
              <a:t>SignalTap</a:t>
            </a:r>
            <a:r>
              <a:rPr lang="en-GB" sz="800" dirty="0" smtClean="0"/>
              <a:t> II hub (automatically installed when an engineer chooses the </a:t>
            </a:r>
            <a:r>
              <a:rPr lang="en-GB" sz="800" dirty="0" err="1" smtClean="0"/>
              <a:t>SignalTap</a:t>
            </a:r>
            <a:r>
              <a:rPr lang="en-GB" sz="800" dirty="0" smtClean="0"/>
              <a:t> II logic analyzer in the Quartus II software) </a:t>
            </a:r>
          </a:p>
          <a:p>
            <a:pPr>
              <a:lnSpc>
                <a:spcPct val="80000"/>
              </a:lnSpc>
            </a:pPr>
            <a:r>
              <a:rPr lang="en-GB" sz="800" dirty="0" smtClean="0"/>
              <a:t>Download cable </a:t>
            </a:r>
          </a:p>
          <a:p>
            <a:pPr lvl="1">
              <a:lnSpc>
                <a:spcPct val="80000"/>
              </a:lnSpc>
            </a:pPr>
            <a:r>
              <a:rPr lang="en-GB" sz="800" dirty="0" smtClean="0"/>
              <a:t>USB Blaster download cable </a:t>
            </a:r>
          </a:p>
          <a:p>
            <a:pPr lvl="1">
              <a:lnSpc>
                <a:spcPct val="80000"/>
              </a:lnSpc>
            </a:pPr>
            <a:r>
              <a:rPr lang="en-GB" sz="800" dirty="0" err="1" smtClean="0"/>
              <a:t>ByteBlasterMV</a:t>
            </a:r>
            <a:r>
              <a:rPr lang="en-GB" sz="800" dirty="0" smtClean="0"/>
              <a:t>™ download cable </a:t>
            </a:r>
          </a:p>
          <a:p>
            <a:pPr lvl="1">
              <a:lnSpc>
                <a:spcPct val="80000"/>
              </a:lnSpc>
            </a:pPr>
            <a:r>
              <a:rPr lang="en-GB" sz="800" dirty="0" err="1" smtClean="0"/>
              <a:t>ByteBlaster</a:t>
            </a:r>
            <a:r>
              <a:rPr lang="en-GB" sz="800" dirty="0" smtClean="0"/>
              <a:t>™ II download cable </a:t>
            </a:r>
          </a:p>
          <a:p>
            <a:pPr lvl="1">
              <a:lnSpc>
                <a:spcPct val="80000"/>
              </a:lnSpc>
            </a:pPr>
            <a:r>
              <a:rPr lang="en-GB" sz="800" dirty="0" err="1" smtClean="0"/>
              <a:t>MasterBlaster</a:t>
            </a:r>
            <a:r>
              <a:rPr lang="en-GB" sz="800" dirty="0" smtClean="0"/>
              <a:t>™ download cable </a:t>
            </a:r>
          </a:p>
          <a:p>
            <a:pPr>
              <a:lnSpc>
                <a:spcPct val="80000"/>
              </a:lnSpc>
            </a:pPr>
            <a:r>
              <a:rPr lang="en-GB" sz="800" dirty="0" smtClean="0"/>
              <a:t>Device under test </a:t>
            </a:r>
          </a:p>
          <a:p>
            <a:pPr>
              <a:lnSpc>
                <a:spcPct val="80000"/>
              </a:lnSpc>
            </a:pPr>
            <a:r>
              <a:rPr lang="en-GB" sz="800" dirty="0" smtClean="0"/>
              <a:t>Captured data is stored in the device's memory blocks and streamed out to the Quartus II software waveform display using a USB Blaster, </a:t>
            </a:r>
            <a:r>
              <a:rPr lang="en-GB" sz="800" dirty="0" err="1" smtClean="0"/>
              <a:t>ByteBlasterMV</a:t>
            </a:r>
            <a:r>
              <a:rPr lang="en-GB" sz="800" dirty="0" smtClean="0"/>
              <a:t>, </a:t>
            </a:r>
            <a:r>
              <a:rPr lang="en-GB" sz="800" dirty="0" err="1" smtClean="0"/>
              <a:t>ByteBlaster</a:t>
            </a:r>
            <a:r>
              <a:rPr lang="en-GB" sz="800" dirty="0" smtClean="0"/>
              <a:t> II, or </a:t>
            </a:r>
            <a:r>
              <a:rPr lang="en-GB" sz="800" dirty="0" err="1" smtClean="0"/>
              <a:t>MasterBlaster</a:t>
            </a:r>
            <a:r>
              <a:rPr lang="en-GB" sz="800" dirty="0" smtClean="0"/>
              <a:t> communications cable. Table 1 summarizes the features and benefits of the </a:t>
            </a:r>
            <a:r>
              <a:rPr lang="en-GB" sz="800" dirty="0" err="1" smtClean="0"/>
              <a:t>SignalTap</a:t>
            </a:r>
            <a:r>
              <a:rPr lang="en-GB" sz="800" dirty="0" smtClean="0"/>
              <a:t> II embedded logic analyzer. Detailed descriptions of these features and benefits can be found on the </a:t>
            </a:r>
            <a:r>
              <a:rPr lang="en-GB" sz="800" dirty="0" err="1" smtClean="0">
                <a:hlinkClick r:id="rId3"/>
              </a:rPr>
              <a:t>SignalTap</a:t>
            </a:r>
            <a:r>
              <a:rPr lang="en-GB" sz="800" dirty="0" smtClean="0">
                <a:hlinkClick r:id="rId3"/>
              </a:rPr>
              <a:t> II Feature Descriptions</a:t>
            </a:r>
            <a:r>
              <a:rPr lang="en-GB" sz="800" dirty="0" smtClean="0"/>
              <a:t> web page</a:t>
            </a:r>
          </a:p>
          <a:p>
            <a:pPr>
              <a:lnSpc>
                <a:spcPct val="80000"/>
              </a:lnSpc>
            </a:pPr>
            <a:r>
              <a:rPr lang="en-GB" sz="800" b="1" dirty="0" err="1" smtClean="0"/>
              <a:t>FeatureBenefit</a:t>
            </a:r>
            <a:r>
              <a:rPr lang="en-GB" sz="800" b="1" dirty="0" err="1" smtClean="0">
                <a:hlinkClick r:id="rId3"/>
              </a:rPr>
              <a:t>Multiple</a:t>
            </a:r>
            <a:r>
              <a:rPr lang="en-GB" sz="800" b="1" dirty="0" smtClean="0">
                <a:hlinkClick r:id="rId3"/>
              </a:rPr>
              <a:t> logic analyzers in a single </a:t>
            </a:r>
            <a:r>
              <a:rPr lang="en-GB" sz="800" b="1" dirty="0" err="1" smtClean="0">
                <a:hlinkClick r:id="rId3"/>
              </a:rPr>
              <a:t>device</a:t>
            </a:r>
            <a:r>
              <a:rPr lang="en-GB" sz="800" dirty="0" err="1" smtClean="0"/>
              <a:t>Supports</a:t>
            </a:r>
            <a:r>
              <a:rPr lang="en-GB" sz="800" dirty="0" smtClean="0"/>
              <a:t> multiple clock domains in a single device</a:t>
            </a:r>
          </a:p>
          <a:p>
            <a:pPr>
              <a:lnSpc>
                <a:spcPct val="80000"/>
              </a:lnSpc>
            </a:pPr>
            <a:r>
              <a:rPr lang="en-GB" sz="800" b="1" dirty="0" smtClean="0">
                <a:hlinkClick r:id="rId3"/>
              </a:rPr>
              <a:t>Multiple logic analyzers in multiple devices in a single JTAG </a:t>
            </a:r>
            <a:r>
              <a:rPr lang="en-GB" sz="800" b="1" dirty="0" err="1" smtClean="0">
                <a:hlinkClick r:id="rId3"/>
              </a:rPr>
              <a:t>chain</a:t>
            </a:r>
            <a:r>
              <a:rPr lang="en-GB" sz="800" dirty="0" err="1" smtClean="0"/>
              <a:t>Allows</a:t>
            </a:r>
            <a:r>
              <a:rPr lang="en-GB" sz="800" dirty="0" smtClean="0"/>
              <a:t> multiple devices with multiple clock domains to be analyzed</a:t>
            </a:r>
          </a:p>
          <a:p>
            <a:pPr>
              <a:lnSpc>
                <a:spcPct val="80000"/>
              </a:lnSpc>
            </a:pPr>
            <a:r>
              <a:rPr lang="en-GB" sz="800" b="1" dirty="0" smtClean="0">
                <a:hlinkClick r:id="rId3"/>
              </a:rPr>
              <a:t>Up to 10 basic or advanced trigger levels for each analyzer</a:t>
            </a:r>
            <a:r>
              <a:rPr lang="en-GB" sz="800" b="1" dirty="0" smtClean="0"/>
              <a:t>  </a:t>
            </a:r>
            <a:r>
              <a:rPr lang="en-GB" sz="800" dirty="0" smtClean="0"/>
              <a:t>Allows for more complex data capture commands to be given to the logic analyzer, providing greater accuracy and problem isolation. Version 4.1 adds support for event counter trigger conditions.</a:t>
            </a:r>
          </a:p>
          <a:p>
            <a:pPr>
              <a:lnSpc>
                <a:spcPct val="80000"/>
              </a:lnSpc>
            </a:pPr>
            <a:r>
              <a:rPr lang="en-GB" sz="800" b="1" dirty="0" smtClean="0">
                <a:hlinkClick r:id="rId3"/>
              </a:rPr>
              <a:t>Flexible buffer acquisition </a:t>
            </a:r>
            <a:r>
              <a:rPr lang="en-GB" sz="800" b="1" dirty="0" err="1" smtClean="0">
                <a:hlinkClick r:id="rId3"/>
              </a:rPr>
              <a:t>modes</a:t>
            </a:r>
            <a:r>
              <a:rPr lang="en-GB" sz="800" dirty="0" err="1" smtClean="0"/>
              <a:t>Each</a:t>
            </a:r>
            <a:r>
              <a:rPr lang="en-GB" sz="800" dirty="0" smtClean="0"/>
              <a:t> trigger can be set up to sample at different ranges relative to the triggering event, in circular or segmented modes, which allows more accurate data collection</a:t>
            </a:r>
          </a:p>
          <a:p>
            <a:pPr>
              <a:lnSpc>
                <a:spcPct val="80000"/>
              </a:lnSpc>
            </a:pPr>
            <a:r>
              <a:rPr lang="en-GB" sz="800" b="1" dirty="0" smtClean="0">
                <a:hlinkClick r:id="rId3"/>
              </a:rPr>
              <a:t>Up to 1,024 channels in each </a:t>
            </a:r>
            <a:r>
              <a:rPr lang="en-GB" sz="800" b="1" dirty="0" err="1" smtClean="0">
                <a:hlinkClick r:id="rId3"/>
              </a:rPr>
              <a:t>device</a:t>
            </a:r>
            <a:r>
              <a:rPr lang="en-GB" sz="800" dirty="0" err="1" smtClean="0"/>
              <a:t>Enables</a:t>
            </a:r>
            <a:r>
              <a:rPr lang="en-GB" sz="800" dirty="0" smtClean="0"/>
              <a:t> sampling many signals and wide bus structures, and allows for a great deal of data collection to locate problems</a:t>
            </a:r>
          </a:p>
          <a:p>
            <a:pPr>
              <a:lnSpc>
                <a:spcPct val="80000"/>
              </a:lnSpc>
            </a:pPr>
            <a:r>
              <a:rPr lang="en-GB" sz="800" b="1" dirty="0" smtClean="0">
                <a:hlinkClick r:id="rId3"/>
              </a:rPr>
              <a:t>Up to 128K samples in each </a:t>
            </a:r>
            <a:r>
              <a:rPr lang="en-GB" sz="800" b="1" dirty="0" err="1" smtClean="0">
                <a:hlinkClick r:id="rId3"/>
              </a:rPr>
              <a:t>device</a:t>
            </a:r>
            <a:r>
              <a:rPr lang="en-GB" sz="800" dirty="0" err="1" smtClean="0"/>
              <a:t>Provides</a:t>
            </a:r>
            <a:r>
              <a:rPr lang="en-GB" sz="800" dirty="0" smtClean="0"/>
              <a:t> sufficient capacity for any practical application</a:t>
            </a:r>
          </a:p>
          <a:p>
            <a:pPr>
              <a:lnSpc>
                <a:spcPct val="80000"/>
              </a:lnSpc>
            </a:pPr>
            <a:r>
              <a:rPr lang="en-GB" sz="800" b="1" dirty="0" smtClean="0">
                <a:hlinkClick r:id="rId3"/>
              </a:rPr>
              <a:t>Clock support up to 200 </a:t>
            </a:r>
            <a:r>
              <a:rPr lang="en-GB" sz="800" b="1" dirty="0" err="1" smtClean="0">
                <a:hlinkClick r:id="rId3"/>
              </a:rPr>
              <a:t>MHz</a:t>
            </a:r>
            <a:r>
              <a:rPr lang="en-GB" sz="800" dirty="0" err="1" smtClean="0"/>
              <a:t>Allows</a:t>
            </a:r>
            <a:r>
              <a:rPr lang="en-GB" sz="800" dirty="0" smtClean="0"/>
              <a:t> for sampling of design data at system frequency</a:t>
            </a:r>
          </a:p>
          <a:p>
            <a:pPr>
              <a:lnSpc>
                <a:spcPct val="80000"/>
              </a:lnSpc>
            </a:pPr>
            <a:r>
              <a:rPr lang="en-GB" sz="800" b="1" dirty="0" smtClean="0">
                <a:hlinkClick r:id="rId3"/>
              </a:rPr>
              <a:t>Ability to incrementally add nodes, change signal selection and change trigger conditions without a full </a:t>
            </a:r>
            <a:r>
              <a:rPr lang="en-GB" sz="800" b="1" dirty="0" err="1" smtClean="0">
                <a:hlinkClick r:id="rId3"/>
              </a:rPr>
              <a:t>recompilation</a:t>
            </a:r>
            <a:r>
              <a:rPr lang="en-GB" sz="800" dirty="0" err="1" smtClean="0"/>
              <a:t>Allows</a:t>
            </a:r>
            <a:r>
              <a:rPr lang="en-GB" sz="800" dirty="0" smtClean="0"/>
              <a:t> user to change which nodes are monitored without a full design recompilation</a:t>
            </a:r>
          </a:p>
          <a:p>
            <a:pPr>
              <a:lnSpc>
                <a:spcPct val="80000"/>
              </a:lnSpc>
            </a:pPr>
            <a:r>
              <a:rPr lang="en-GB" sz="800" b="1" dirty="0" smtClean="0"/>
              <a:t>Lock mode to prevent </a:t>
            </a:r>
            <a:r>
              <a:rPr lang="en-GB" sz="800" b="1" dirty="0" err="1" smtClean="0"/>
              <a:t>recompilations</a:t>
            </a:r>
            <a:r>
              <a:rPr lang="en-GB" sz="800" dirty="0" err="1" smtClean="0"/>
              <a:t>Prevents</a:t>
            </a:r>
            <a:r>
              <a:rPr lang="en-GB" sz="800" dirty="0" smtClean="0"/>
              <a:t> </a:t>
            </a:r>
            <a:r>
              <a:rPr lang="en-GB" sz="800" dirty="0" err="1" smtClean="0"/>
              <a:t>SignalTap</a:t>
            </a:r>
            <a:r>
              <a:rPr lang="en-GB" sz="800" dirty="0" smtClean="0"/>
              <a:t> II configuration changes that will cause the need for a design recompilation</a:t>
            </a:r>
          </a:p>
          <a:p>
            <a:pPr>
              <a:lnSpc>
                <a:spcPct val="80000"/>
              </a:lnSpc>
            </a:pPr>
            <a:r>
              <a:rPr lang="en-GB" sz="800" b="1" dirty="0" smtClean="0"/>
              <a:t>No-cost stand-alone viewer  </a:t>
            </a:r>
            <a:r>
              <a:rPr lang="en-GB" sz="800" dirty="0" smtClean="0"/>
              <a:t>Allows easy deployment of in-system logic analysis capabilities to multiple lab locations or field service personnel</a:t>
            </a:r>
          </a:p>
          <a:p>
            <a:pPr>
              <a:lnSpc>
                <a:spcPct val="80000"/>
              </a:lnSpc>
            </a:pPr>
            <a:r>
              <a:rPr lang="en-GB" sz="800" b="1" dirty="0" smtClean="0">
                <a:hlinkClick r:id="rId3"/>
              </a:rPr>
              <a:t>Mnemonic and radix </a:t>
            </a:r>
            <a:r>
              <a:rPr lang="en-GB" sz="800" b="1" dirty="0" err="1" smtClean="0">
                <a:hlinkClick r:id="rId3"/>
              </a:rPr>
              <a:t>tables</a:t>
            </a:r>
            <a:r>
              <a:rPr lang="en-GB" sz="800" dirty="0" err="1" smtClean="0"/>
              <a:t>Label</a:t>
            </a:r>
            <a:r>
              <a:rPr lang="en-GB" sz="800" dirty="0" smtClean="0"/>
              <a:t> signals with true signal names from software source to assist in identification of problem source</a:t>
            </a:r>
          </a:p>
          <a:p>
            <a:pPr>
              <a:lnSpc>
                <a:spcPct val="80000"/>
              </a:lnSpc>
            </a:pPr>
            <a:r>
              <a:rPr lang="en-GB" sz="800" b="1" dirty="0" smtClean="0"/>
              <a:t>Multiple bus display </a:t>
            </a:r>
            <a:r>
              <a:rPr lang="en-GB" sz="800" b="1" dirty="0" err="1" smtClean="0"/>
              <a:t>formats</a:t>
            </a:r>
            <a:r>
              <a:rPr lang="en-GB" sz="800" dirty="0" err="1" smtClean="0"/>
              <a:t>Makes</a:t>
            </a:r>
            <a:r>
              <a:rPr lang="en-GB" sz="800" dirty="0" smtClean="0"/>
              <a:t> viewing and analyzing buses easier (now includes bar chart and line chart display options for captured data)</a:t>
            </a:r>
          </a:p>
          <a:p>
            <a:pPr>
              <a:lnSpc>
                <a:spcPct val="80000"/>
              </a:lnSpc>
            </a:pPr>
            <a:r>
              <a:rPr lang="en-GB" sz="800" b="1" dirty="0" smtClean="0">
                <a:hlinkClick r:id="rId3"/>
              </a:rPr>
              <a:t>Export data in multiple file </a:t>
            </a:r>
            <a:r>
              <a:rPr lang="en-GB" sz="800" b="1" dirty="0" err="1" smtClean="0">
                <a:hlinkClick r:id="rId3"/>
              </a:rPr>
              <a:t>formats</a:t>
            </a:r>
            <a:r>
              <a:rPr lang="en-GB" sz="800" dirty="0" err="1" smtClean="0"/>
              <a:t>Allows</a:t>
            </a:r>
            <a:r>
              <a:rPr lang="en-GB" sz="800" dirty="0" smtClean="0"/>
              <a:t> other verification tools to be used to analyze captured data</a:t>
            </a:r>
          </a:p>
          <a:p>
            <a:pPr>
              <a:lnSpc>
                <a:spcPct val="80000"/>
              </a:lnSpc>
            </a:pPr>
            <a:r>
              <a:rPr lang="en-GB" sz="800" b="1" dirty="0" smtClean="0"/>
              <a:t>Resource usage </a:t>
            </a:r>
            <a:r>
              <a:rPr lang="en-GB" sz="800" b="1" dirty="0" err="1" smtClean="0"/>
              <a:t>estimator</a:t>
            </a:r>
            <a:r>
              <a:rPr lang="en-GB" sz="800" dirty="0" err="1" smtClean="0"/>
              <a:t>Provides</a:t>
            </a:r>
            <a:r>
              <a:rPr lang="en-GB" sz="800" dirty="0" smtClean="0"/>
              <a:t> estimate of logic and memory device resources used by </a:t>
            </a:r>
            <a:r>
              <a:rPr lang="en-GB" sz="800" dirty="0" err="1" smtClean="0"/>
              <a:t>SignalTap</a:t>
            </a:r>
            <a:r>
              <a:rPr lang="en-GB" sz="800" dirty="0" smtClean="0"/>
              <a:t> II embedded logic analyzer configurations</a:t>
            </a:r>
          </a:p>
          <a:p>
            <a:pPr>
              <a:lnSpc>
                <a:spcPct val="80000"/>
              </a:lnSpc>
            </a:pPr>
            <a:r>
              <a:rPr lang="en-GB" sz="800" b="1" dirty="0" smtClean="0"/>
              <a:t>Auto detection of devices in JTAG </a:t>
            </a:r>
            <a:r>
              <a:rPr lang="en-GB" sz="800" b="1" dirty="0" err="1" smtClean="0"/>
              <a:t>chain</a:t>
            </a:r>
            <a:r>
              <a:rPr lang="en-GB" sz="800" dirty="0" err="1" smtClean="0"/>
              <a:t>Confirms</a:t>
            </a:r>
            <a:r>
              <a:rPr lang="en-GB" sz="800" dirty="0" smtClean="0"/>
              <a:t> connection to device before attempting to initiate data capture</a:t>
            </a:r>
          </a:p>
          <a:p>
            <a:pPr>
              <a:lnSpc>
                <a:spcPct val="80000"/>
              </a:lnSpc>
            </a:pPr>
            <a:r>
              <a:rPr lang="en-GB" sz="800" b="1" dirty="0" smtClean="0"/>
              <a:t>Auto detection of programming </a:t>
            </a:r>
            <a:r>
              <a:rPr lang="en-GB" sz="800" b="1" dirty="0" err="1" smtClean="0"/>
              <a:t>hardware</a:t>
            </a:r>
            <a:r>
              <a:rPr lang="en-GB" sz="800" dirty="0" err="1" smtClean="0"/>
              <a:t>Confirms</a:t>
            </a:r>
            <a:r>
              <a:rPr lang="en-GB" sz="800" dirty="0" smtClean="0"/>
              <a:t> connection to device before attempting to initiate data capture</a:t>
            </a:r>
          </a:p>
          <a:p>
            <a:pPr>
              <a:lnSpc>
                <a:spcPct val="80000"/>
              </a:lnSpc>
            </a:pPr>
            <a:r>
              <a:rPr lang="en-GB" sz="800" b="1" dirty="0" smtClean="0"/>
              <a:t>Ability to print </a:t>
            </a:r>
            <a:r>
              <a:rPr lang="en-GB" sz="800" b="1" dirty="0" err="1" smtClean="0"/>
              <a:t>waveforms</a:t>
            </a:r>
            <a:r>
              <a:rPr lang="en-GB" sz="800" dirty="0" err="1" smtClean="0"/>
              <a:t>Prints</a:t>
            </a:r>
            <a:r>
              <a:rPr lang="en-GB" sz="800" dirty="0" smtClean="0"/>
              <a:t> captured waveforms for reporting</a:t>
            </a:r>
          </a:p>
          <a:p>
            <a:pPr>
              <a:lnSpc>
                <a:spcPct val="80000"/>
              </a:lnSpc>
            </a:pPr>
            <a:r>
              <a:rPr lang="en-GB" sz="800" b="1" dirty="0" smtClean="0"/>
              <a:t>Vendor-independent application program interface (API) for Source-Level Debugging </a:t>
            </a:r>
            <a:r>
              <a:rPr lang="en-GB" sz="800" b="1" dirty="0" err="1" smtClean="0"/>
              <a:t>Tools</a:t>
            </a:r>
            <a:r>
              <a:rPr lang="en-GB" sz="800" dirty="0" err="1" smtClean="0"/>
              <a:t>Allows</a:t>
            </a:r>
            <a:r>
              <a:rPr lang="en-GB" sz="800" dirty="0" smtClean="0"/>
              <a:t> third-party software to utilize </a:t>
            </a:r>
            <a:r>
              <a:rPr lang="en-GB" sz="800" dirty="0" err="1" smtClean="0"/>
              <a:t>SignalTap</a:t>
            </a:r>
            <a:r>
              <a:rPr lang="en-GB" sz="800" dirty="0" smtClean="0"/>
              <a:t> II resources</a:t>
            </a:r>
          </a:p>
          <a:p>
            <a:pPr>
              <a:lnSpc>
                <a:spcPct val="80000"/>
              </a:lnSpc>
            </a:pPr>
            <a:r>
              <a:rPr lang="en-GB" sz="800" b="1" dirty="0" smtClean="0"/>
              <a:t>User-friendly </a:t>
            </a:r>
            <a:r>
              <a:rPr lang="en-GB" sz="800" b="1" dirty="0" err="1" smtClean="0"/>
              <a:t>interface</a:t>
            </a:r>
            <a:r>
              <a:rPr lang="en-GB" sz="800" dirty="0" err="1" smtClean="0"/>
              <a:t>Easier</a:t>
            </a:r>
            <a:r>
              <a:rPr lang="en-GB" sz="800" dirty="0" smtClean="0"/>
              <a:t>-to-use with status monitors to guide users through operation</a:t>
            </a:r>
            <a:endParaRPr lang="en-GB" sz="800" b="1" dirty="0" smtClean="0"/>
          </a:p>
          <a:p>
            <a:pPr>
              <a:lnSpc>
                <a:spcPct val="80000"/>
              </a:lnSpc>
            </a:pPr>
            <a:r>
              <a:rPr lang="en-GB" sz="800" b="1" dirty="0" err="1" smtClean="0"/>
              <a:t>SignalTap</a:t>
            </a:r>
            <a:r>
              <a:rPr lang="en-GB" sz="800" b="1" dirty="0" smtClean="0"/>
              <a:t> II Device Support</a:t>
            </a:r>
          </a:p>
          <a:p>
            <a:pPr>
              <a:lnSpc>
                <a:spcPct val="80000"/>
              </a:lnSpc>
            </a:pPr>
            <a:r>
              <a:rPr lang="en-GB" sz="800" dirty="0" err="1" smtClean="0"/>
              <a:t>SignalTap</a:t>
            </a:r>
            <a:r>
              <a:rPr lang="en-GB" sz="800" dirty="0" smtClean="0"/>
              <a:t> II logic analyzers can now be used with the following device families:</a:t>
            </a:r>
          </a:p>
          <a:p>
            <a:pPr>
              <a:lnSpc>
                <a:spcPct val="80000"/>
              </a:lnSpc>
            </a:pPr>
            <a:r>
              <a:rPr lang="en-GB" sz="800" dirty="0" smtClean="0">
                <a:hlinkClick r:id="rId4"/>
              </a:rPr>
              <a:t>Cyclone™ devices</a:t>
            </a:r>
            <a:r>
              <a:rPr lang="en-GB" sz="800" dirty="0" smtClean="0"/>
              <a:t> </a:t>
            </a:r>
          </a:p>
          <a:p>
            <a:pPr>
              <a:lnSpc>
                <a:spcPct val="80000"/>
              </a:lnSpc>
            </a:pPr>
            <a:r>
              <a:rPr lang="en-GB" sz="800" dirty="0" smtClean="0">
                <a:hlinkClick r:id="rId5"/>
              </a:rPr>
              <a:t>Stratix® devices</a:t>
            </a:r>
            <a:r>
              <a:rPr lang="en-GB" sz="800" dirty="0" smtClean="0"/>
              <a:t> </a:t>
            </a:r>
          </a:p>
          <a:p>
            <a:pPr>
              <a:lnSpc>
                <a:spcPct val="80000"/>
              </a:lnSpc>
            </a:pPr>
            <a:r>
              <a:rPr lang="en-GB" sz="800" dirty="0" smtClean="0">
                <a:hlinkClick r:id="rId6"/>
              </a:rPr>
              <a:t>Stratix GX devices</a:t>
            </a:r>
            <a:r>
              <a:rPr lang="en-GB" sz="800" dirty="0" smtClean="0"/>
              <a:t> </a:t>
            </a:r>
          </a:p>
          <a:p>
            <a:pPr>
              <a:lnSpc>
                <a:spcPct val="80000"/>
              </a:lnSpc>
            </a:pPr>
            <a:r>
              <a:rPr lang="en-GB" sz="800" dirty="0" smtClean="0">
                <a:hlinkClick r:id="rId7"/>
              </a:rPr>
              <a:t>Excalibur™ devices</a:t>
            </a:r>
            <a:r>
              <a:rPr lang="en-GB" sz="800" dirty="0" smtClean="0"/>
              <a:t> </a:t>
            </a:r>
          </a:p>
          <a:p>
            <a:pPr>
              <a:lnSpc>
                <a:spcPct val="80000"/>
              </a:lnSpc>
            </a:pPr>
            <a:r>
              <a:rPr lang="en-GB" sz="800" dirty="0" smtClean="0">
                <a:hlinkClick r:id="rId8"/>
              </a:rPr>
              <a:t>APEX™ II devices</a:t>
            </a:r>
            <a:r>
              <a:rPr lang="en-GB" sz="800" dirty="0" smtClean="0"/>
              <a:t> </a:t>
            </a:r>
          </a:p>
          <a:p>
            <a:pPr>
              <a:lnSpc>
                <a:spcPct val="80000"/>
              </a:lnSpc>
            </a:pPr>
            <a:r>
              <a:rPr lang="en-GB" sz="800" dirty="0" smtClean="0">
                <a:hlinkClick r:id="rId9"/>
              </a:rPr>
              <a:t>APEX 20KE devices</a:t>
            </a:r>
            <a:r>
              <a:rPr lang="en-GB" sz="800" dirty="0" smtClean="0"/>
              <a:t> </a:t>
            </a:r>
          </a:p>
          <a:p>
            <a:pPr>
              <a:lnSpc>
                <a:spcPct val="80000"/>
              </a:lnSpc>
            </a:pPr>
            <a:r>
              <a:rPr lang="en-GB" sz="800" dirty="0" smtClean="0">
                <a:hlinkClick r:id="rId9"/>
              </a:rPr>
              <a:t>APEX 20KC devices</a:t>
            </a:r>
            <a:r>
              <a:rPr lang="en-GB" sz="800" dirty="0" smtClean="0"/>
              <a:t> </a:t>
            </a:r>
          </a:p>
          <a:p>
            <a:pPr>
              <a:lnSpc>
                <a:spcPct val="80000"/>
              </a:lnSpc>
            </a:pPr>
            <a:r>
              <a:rPr lang="en-GB" sz="800" dirty="0" smtClean="0">
                <a:hlinkClick r:id="rId10"/>
              </a:rPr>
              <a:t>APEX 20K devices</a:t>
            </a:r>
            <a:r>
              <a:rPr lang="en-GB" sz="800" dirty="0" smtClean="0"/>
              <a:t> </a:t>
            </a:r>
          </a:p>
          <a:p>
            <a:pPr>
              <a:lnSpc>
                <a:spcPct val="80000"/>
              </a:lnSpc>
            </a:pPr>
            <a:r>
              <a:rPr lang="en-GB" sz="800" dirty="0" smtClean="0">
                <a:hlinkClick r:id="rId11"/>
              </a:rPr>
              <a:t>Mercury™ devices</a:t>
            </a:r>
            <a:r>
              <a:rPr lang="en-GB" sz="800" dirty="0" smtClean="0"/>
              <a:t> </a:t>
            </a:r>
          </a:p>
          <a:p>
            <a:pPr>
              <a:lnSpc>
                <a:spcPct val="80000"/>
              </a:lnSpc>
            </a:pPr>
            <a:endParaRPr lang="en-GB" sz="80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E737A2E1-AD68-4E6A-B5E0-88A47D712D2B}" type="slidenum">
              <a:rPr lang="en-US" smtClean="0"/>
              <a:pPr/>
              <a:t>41</a:t>
            </a:fld>
            <a:endParaRPr lang="en-US" smtClean="0"/>
          </a:p>
        </p:txBody>
      </p:sp>
      <p:sp>
        <p:nvSpPr>
          <p:cNvPr id="137219" name="Rectangle 2"/>
          <p:cNvSpPr>
            <a:spLocks noGrp="1" noRot="1" noChangeAspect="1" noChangeArrowheads="1" noTextEdit="1"/>
          </p:cNvSpPr>
          <p:nvPr>
            <p:ph type="sldImg"/>
          </p:nvPr>
        </p:nvSpPr>
        <p:spPr>
          <a:xfrm>
            <a:off x="1181100" y="696913"/>
            <a:ext cx="4654550" cy="3490912"/>
          </a:xfrm>
          <a:ln/>
        </p:spPr>
      </p:sp>
      <p:sp>
        <p:nvSpPr>
          <p:cNvPr id="137220" name="Rectangle 3"/>
          <p:cNvSpPr>
            <a:spLocks noGrp="1" noChangeArrowheads="1"/>
          </p:cNvSpPr>
          <p:nvPr>
            <p:ph type="body" idx="1"/>
          </p:nvPr>
        </p:nvSpPr>
        <p:spPr>
          <a:xfrm>
            <a:off x="938538" y="4418663"/>
            <a:ext cx="5142851" cy="4190370"/>
          </a:xfrm>
          <a:noFill/>
          <a:ln/>
        </p:spPr>
        <p:txBody>
          <a:bodyPr/>
          <a:lstStyle/>
          <a:p>
            <a:r>
              <a:rPr lang="en-US" dirty="0" smtClean="0"/>
              <a:t>There is a JTAG bridge in the Golden</a:t>
            </a:r>
            <a:r>
              <a:rPr lang="en-US" baseline="0" dirty="0" smtClean="0"/>
              <a:t> HW Reference design so System Console can probe and modify registers in the FPGA – AND in the Hard Processing system over the bridges</a:t>
            </a: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Primary</a:t>
            </a:r>
            <a:r>
              <a:rPr lang="en-US" baseline="0" dirty="0" smtClean="0"/>
              <a:t> focus of the Apps and Firmware Developers</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051FA0-55AC-4EBC-BA82-4CF35D3C22A6}" type="slidenum">
              <a:rPr lang="en-US" smtClean="0"/>
              <a:pPr>
                <a:defRPr/>
              </a:pPr>
              <a:t>44</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051FA0-55AC-4EBC-BA82-4CF35D3C22A6}" type="slidenum">
              <a:rPr lang="en-US" smtClean="0"/>
              <a:pPr>
                <a:defRPr/>
              </a:pPr>
              <a:t>45</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perspective</a:t>
            </a:r>
            <a:r>
              <a:rPr lang="en-US" baseline="0" dirty="0" smtClean="0"/>
              <a:t> showing how the SoC EDS ties into the handoff process – including the DS-5 debugger.</a:t>
            </a:r>
            <a:endParaRPr lang="en-US" dirty="0" smtClean="0"/>
          </a:p>
          <a:p>
            <a:r>
              <a:rPr lang="en-US" dirty="0" smtClean="0"/>
              <a:t>Note: Device Tree not supported until 13.0</a:t>
            </a:r>
            <a:r>
              <a:rPr lang="en-US" baseline="0" dirty="0" smtClean="0"/>
              <a:t> sp1</a:t>
            </a:r>
          </a:p>
          <a:p>
            <a:endParaRPr lang="en-US" baseline="0" dirty="0" smtClean="0"/>
          </a:p>
          <a:p>
            <a:r>
              <a:rPr lang="en-US" baseline="0" dirty="0" smtClean="0"/>
              <a:t>.</a:t>
            </a:r>
            <a:r>
              <a:rPr lang="en-US" baseline="0" dirty="0" err="1" smtClean="0"/>
              <a:t>svd</a:t>
            </a:r>
            <a:r>
              <a:rPr lang="en-US" baseline="0" dirty="0" smtClean="0"/>
              <a:t> file gives shows description of soft IP peripheral registers in FPGA .  Located in &lt;</a:t>
            </a:r>
            <a:r>
              <a:rPr lang="en-US" baseline="0" dirty="0" err="1" smtClean="0"/>
              <a:t>hps_qsys_project</a:t>
            </a:r>
            <a:r>
              <a:rPr lang="en-US" baseline="0" dirty="0" smtClean="0"/>
              <a:t>&gt; directory.</a:t>
            </a:r>
          </a:p>
          <a:p>
            <a:r>
              <a:rPr lang="en-US" baseline="0" dirty="0" smtClean="0"/>
              <a:t>.sopcinfo file is the output of Qsys</a:t>
            </a:r>
          </a:p>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50</a:t>
            </a:fld>
            <a:endParaRPr lang="en-US"/>
          </a:p>
        </p:txBody>
      </p:sp>
    </p:spTree>
    <p:extLst>
      <p:ext uri="{BB962C8B-B14F-4D97-AF65-F5344CB8AC3E}">
        <p14:creationId xmlns:p14="http://schemas.microsoft.com/office/powerpoint/2010/main" val="1249078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defTabSz="930275"/>
            <a:fld id="{06B8A936-32C2-408A-8279-B2543F20C2BC}" type="slidenum">
              <a:rPr lang="en-US" smtClean="0">
                <a:latin typeface="Arial" charset="0"/>
              </a:rPr>
              <a:pPr defTabSz="930275"/>
              <a:t>5</a:t>
            </a:fld>
            <a:endParaRPr lang="en-US" smtClean="0">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935038" y="4419600"/>
            <a:ext cx="5149850" cy="4189413"/>
          </a:xfrm>
          <a:noFill/>
          <a:ln/>
        </p:spPr>
        <p:txBody>
          <a:bodyPr/>
          <a:lstStyle/>
          <a:p>
            <a:r>
              <a:rPr lang="en-US" smtClean="0"/>
              <a:t>Note that our product strategy is more than just about the silicon. Productivity oriented development tools, IP and development kits are key to Altera’s ability to make customers successful.</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a:t>
            </a:r>
            <a:r>
              <a:rPr lang="en-US" baseline="0" dirty="0" smtClean="0"/>
              <a:t> level </a:t>
            </a:r>
            <a:r>
              <a:rPr lang="en-US" dirty="0" smtClean="0"/>
              <a:t>view</a:t>
            </a:r>
            <a:r>
              <a:rPr lang="en-US" baseline="0" dirty="0" smtClean="0"/>
              <a:t> of the flows and handoff including flash programming</a:t>
            </a:r>
            <a:endParaRPr lang="en-US" dirty="0"/>
          </a:p>
        </p:txBody>
      </p:sp>
      <p:sp>
        <p:nvSpPr>
          <p:cNvPr id="4" name="Slide Number Placeholder 3"/>
          <p:cNvSpPr>
            <a:spLocks noGrp="1"/>
          </p:cNvSpPr>
          <p:nvPr>
            <p:ph type="sldNum" sz="quarter" idx="10"/>
          </p:nvPr>
        </p:nvSpPr>
        <p:spPr/>
        <p:txBody>
          <a:bodyPr/>
          <a:lstStyle/>
          <a:p>
            <a:pPr>
              <a:defRPr/>
            </a:pPr>
            <a:fld id="{B5051FA0-55AC-4EBC-BA82-4CF35D3C22A6}" type="slidenum">
              <a:rPr lang="en-US" smtClean="0"/>
              <a:pPr>
                <a:defRPr/>
              </a:pPr>
              <a:t>51</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Preloader</a:t>
            </a:r>
            <a:r>
              <a:rPr lang="en-US" dirty="0" smtClean="0"/>
              <a:t> Settings</a:t>
            </a:r>
            <a:r>
              <a:rPr lang="en-US" baseline="0" dirty="0" smtClean="0"/>
              <a:t> Directory – Path to HW </a:t>
            </a:r>
            <a:r>
              <a:rPr lang="en-US" baseline="0" dirty="0" err="1" smtClean="0"/>
              <a:t>Preloader</a:t>
            </a:r>
            <a:r>
              <a:rPr lang="en-US" baseline="0" dirty="0" smtClean="0"/>
              <a:t> Handoff Files (Directory)</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O/S - v</a:t>
            </a:r>
            <a:r>
              <a:rPr lang="en-US" dirty="0" smtClean="0"/>
              <a:t>13.0 only supports</a:t>
            </a:r>
            <a:r>
              <a:rPr lang="en-US" baseline="0" dirty="0" smtClean="0"/>
              <a:t> </a:t>
            </a:r>
            <a:r>
              <a:rPr lang="en-US" baseline="0" dirty="0" err="1" smtClean="0"/>
              <a:t>Preloader</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BSP target directory – path to new BSP files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BSP settings file name – location and name of .</a:t>
            </a:r>
            <a:r>
              <a:rPr lang="en-US" baseline="0" dirty="0" err="1" smtClean="0"/>
              <a:t>bsp</a:t>
            </a:r>
            <a:r>
              <a:rPr lang="en-US" baseline="0" dirty="0" smtClean="0"/>
              <a:t> file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Additional </a:t>
            </a:r>
            <a:r>
              <a:rPr lang="en-US" baseline="0" dirty="0" err="1" smtClean="0"/>
              <a:t>Tcl</a:t>
            </a:r>
            <a:r>
              <a:rPr lang="en-US" baseline="0" dirty="0" smtClean="0"/>
              <a:t> script – can override the default BSP settings</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52</a:t>
            </a:fld>
            <a:endParaRPr lang="en-US"/>
          </a:p>
        </p:txBody>
      </p:sp>
    </p:spTree>
    <p:extLst>
      <p:ext uri="{BB962C8B-B14F-4D97-AF65-F5344CB8AC3E}">
        <p14:creationId xmlns:p14="http://schemas.microsoft.com/office/powerpoint/2010/main" val="3744142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mentioned you can load a </a:t>
            </a:r>
            <a:r>
              <a:rPr lang="en-US" dirty="0" err="1" smtClean="0"/>
              <a:t>Tcl</a:t>
            </a:r>
            <a:r>
              <a:rPr lang="en-US" dirty="0" smtClean="0"/>
              <a:t> script on</a:t>
            </a:r>
            <a:r>
              <a:rPr lang="en-US" baseline="0" dirty="0" smtClean="0"/>
              <a:t> the previous GUI….here are some commands you could put in the script to customize the BSP settings</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53</a:t>
            </a:fld>
            <a:endParaRPr lang="en-US"/>
          </a:p>
        </p:txBody>
      </p:sp>
    </p:spTree>
    <p:extLst>
      <p:ext uri="{BB962C8B-B14F-4D97-AF65-F5344CB8AC3E}">
        <p14:creationId xmlns:p14="http://schemas.microsoft.com/office/powerpoint/2010/main" val="153027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ELF (Executable and Linking Format) is a binary format originally developed by USL (UNIX System Laboratories) and currently used in Solaris and System V Release 4. Because of its increased flexibility over the older </a:t>
            </a:r>
            <a:r>
              <a:rPr lang="en-GB" dirty="0" err="1" smtClean="0"/>
              <a:t>a.out</a:t>
            </a:r>
            <a:r>
              <a:rPr lang="en-GB" dirty="0" smtClean="0"/>
              <a:t> format that Linux previously used, the GCC and C library developers decided last year to move to using ELF as the Linux standard binary format also.</a:t>
            </a:r>
          </a:p>
          <a:p>
            <a:endParaRPr lang="en-GB"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ARM’s DS-5</a:t>
            </a:r>
            <a:r>
              <a:rPr lang="en-GB" baseline="0" dirty="0" smtClean="0"/>
              <a:t>, Altera Edition is uniquely designed to work with Altera’s SoC debug features to give unprecedented visibility and power to overcome classic System-On-Chip debug problem areas.</a:t>
            </a:r>
            <a:endParaRPr lang="en-GB" dirty="0"/>
          </a:p>
        </p:txBody>
      </p:sp>
      <p:sp>
        <p:nvSpPr>
          <p:cNvPr id="4" name="Slide Number Placeholder 3"/>
          <p:cNvSpPr>
            <a:spLocks noGrp="1"/>
          </p:cNvSpPr>
          <p:nvPr>
            <p:ph type="sldNum" sz="quarter" idx="10"/>
          </p:nvPr>
        </p:nvSpPr>
        <p:spPr/>
        <p:txBody>
          <a:bodyPr/>
          <a:lstStyle/>
          <a:p>
            <a:fld id="{8F809E4D-FC57-4190-B090-BA1A3729F270}" type="slidenum">
              <a:rPr lang="en-GB" smtClean="0"/>
              <a:pPr/>
              <a:t>57</a:t>
            </a:fld>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defRPr/>
            </a:pPr>
            <a:r>
              <a:rPr lang="en-GB" dirty="0" smtClean="0"/>
              <a:t>Altera</a:t>
            </a:r>
            <a:r>
              <a:rPr lang="en-GB" baseline="0" dirty="0" smtClean="0"/>
              <a:t> </a:t>
            </a:r>
            <a:r>
              <a:rPr lang="en-GB" baseline="0" dirty="0" err="1" smtClean="0"/>
              <a:t>SoCs</a:t>
            </a:r>
            <a:r>
              <a:rPr lang="en-GB" baseline="0" dirty="0" smtClean="0"/>
              <a:t> are architected and designed to provide a superior performance, flexibility and visibility.</a:t>
            </a:r>
          </a:p>
          <a:p>
            <a:pPr>
              <a:defRPr/>
            </a:pPr>
            <a:r>
              <a:rPr lang="en-GB" baseline="0" dirty="0" smtClean="0"/>
              <a:t>The Lightweight AXI bridge gives an alternate path for accessing registers while not interfering with the high performance AXI bridges.  (i.e. have large DMA transfers in process).</a:t>
            </a:r>
            <a:endParaRPr lang="en-GB" dirty="0"/>
          </a:p>
        </p:txBody>
      </p:sp>
      <p:sp>
        <p:nvSpPr>
          <p:cNvPr id="4" name="Slide Number Placeholder 3"/>
          <p:cNvSpPr>
            <a:spLocks noGrp="1"/>
          </p:cNvSpPr>
          <p:nvPr>
            <p:ph type="sldNum" sz="quarter" idx="10"/>
          </p:nvPr>
        </p:nvSpPr>
        <p:spPr/>
        <p:txBody>
          <a:bodyPr/>
          <a:lstStyle/>
          <a:p>
            <a:pPr>
              <a:defRPr/>
            </a:pPr>
            <a:fld id="{E28816DC-5D85-4D5F-AB89-D35484B207B4}" type="slidenum">
              <a:rPr lang="en-GB" smtClean="0"/>
              <a:pPr>
                <a:defRPr/>
              </a:pPr>
              <a:t>58</a:t>
            </a:fld>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Ability to have visibility into</a:t>
            </a:r>
            <a:r>
              <a:rPr lang="en-US" baseline="0" dirty="0" smtClean="0"/>
              <a:t> FPGA peripherals is exclusive to Altera – through the FPGA Adaptive aspect of ARM’s Altera Edition of DS-5.</a:t>
            </a:r>
          </a:p>
          <a:p>
            <a:r>
              <a:rPr lang="en-US" baseline="0" dirty="0" smtClean="0"/>
              <a:t>Note the CMSIS files coming from peripherals in Qsys allow the registers to be described (offsets, bits, etc).</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smtClean="0"/>
              <a:t>Here’s a more detailed block diagram of the SoC FPGA. The portion in blue is the HPS, and it contains the dual-core processor, each CPU with its own floating-point unit, NEON coprocessor, and L1 caches. The processors share a 512-KB L2 cache and a rich set of peripherals, including two triple-speed Ethernet ports, two USB on-the-go ports, interfaces to flash memory, general-purpose embedded peripherals such as UART, SPI, CAN, and I</a:t>
            </a:r>
            <a:r>
              <a:rPr lang="en-US" baseline="30000" dirty="0" smtClean="0"/>
              <a:t>2</a:t>
            </a:r>
            <a:r>
              <a:rPr lang="en-US" baseline="0" dirty="0" smtClean="0"/>
              <a:t>C, and a shared multiport DRAM controller that supports DDR2, DDR3, and later in the year LPDDR2 – all with ECC.</a:t>
            </a:r>
          </a:p>
          <a:p>
            <a:endParaRPr lang="en-US" baseline="0" dirty="0" smtClean="0"/>
          </a:p>
          <a:p>
            <a:r>
              <a:rPr lang="en-US" baseline="0" dirty="0" smtClean="0"/>
              <a:t>Two high-bandwidth interfaces connect the HPS and FPGA fabric, with a third interface dedicated to low latency traffic from the processor to the FPGA. The processor has direct access to the FPGA configuration controller so it can configure the FPGA under program control.</a:t>
            </a:r>
          </a:p>
          <a:p>
            <a:endParaRPr lang="en-US" baseline="0" dirty="0" smtClean="0"/>
          </a:p>
          <a:p>
            <a:r>
              <a:rPr lang="en-US" baseline="0" dirty="0" smtClean="0"/>
              <a:t>The green portion represents the FPGA fabric and the grey blocks represent additional hard IP functions available to your custom logic, including additional multi-port DRM controllers, </a:t>
            </a:r>
            <a:r>
              <a:rPr lang="en-US" baseline="0" dirty="0" err="1" smtClean="0"/>
              <a:t>PCIExpress</a:t>
            </a:r>
            <a:r>
              <a:rPr lang="en-US" baseline="0" dirty="0" smtClean="0"/>
              <a:t> ports, and high-speed serial transceivers. </a:t>
            </a:r>
          </a:p>
          <a:p>
            <a:endParaRPr lang="en-US" baseline="0" dirty="0" smtClean="0"/>
          </a:p>
          <a:p>
            <a:r>
              <a:rPr lang="en-US" baseline="0" dirty="0" smtClean="0"/>
              <a:t>The HPS and FPGA have their own dedicated I/O and can are share some I/O functions when necessary. More on that later. </a:t>
            </a:r>
          </a:p>
        </p:txBody>
      </p:sp>
      <p:sp>
        <p:nvSpPr>
          <p:cNvPr id="4" name="Slide Number Placeholder 3"/>
          <p:cNvSpPr>
            <a:spLocks noGrp="1"/>
          </p:cNvSpPr>
          <p:nvPr>
            <p:ph type="sldNum" sz="quarter" idx="10"/>
          </p:nvPr>
        </p:nvSpPr>
        <p:spPr/>
        <p:txBody>
          <a:bodyPr/>
          <a:lstStyle/>
          <a:p>
            <a:pPr>
              <a:defRPr/>
            </a:pPr>
            <a:fld id="{B5051FA0-55AC-4EBC-BA82-4CF35D3C22A6}" type="slidenum">
              <a:rPr lang="en-US" smtClean="0"/>
              <a:pPr>
                <a:defRPr/>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defRPr/>
            </a:pPr>
            <a:r>
              <a:rPr lang="en-GB" dirty="0" err="1" smtClean="0"/>
              <a:t>Altera</a:t>
            </a:r>
            <a:r>
              <a:rPr lang="en-GB" baseline="0" dirty="0" smtClean="0"/>
              <a:t> </a:t>
            </a:r>
            <a:r>
              <a:rPr lang="en-GB" baseline="0" dirty="0" err="1" smtClean="0"/>
              <a:t>SoCs</a:t>
            </a:r>
            <a:r>
              <a:rPr lang="en-GB" baseline="0" dirty="0" smtClean="0"/>
              <a:t> are architected and designed to provide a superior software debug experience.</a:t>
            </a:r>
            <a:endParaRPr lang="en-GB" dirty="0"/>
          </a:p>
        </p:txBody>
      </p:sp>
      <p:sp>
        <p:nvSpPr>
          <p:cNvPr id="4" name="Slide Number Placeholder 3"/>
          <p:cNvSpPr>
            <a:spLocks noGrp="1"/>
          </p:cNvSpPr>
          <p:nvPr>
            <p:ph type="sldNum" sz="quarter" idx="10"/>
          </p:nvPr>
        </p:nvSpPr>
        <p:spPr/>
        <p:txBody>
          <a:bodyPr/>
          <a:lstStyle/>
          <a:p>
            <a:pPr>
              <a:defRPr/>
            </a:pPr>
            <a:fld id="{E28816DC-5D85-4D5F-AB89-D35484B207B4}" type="slidenum">
              <a:rPr lang="en-GB" smtClean="0"/>
              <a:pPr>
                <a:defRPr/>
              </a:pPr>
              <a:t>61</a:t>
            </a:fld>
            <a:endParaRPr lang="en-GB"/>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BC762BC1-4FCA-4598-A6CC-FA3ED8128337}" type="slidenum">
              <a:rPr lang="en-GB" smtClean="0"/>
              <a:pPr>
                <a:defRPr/>
              </a:pPr>
              <a:t>62</a:t>
            </a:fld>
            <a:endParaRPr lang="en-GB"/>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ARM or ALTERA:  The tool delivers </a:t>
            </a:r>
            <a:r>
              <a:rPr lang="en-US" b="1" dirty="0" smtClean="0"/>
              <a:t>engineering</a:t>
            </a:r>
            <a:r>
              <a:rPr lang="en-US" b="1" baseline="0" dirty="0" smtClean="0"/>
              <a:t> efficiency</a:t>
            </a:r>
            <a:r>
              <a:rPr lang="en-US" baseline="0" dirty="0" smtClean="0"/>
              <a:t>, having professional tools at minimum cost.  </a:t>
            </a:r>
            <a:r>
              <a:rPr lang="en-US" dirty="0" smtClean="0"/>
              <a:t>These benefits apply to both software developers</a:t>
            </a:r>
            <a:r>
              <a:rPr lang="en-US" baseline="0" dirty="0" smtClean="0"/>
              <a:t> and to system developers to solve problems between the system and the fabric.  This means lower costs, higher revenue for customers.  For s</a:t>
            </a:r>
            <a:r>
              <a:rPr lang="en-US" dirty="0" smtClean="0"/>
              <a:t>oftware</a:t>
            </a:r>
            <a:r>
              <a:rPr lang="en-US" baseline="0" dirty="0" smtClean="0"/>
              <a:t> users – they will get the same interface they love with all the features for software development.  Great experience for software developer.  DS-5 and Signal Tap – customers will get all the info they need to solve any problems.</a:t>
            </a:r>
          </a:p>
          <a:p>
            <a:endParaRPr lang="en-US" baseline="0" dirty="0" smtClean="0"/>
          </a:p>
          <a:p>
            <a:r>
              <a:rPr lang="en-US" baseline="0" dirty="0" smtClean="0"/>
              <a:t>We are delivering access to professional quality tools at an affordable price.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F7FA150-0838-478C-814C-9E90F4E4AF9F}" type="slidenum">
              <a:rPr lang="en-US" smtClean="0"/>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696913"/>
            <a:ext cx="4614862" cy="3460750"/>
          </a:xfrm>
        </p:spPr>
      </p:sp>
      <p:sp>
        <p:nvSpPr>
          <p:cNvPr id="3" name="Notes Placeholder 2"/>
          <p:cNvSpPr>
            <a:spLocks noGrp="1"/>
          </p:cNvSpPr>
          <p:nvPr>
            <p:ph type="body" idx="1"/>
          </p:nvPr>
        </p:nvSpPr>
        <p:spPr/>
        <p:txBody>
          <a:bodyPr>
            <a:normAutofit fontScale="55000" lnSpcReduction="20000"/>
          </a:bodyPr>
          <a:lstStyle/>
          <a:p>
            <a:r>
              <a:rPr lang="en-US" dirty="0" smtClean="0"/>
              <a:t>For the Linux Gurus,</a:t>
            </a:r>
            <a:r>
              <a:rPr lang="en-US" baseline="0" dirty="0" smtClean="0"/>
              <a:t> you can appreciate how much has gone into the support and tools for SoC FPGA Linux – and for the </a:t>
            </a:r>
            <a:r>
              <a:rPr lang="en-US" baseline="0" dirty="0" err="1" smtClean="0"/>
              <a:t>Newbies</a:t>
            </a:r>
            <a:r>
              <a:rPr lang="en-US" baseline="0" dirty="0" smtClean="0"/>
              <a:t>, we will cover the key pieces that Altera’s Linux team has put together.</a:t>
            </a:r>
            <a:endParaRPr lang="en-US" dirty="0" smtClean="0"/>
          </a:p>
          <a:p>
            <a:r>
              <a:rPr lang="en-US" dirty="0" smtClean="0"/>
              <a:t>Note: Xilinx</a:t>
            </a:r>
            <a:r>
              <a:rPr lang="en-US" baseline="0" dirty="0" smtClean="0"/>
              <a:t> </a:t>
            </a:r>
            <a:r>
              <a:rPr lang="en-US" baseline="0" dirty="0" err="1" smtClean="0"/>
              <a:t>Zynq</a:t>
            </a:r>
            <a:r>
              <a:rPr lang="en-US" baseline="0" dirty="0" smtClean="0"/>
              <a:t> is not in the multi-vendor platforms list for v3.7</a:t>
            </a:r>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67</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68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work with the same tools you</a:t>
            </a:r>
            <a:r>
              <a:rPr lang="en-US" baseline="0" dirty="0" smtClean="0"/>
              <a:t> already know, today on the Virtual Target, later on the physical device. </a:t>
            </a:r>
          </a:p>
          <a:p>
            <a:endParaRPr lang="en-US" baseline="0" dirty="0" smtClean="0"/>
          </a:p>
          <a:p>
            <a:r>
              <a:rPr lang="en-US" dirty="0" smtClean="0"/>
              <a:t>We plan to support all</a:t>
            </a:r>
            <a:r>
              <a:rPr lang="en-US" baseline="0" dirty="0" smtClean="0"/>
              <a:t> the major operating systems on our device.  Several are already available on the Virtual Target today. More will be available with time.  </a:t>
            </a:r>
          </a:p>
          <a:p>
            <a:endParaRPr lang="en-US" baseline="0" dirty="0" smtClean="0"/>
          </a:p>
          <a:p>
            <a:r>
              <a:rPr lang="en-US" baseline="0" dirty="0" smtClean="0"/>
              <a:t>For more information on the Virtual Target and how to get started on software development today, contact your Altera sales representative.</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B5051FA0-55AC-4EBC-BA82-4CF35D3C22A6}" type="slidenum">
              <a:rPr lang="en-US" smtClean="0"/>
              <a:pPr>
                <a:defRPr/>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BitBake</a:t>
            </a:r>
            <a:r>
              <a:rPr lang="en-US" dirty="0" smtClean="0"/>
              <a:t> is a “make like” build tool with the special focus of distributions and packages for embedded Linux</a:t>
            </a:r>
            <a:r>
              <a:rPr lang="en-US" baseline="0" dirty="0" smtClean="0"/>
              <a:t> cross compilation to build source code</a:t>
            </a:r>
          </a:p>
        </p:txBody>
      </p:sp>
      <p:sp>
        <p:nvSpPr>
          <p:cNvPr id="4" name="Slide Number Placeholder 3"/>
          <p:cNvSpPr>
            <a:spLocks noGrp="1"/>
          </p:cNvSpPr>
          <p:nvPr>
            <p:ph type="sldNum" sz="quarter" idx="10"/>
          </p:nvPr>
        </p:nvSpPr>
        <p:spPr/>
        <p:txBody>
          <a:bodyPr/>
          <a:lstStyle/>
          <a:p>
            <a:fld id="{0F7FA150-0838-478C-814C-9E90F4E4AF9F}" type="slidenum">
              <a:rPr lang="en-US" smtClean="0"/>
              <a:pPr/>
              <a:t>73</a:t>
            </a:fld>
            <a:endParaRPr lang="en-US"/>
          </a:p>
        </p:txBody>
      </p:sp>
    </p:spTree>
    <p:extLst>
      <p:ext uri="{BB962C8B-B14F-4D97-AF65-F5344CB8AC3E}">
        <p14:creationId xmlns:p14="http://schemas.microsoft.com/office/powerpoint/2010/main" val="19517435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dirty="0" smtClean="0"/>
          </a:p>
        </p:txBody>
      </p:sp>
      <p:sp>
        <p:nvSpPr>
          <p:cNvPr id="4" name="Slide Number Placeholder 3"/>
          <p:cNvSpPr>
            <a:spLocks noGrp="1"/>
          </p:cNvSpPr>
          <p:nvPr>
            <p:ph type="sldNum" sz="quarter" idx="10"/>
          </p:nvPr>
        </p:nvSpPr>
        <p:spPr/>
        <p:txBody>
          <a:bodyPr/>
          <a:lstStyle/>
          <a:p>
            <a:fld id="{0F7FA150-0838-478C-814C-9E90F4E4AF9F}" type="slidenum">
              <a:rPr lang="en-US" smtClean="0"/>
              <a:pPr/>
              <a:t>74</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75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4838" y="0"/>
            <a:ext cx="3140075" cy="2354263"/>
          </a:xfrm>
        </p:spPr>
      </p:sp>
      <p:sp>
        <p:nvSpPr>
          <p:cNvPr id="3" name="Notes Placeholder 2"/>
          <p:cNvSpPr>
            <a:spLocks noGrp="1"/>
          </p:cNvSpPr>
          <p:nvPr>
            <p:ph type="body" idx="1"/>
          </p:nvPr>
        </p:nvSpPr>
        <p:spPr>
          <a:xfrm>
            <a:off x="301043" y="2323081"/>
            <a:ext cx="6480337" cy="6982846"/>
          </a:xfrm>
        </p:spPr>
        <p:txBody>
          <a:bodyPr>
            <a:normAutofit fontScale="40000" lnSpcReduction="20000"/>
          </a:bodyPr>
          <a:lstStyle/>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76</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lots of places on</a:t>
            </a:r>
            <a:r>
              <a:rPr lang="en-US" baseline="0" dirty="0" smtClean="0"/>
              <a:t> the HPS that you can store your boot code and images.  IF using SD/MMC, we don’t provide a tool to program the image into those flash devices.  See appendix for procedure to create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77</a:t>
            </a:fld>
            <a:endParaRPr lang="en-US"/>
          </a:p>
        </p:txBody>
      </p:sp>
    </p:spTree>
    <p:extLst>
      <p:ext uri="{BB962C8B-B14F-4D97-AF65-F5344CB8AC3E}">
        <p14:creationId xmlns:p14="http://schemas.microsoft.com/office/powerpoint/2010/main" val="19291188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80</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200" dirty="0" smtClean="0">
              <a:latin typeface="Calibri"/>
              <a:ea typeface="Calibri"/>
            </a:endParaRPr>
          </a:p>
        </p:txBody>
      </p:sp>
      <p:sp>
        <p:nvSpPr>
          <p:cNvPr id="4" name="Slide Number Placeholder 3"/>
          <p:cNvSpPr>
            <a:spLocks noGrp="1"/>
          </p:cNvSpPr>
          <p:nvPr>
            <p:ph type="sldNum" sz="quarter" idx="10"/>
          </p:nvPr>
        </p:nvSpPr>
        <p:spPr/>
        <p:txBody>
          <a:bodyPr/>
          <a:lstStyle/>
          <a:p>
            <a:fld id="{0F7FA150-0838-478C-814C-9E90F4E4AF9F}" type="slidenum">
              <a:rPr lang="en-US" smtClean="0"/>
              <a:pPr/>
              <a:t>83</a:t>
            </a:fld>
            <a:endParaRPr lang="en-US"/>
          </a:p>
        </p:txBody>
      </p:sp>
    </p:spTree>
    <p:extLst>
      <p:ext uri="{BB962C8B-B14F-4D97-AF65-F5344CB8AC3E}">
        <p14:creationId xmlns:p14="http://schemas.microsoft.com/office/powerpoint/2010/main" val="38037116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85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5040" y="4419601"/>
            <a:ext cx="5149850" cy="4572454"/>
          </a:xfrm>
        </p:spPr>
        <p:txBody>
          <a:bodyPr>
            <a:normAutofit fontScale="47500" lnSpcReduction="20000"/>
          </a:bodyPr>
          <a:lstStyle/>
          <a:p>
            <a:pPr lvl="1"/>
            <a:r>
              <a:rPr lang="en-US" dirty="0" smtClean="0">
                <a:solidFill>
                  <a:srgbClr val="FF0000"/>
                </a:solidFill>
              </a:rPr>
              <a:t>Linux Kernel</a:t>
            </a:r>
            <a:r>
              <a:rPr lang="en-US" baseline="0" dirty="0" smtClean="0">
                <a:solidFill>
                  <a:srgbClr val="FF0000"/>
                </a:solidFill>
              </a:rPr>
              <a:t> v3.7 will come out supporting the following 5 SoC platforms: </a:t>
            </a:r>
            <a:r>
              <a:rPr lang="en-US" sz="1200" kern="1200" dirty="0" smtClean="0">
                <a:solidFill>
                  <a:schemeClr val="tx1"/>
                </a:solidFill>
                <a:latin typeface="Times New Roman" pitchFamily="18" charset="0"/>
                <a:ea typeface="+mn-ea"/>
                <a:cs typeface="+mn-cs"/>
              </a:rPr>
              <a:t>Altera’s SoC FPGA, </a:t>
            </a:r>
            <a:r>
              <a:rPr lang="en-US" sz="1200" kern="1200" dirty="0" err="1" smtClean="0">
                <a:solidFill>
                  <a:schemeClr val="tx1"/>
                </a:solidFill>
                <a:latin typeface="Times New Roman" pitchFamily="18" charset="0"/>
                <a:ea typeface="+mn-ea"/>
                <a:cs typeface="+mn-cs"/>
              </a:rPr>
              <a:t>VExpress</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Highbank</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Picoxcell</a:t>
            </a:r>
            <a:r>
              <a:rPr lang="en-US" sz="1200" kern="1200" dirty="0" smtClean="0">
                <a:solidFill>
                  <a:schemeClr val="tx1"/>
                </a:solidFill>
                <a:latin typeface="Times New Roman" pitchFamily="18" charset="0"/>
                <a:ea typeface="+mn-ea"/>
                <a:cs typeface="+mn-cs"/>
              </a:rPr>
              <a:t> and </a:t>
            </a:r>
            <a:r>
              <a:rPr lang="en-US" sz="1200" kern="1200" dirty="0" err="1" smtClean="0">
                <a:solidFill>
                  <a:schemeClr val="tx1"/>
                </a:solidFill>
                <a:latin typeface="Times New Roman" pitchFamily="18" charset="0"/>
                <a:ea typeface="+mn-ea"/>
                <a:cs typeface="+mn-cs"/>
              </a:rPr>
              <a:t>Mvebu</a:t>
            </a:r>
            <a:endParaRPr lang="en-US" dirty="0" smtClean="0">
              <a:solidFill>
                <a:srgbClr val="FF0000"/>
              </a:solidFill>
            </a:endParaRPr>
          </a:p>
        </p:txBody>
      </p:sp>
      <p:sp>
        <p:nvSpPr>
          <p:cNvPr id="4" name="Slide Number Placeholder 3"/>
          <p:cNvSpPr>
            <a:spLocks noGrp="1"/>
          </p:cNvSpPr>
          <p:nvPr>
            <p:ph type="sldNum" sz="quarter" idx="10"/>
          </p:nvPr>
        </p:nvSpPr>
        <p:spPr/>
        <p:txBody>
          <a:bodyPr/>
          <a:lstStyle/>
          <a:p>
            <a:fld id="{0F7FA150-0838-478C-814C-9E90F4E4AF9F}" type="slidenum">
              <a:rPr lang="en-US" smtClean="0"/>
              <a:pPr/>
              <a:t>88</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 </a:t>
            </a:r>
            <a:r>
              <a:rPr lang="en-GB" dirty="0" smtClean="0">
                <a:hlinkClick r:id="rId3" action="ppaction://hlinkfile" tooltip="Software development"/>
              </a:rPr>
              <a:t>software development</a:t>
            </a:r>
            <a:r>
              <a:rPr lang="en-GB" dirty="0" smtClean="0"/>
              <a:t>, </a:t>
            </a:r>
            <a:r>
              <a:rPr lang="en-GB" b="1" dirty="0" smtClean="0"/>
              <a:t>Git</a:t>
            </a:r>
            <a:r>
              <a:rPr lang="en-GB" dirty="0" smtClean="0"/>
              <a:t> (</a:t>
            </a:r>
            <a:r>
              <a:rPr lang="en-GB" dirty="0" smtClean="0">
                <a:hlinkClick r:id="rId4" action="ppaction://hlinkfile" tooltip="Help:IPA for English"/>
              </a:rPr>
              <a:t>/</a:t>
            </a:r>
            <a:r>
              <a:rPr lang="en-GB" dirty="0" err="1" smtClean="0">
                <a:hlinkClick r:id="rId4" action="ppaction://hlinkfile" tooltip="Help:IPA for English"/>
              </a:rPr>
              <a:t>ɡɪt</a:t>
            </a:r>
            <a:r>
              <a:rPr lang="en-GB" dirty="0" smtClean="0">
                <a:hlinkClick r:id="rId4" action="ppaction://hlinkfile" tooltip="Help:IPA for English"/>
              </a:rPr>
              <a:t>/</a:t>
            </a:r>
            <a:r>
              <a:rPr lang="en-GB" dirty="0" smtClean="0"/>
              <a:t>) is a </a:t>
            </a:r>
            <a:r>
              <a:rPr lang="en-GB" dirty="0" smtClean="0">
                <a:hlinkClick r:id="rId5" action="ppaction://hlinkfile" tooltip="Distributed revision control"/>
              </a:rPr>
              <a:t>distributed revision control</a:t>
            </a:r>
            <a:r>
              <a:rPr lang="en-GB" dirty="0" smtClean="0"/>
              <a:t> and </a:t>
            </a:r>
            <a:r>
              <a:rPr lang="en-GB" dirty="0" smtClean="0">
                <a:hlinkClick r:id="rId6" action="ppaction://hlinkfile" tooltip="Source code management"/>
              </a:rPr>
              <a:t>source code management</a:t>
            </a:r>
            <a:r>
              <a:rPr lang="en-GB" dirty="0" smtClean="0"/>
              <a:t> (SCM) system with an emphasis on speed.</a:t>
            </a:r>
            <a:r>
              <a:rPr lang="en-GB" baseline="30000" dirty="0" smtClean="0">
                <a:hlinkClick r:id="" action="ppaction://hlinkfile"/>
              </a:rPr>
              <a:t>[3]</a:t>
            </a:r>
            <a:r>
              <a:rPr lang="en-GB" dirty="0" smtClean="0"/>
              <a:t> Git was initially designed and developed by </a:t>
            </a:r>
            <a:r>
              <a:rPr lang="en-GB" dirty="0" err="1" smtClean="0">
                <a:hlinkClick r:id="rId7" action="ppaction://hlinkfile" tooltip="Linus Torvalds"/>
              </a:rPr>
              <a:t>Linus</a:t>
            </a:r>
            <a:r>
              <a:rPr lang="en-GB" dirty="0" smtClean="0">
                <a:hlinkClick r:id="rId7" action="ppaction://hlinkfile" tooltip="Linus Torvalds"/>
              </a:rPr>
              <a:t> </a:t>
            </a:r>
            <a:r>
              <a:rPr lang="en-GB" dirty="0" err="1" smtClean="0">
                <a:hlinkClick r:id="rId7" action="ppaction://hlinkfile" tooltip="Linus Torvalds"/>
              </a:rPr>
              <a:t>Torvalds</a:t>
            </a:r>
            <a:r>
              <a:rPr lang="en-GB" dirty="0" smtClean="0"/>
              <a:t> for </a:t>
            </a:r>
            <a:r>
              <a:rPr lang="en-GB" dirty="0" smtClean="0">
                <a:hlinkClick r:id="rId8" action="ppaction://hlinkfile" tooltip="Linux kernel"/>
              </a:rPr>
              <a:t>Linux kernel</a:t>
            </a:r>
            <a:r>
              <a:rPr lang="en-GB" dirty="0" smtClean="0"/>
              <a:t> development; it has since been adopted by many other projects. Every Git </a:t>
            </a:r>
            <a:r>
              <a:rPr lang="en-GB" dirty="0" smtClean="0">
                <a:hlinkClick r:id="rId9" action="ppaction://hlinkfile" tooltip="Working directory"/>
              </a:rPr>
              <a:t>working directory</a:t>
            </a:r>
            <a:r>
              <a:rPr lang="en-GB" dirty="0" smtClean="0"/>
              <a:t> is a full-fledged </a:t>
            </a:r>
            <a:r>
              <a:rPr lang="en-GB" dirty="0" smtClean="0">
                <a:hlinkClick r:id="rId10" action="ppaction://hlinkfile" tooltip="Repository (version control)"/>
              </a:rPr>
              <a:t>repository</a:t>
            </a:r>
            <a:r>
              <a:rPr lang="en-GB" dirty="0" smtClean="0"/>
              <a:t> with complete history and full revision tracking capabilities, not dependent on network access or a central server. Git is </a:t>
            </a:r>
            <a:r>
              <a:rPr lang="en-GB" dirty="0" smtClean="0">
                <a:hlinkClick r:id="rId11" action="ppaction://hlinkfile" tooltip="Free software"/>
              </a:rPr>
              <a:t>free software</a:t>
            </a:r>
            <a:r>
              <a:rPr lang="en-GB" dirty="0" smtClean="0"/>
              <a:t> distributed under the terms of the </a:t>
            </a:r>
            <a:r>
              <a:rPr lang="en-GB" dirty="0" smtClean="0">
                <a:hlinkClick r:id="rId12" action="ppaction://hlinkfile" tooltip="GNU General Public License"/>
              </a:rPr>
              <a:t>GNU General Public License</a:t>
            </a:r>
            <a:r>
              <a:rPr lang="en-GB" dirty="0" smtClean="0"/>
              <a:t> version 2</a:t>
            </a:r>
            <a:endParaRPr lang="en-GB"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89</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90500"/>
            <a:ext cx="4656137" cy="3490913"/>
          </a:xfrm>
        </p:spPr>
      </p:sp>
      <p:sp>
        <p:nvSpPr>
          <p:cNvPr id="3" name="Notes Placeholder 2"/>
          <p:cNvSpPr>
            <a:spLocks noGrp="1"/>
          </p:cNvSpPr>
          <p:nvPr>
            <p:ph type="body" idx="1"/>
          </p:nvPr>
        </p:nvSpPr>
        <p:spPr>
          <a:xfrm>
            <a:off x="935040" y="3871800"/>
            <a:ext cx="5149850" cy="5434126"/>
          </a:xfrm>
        </p:spPr>
        <p:txBody>
          <a:bodyPr>
            <a:normAutofit fontScale="40000" lnSpcReduction="20000"/>
          </a:bodyPr>
          <a:lstStyle/>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90</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AFCF17EB-0435-4DA4-8D83-7735E9F456B6}" type="slidenum">
              <a:rPr lang="ja-JP" altLang="en-US" smtClean="0"/>
              <a:pPr>
                <a:defRPr/>
              </a:pPr>
              <a:t>91</a:t>
            </a:fld>
            <a:endParaRPr lang="en-US" altLang="ja-JP"/>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8375" y="147638"/>
            <a:ext cx="4868863" cy="3651250"/>
          </a:xfrm>
        </p:spPr>
      </p:sp>
      <p:sp>
        <p:nvSpPr>
          <p:cNvPr id="3" name="Notes Placeholder 2"/>
          <p:cNvSpPr>
            <a:spLocks noGrp="1"/>
          </p:cNvSpPr>
          <p:nvPr>
            <p:ph type="body" idx="1"/>
          </p:nvPr>
        </p:nvSpPr>
        <p:spPr>
          <a:xfrm>
            <a:off x="804040" y="4288214"/>
            <a:ext cx="5249316" cy="4035972"/>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A1225E-EDAF-474C-A2FA-1A20B1220EE0}" type="slidenum">
              <a:rPr lang="en-US" smtClean="0"/>
              <a:pPr/>
              <a:t>92</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7FA1225E-EDAF-474C-A2FA-1A20B1220EE0}" type="slidenum">
              <a:rPr lang="en-US" smtClean="0"/>
              <a:pPr/>
              <a:t>93</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7FA1225E-EDAF-474C-A2FA-1A20B1220EE0}" type="slidenum">
              <a:rPr lang="en-US" smtClean="0"/>
              <a:pPr/>
              <a:t>94</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96</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98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A1225E-EDAF-474C-A2FA-1A20B1220EE0}" type="slidenum">
              <a:rPr lang="en-US" smtClean="0"/>
              <a:pPr/>
              <a:t>100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FA150-0838-478C-814C-9E90F4E4AF9F}" type="slidenum">
              <a:rPr lang="en-US" smtClean="0"/>
              <a:pPr/>
              <a:t>10</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101</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7FA150-0838-478C-814C-9E90F4E4AF9F}" type="slidenum">
              <a:rPr lang="en-US" smtClean="0"/>
              <a:pPr/>
              <a:t>103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99331" name="Rectangle 3"/>
          <p:cNvSpPr>
            <a:spLocks noGrp="1" noChangeArrowheads="1"/>
          </p:cNvSpPr>
          <p:nvPr>
            <p:ph type="ctrTitle"/>
          </p:nvPr>
        </p:nvSpPr>
        <p:spPr>
          <a:xfrm>
            <a:off x="533399" y="1581912"/>
            <a:ext cx="7639001" cy="2615184"/>
          </a:xfrm>
          <a:effectLst/>
        </p:spPr>
        <p:txBody>
          <a:bodyPr anchor="ctr"/>
          <a:lstStyle>
            <a:lvl1pPr>
              <a:defRPr sz="3600" b="0">
                <a:solidFill>
                  <a:schemeClr val="bg1"/>
                </a:solidFill>
              </a:defRPr>
            </a:lvl1pPr>
          </a:lstStyle>
          <a:p>
            <a:r>
              <a:rPr lang="en-US" dirty="0" smtClean="0"/>
              <a:t>Click to edit Master title style</a:t>
            </a:r>
            <a:endParaRPr lang="en-US" dirty="0"/>
          </a:p>
        </p:txBody>
      </p:sp>
      <p:sp>
        <p:nvSpPr>
          <p:cNvPr id="99332" name="Rectangle 4"/>
          <p:cNvSpPr>
            <a:spLocks noGrp="1" noChangeArrowheads="1"/>
          </p:cNvSpPr>
          <p:nvPr>
            <p:ph type="subTitle" idx="1"/>
          </p:nvPr>
        </p:nvSpPr>
        <p:spPr>
          <a:xfrm>
            <a:off x="533400" y="4352544"/>
            <a:ext cx="7350968" cy="1472184"/>
          </a:xfrm>
        </p:spPr>
        <p:txBody>
          <a:bodyPr/>
          <a:lstStyle>
            <a:lvl1pPr marL="0" indent="0">
              <a:buFont typeface="Wingdings" pitchFamily="2" charset="2"/>
              <a:buNone/>
              <a:defRPr sz="2400" b="0">
                <a:solidFill>
                  <a:schemeClr val="bg1"/>
                </a:solidFill>
              </a:defRPr>
            </a:lvl1pPr>
          </a:lstStyle>
          <a:p>
            <a:r>
              <a:rPr lang="en-US" dirty="0" smtClean="0"/>
              <a:t>Click to edit Master subtitle style</a:t>
            </a:r>
            <a:endParaRPr lang="en-US" dirty="0"/>
          </a:p>
        </p:txBody>
      </p:sp>
      <p:pic>
        <p:nvPicPr>
          <p:cNvPr id="4" name="Picture 3" descr="IntellSystems-wArrow-logo-wht.png"/>
          <p:cNvPicPr>
            <a:picLocks noChangeAspect="1"/>
          </p:cNvPicPr>
          <p:nvPr userDrawn="1"/>
        </p:nvPicPr>
        <p:blipFill>
          <a:blip r:embed="rId3" cstate="print"/>
          <a:srcRect/>
          <a:stretch>
            <a:fillRect/>
          </a:stretch>
        </p:blipFill>
        <p:spPr>
          <a:xfrm>
            <a:off x="407600" y="6062860"/>
            <a:ext cx="1085920" cy="488567"/>
          </a:xfrm>
          <a:prstGeom prst="rect">
            <a:avLst/>
          </a:prstGeom>
        </p:spPr>
      </p:pic>
      <p:pic>
        <p:nvPicPr>
          <p:cNvPr id="5" name="Picture 4" descr="IntellSystems-V-and-FYO-wht.png"/>
          <p:cNvPicPr>
            <a:picLocks noChangeAspect="1"/>
          </p:cNvPicPr>
          <p:nvPr userDrawn="1"/>
        </p:nvPicPr>
        <p:blipFill>
          <a:blip r:embed="rId4" cstate="print"/>
          <a:stretch>
            <a:fillRect/>
          </a:stretch>
        </p:blipFill>
        <p:spPr>
          <a:xfrm>
            <a:off x="6782254" y="6002231"/>
            <a:ext cx="1943100" cy="494688"/>
          </a:xfrm>
          <a:prstGeom prst="rect">
            <a:avLst/>
          </a:prstGeom>
        </p:spPr>
      </p:pic>
      <p:cxnSp>
        <p:nvCxnSpPr>
          <p:cNvPr id="6" name="Straight Connector 5"/>
          <p:cNvCxnSpPr/>
          <p:nvPr userDrawn="1"/>
        </p:nvCxnSpPr>
        <p:spPr>
          <a:xfrm>
            <a:off x="554182" y="508000"/>
            <a:ext cx="8171172" cy="0"/>
          </a:xfrm>
          <a:prstGeom prst="line">
            <a:avLst/>
          </a:prstGeom>
          <a:ln>
            <a:solidFill>
              <a:srgbClr val="FDBB30"/>
            </a:solidFill>
          </a:ln>
          <a:effectLst/>
        </p:spPr>
        <p:style>
          <a:lnRef idx="2">
            <a:schemeClr val="accent1"/>
          </a:lnRef>
          <a:fillRef idx="0">
            <a:schemeClr val="accent1"/>
          </a:fillRef>
          <a:effectRef idx="1">
            <a:schemeClr val="accent1"/>
          </a:effectRef>
          <a:fontRef idx="minor">
            <a:schemeClr val="tx1"/>
          </a:fontRef>
        </p:style>
      </p:cxnSp>
      <p:pic>
        <p:nvPicPr>
          <p:cNvPr id="7" name="Picture 6" descr="LinearLogo_black.png"/>
          <p:cNvPicPr>
            <a:picLocks noChangeAspect="1"/>
          </p:cNvPicPr>
          <p:nvPr userDrawn="1"/>
        </p:nvPicPr>
        <p:blipFill>
          <a:blip r:embed="rId5" cstate="print">
            <a:lum bright="70000" contrast="-70000"/>
          </a:blip>
          <a:stretch>
            <a:fillRect/>
          </a:stretch>
        </p:blipFill>
        <p:spPr>
          <a:xfrm>
            <a:off x="3456156" y="6180617"/>
            <a:ext cx="1119698" cy="291303"/>
          </a:xfrm>
          <a:prstGeom prst="rect">
            <a:avLst/>
          </a:prstGeom>
        </p:spPr>
      </p:pic>
      <p:pic>
        <p:nvPicPr>
          <p:cNvPr id="8" name="Picture 9" descr="Untitled-4.png"/>
          <p:cNvPicPr>
            <a:picLocks noChangeAspect="1"/>
          </p:cNvPicPr>
          <p:nvPr userDrawn="1">
            <p:custDataLst>
              <p:tags r:id="rId1"/>
            </p:custDataLst>
          </p:nvPr>
        </p:nvPicPr>
        <p:blipFill>
          <a:blip r:embed="rId6" cstate="print"/>
          <a:srcRect/>
          <a:stretch>
            <a:fillRect/>
          </a:stretch>
        </p:blipFill>
        <p:spPr bwMode="auto">
          <a:xfrm>
            <a:off x="2003425" y="6216015"/>
            <a:ext cx="1095375" cy="233647"/>
          </a:xfrm>
          <a:prstGeom prst="rect">
            <a:avLst/>
          </a:prstGeom>
          <a:noFill/>
          <a:ln w="9525">
            <a:noFill/>
            <a:miter lim="800000"/>
            <a:headEnd/>
            <a:tailEnd/>
          </a:ln>
        </p:spPr>
      </p:pic>
      <p:pic>
        <p:nvPicPr>
          <p:cNvPr id="9" name="Picture 8" descr="SoCkit_black.png"/>
          <p:cNvPicPr>
            <a:picLocks noChangeAspect="1"/>
          </p:cNvPicPr>
          <p:nvPr userDrawn="1"/>
        </p:nvPicPr>
        <p:blipFill>
          <a:blip r:embed="rId7" cstate="print"/>
          <a:srcRect l="-12147"/>
          <a:stretch>
            <a:fillRect/>
          </a:stretch>
        </p:blipFill>
        <p:spPr>
          <a:xfrm>
            <a:off x="7423842" y="187585"/>
            <a:ext cx="1316323" cy="557784"/>
          </a:xfrm>
          <a:prstGeom prst="rect">
            <a:avLst/>
          </a:prstGeom>
          <a:solidFill>
            <a:schemeClr val="tx1"/>
          </a:solid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146644" y="6588125"/>
            <a:ext cx="698500" cy="282575"/>
          </a:xfrm>
          <a:prstGeom prst="rect">
            <a:avLst/>
          </a:prstGeom>
        </p:spPr>
        <p:txBody>
          <a:bodyPr/>
          <a:lstStyle/>
          <a:p>
            <a:pPr>
              <a:defRPr/>
            </a:pPr>
            <a:fld id="{D7458CCC-A01F-4BAD-8893-F5EE8547F955}" type="slidenum">
              <a:rPr lang="en-US" smtClean="0"/>
              <a:pPr>
                <a:defRPr/>
              </a:pPr>
              <a:t>‹#›</a:t>
            </a:fld>
            <a:endParaRPr lang="en-US" dirty="0"/>
          </a:p>
        </p:txBody>
      </p:sp>
      <p:sp>
        <p:nvSpPr>
          <p:cNvPr id="5" name="Picture Placeholder 2"/>
          <p:cNvSpPr>
            <a:spLocks noGrp="1"/>
          </p:cNvSpPr>
          <p:nvPr>
            <p:ph type="pic" idx="1"/>
          </p:nvPr>
        </p:nvSpPr>
        <p:spPr>
          <a:xfrm>
            <a:off x="221942" y="1047750"/>
            <a:ext cx="8673484" cy="482038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hart with Summary">
    <p:spTree>
      <p:nvGrpSpPr>
        <p:cNvPr id="1" name=""/>
        <p:cNvGrpSpPr/>
        <p:nvPr/>
      </p:nvGrpSpPr>
      <p:grpSpPr>
        <a:xfrm>
          <a:off x="0" y="0"/>
          <a:ext cx="0" cy="0"/>
          <a:chOff x="0" y="0"/>
          <a:chExt cx="0" cy="0"/>
        </a:xfrm>
      </p:grpSpPr>
      <p:sp>
        <p:nvSpPr>
          <p:cNvPr id="4" name="Rectangle 4"/>
          <p:cNvSpPr>
            <a:spLocks noGrp="1" noChangeArrowheads="1"/>
          </p:cNvSpPr>
          <p:nvPr>
            <p:ph type="sldNum" sz="quarter" idx="10"/>
          </p:nvPr>
        </p:nvSpPr>
        <p:spPr>
          <a:xfrm>
            <a:off x="146644" y="6588125"/>
            <a:ext cx="698500" cy="282575"/>
          </a:xfrm>
          <a:prstGeom prst="rect">
            <a:avLst/>
          </a:prstGeom>
          <a:ln/>
        </p:spPr>
        <p:txBody>
          <a:bodyPr/>
          <a:lstStyle>
            <a:lvl1pPr>
              <a:defRPr/>
            </a:lvl1pPr>
          </a:lstStyle>
          <a:p>
            <a:pPr>
              <a:defRPr/>
            </a:pPr>
            <a:fld id="{D7458CCC-A01F-4BAD-8893-F5EE8547F955}" type="slidenum">
              <a:rPr lang="en-US" smtClean="0"/>
              <a:pPr>
                <a:defRPr/>
              </a:pPr>
              <a:t>‹#›</a:t>
            </a:fld>
            <a:endParaRPr lang="en-US" dirty="0"/>
          </a:p>
        </p:txBody>
      </p:sp>
      <p:sp>
        <p:nvSpPr>
          <p:cNvPr id="5" name="Content Placeholder 2"/>
          <p:cNvSpPr>
            <a:spLocks noGrp="1"/>
          </p:cNvSpPr>
          <p:nvPr>
            <p:ph idx="11"/>
          </p:nvPr>
        </p:nvSpPr>
        <p:spPr>
          <a:xfrm>
            <a:off x="222829" y="5040352"/>
            <a:ext cx="8681474" cy="960954"/>
          </a:xfrm>
        </p:spPr>
        <p:txBody>
          <a:bodyPr>
            <a:normAutofit/>
          </a:bodyPr>
          <a:lstStyle>
            <a:lvl1pPr algn="ctr">
              <a:buNone/>
              <a:defRPr sz="2400" i="1">
                <a:solidFill>
                  <a:srgbClr val="30C1BE"/>
                </a:solidFill>
                <a:latin typeface="Arial Black" pitchFamily="34" charset="0"/>
              </a:defRPr>
            </a:lvl1pPr>
          </a:lstStyle>
          <a:p>
            <a:pPr lvl="0"/>
            <a:r>
              <a:rPr lang="en-US" smtClean="0"/>
              <a:t>Click to edit Master text styles</a:t>
            </a:r>
          </a:p>
        </p:txBody>
      </p:sp>
      <p:sp>
        <p:nvSpPr>
          <p:cNvPr id="7" name="Title 1"/>
          <p:cNvSpPr>
            <a:spLocks noGrp="1"/>
          </p:cNvSpPr>
          <p:nvPr>
            <p:ph type="title"/>
          </p:nvPr>
        </p:nvSpPr>
        <p:spPr>
          <a:xfrm>
            <a:off x="212898" y="59870"/>
            <a:ext cx="8664771" cy="781793"/>
          </a:xfrm>
        </p:spPr>
        <p:txBody>
          <a:bodyPr/>
          <a:lstStyle/>
          <a:p>
            <a:r>
              <a:rPr lang="en-US" smtClean="0"/>
              <a:t>Click to edit Master title style</a:t>
            </a:r>
            <a:endParaRPr lang="en-US" dirty="0"/>
          </a:p>
        </p:txBody>
      </p:sp>
      <p:sp>
        <p:nvSpPr>
          <p:cNvPr id="9" name="Chart Placeholder 8"/>
          <p:cNvSpPr>
            <a:spLocks noGrp="1"/>
          </p:cNvSpPr>
          <p:nvPr>
            <p:ph type="chart" sz="quarter" idx="12"/>
          </p:nvPr>
        </p:nvSpPr>
        <p:spPr>
          <a:xfrm>
            <a:off x="228600" y="1085850"/>
            <a:ext cx="8667750" cy="3819525"/>
          </a:xfrm>
        </p:spPr>
        <p:txBody>
          <a:bodyPr/>
          <a:lstStyle/>
          <a:p>
            <a:r>
              <a:rPr lang="en-US" smtClean="0"/>
              <a:t>Click icon to add chart</a:t>
            </a:r>
            <a:endParaRPr 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har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30818" y="4900475"/>
            <a:ext cx="8664605" cy="1136342"/>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146644" y="6588125"/>
            <a:ext cx="698500" cy="282575"/>
          </a:xfrm>
          <a:prstGeom prst="rect">
            <a:avLst/>
          </a:prstGeom>
          <a:ln/>
        </p:spPr>
        <p:txBody>
          <a:bodyPr/>
          <a:lstStyle>
            <a:lvl1pPr>
              <a:defRPr/>
            </a:lvl1pPr>
          </a:lstStyle>
          <a:p>
            <a:pPr>
              <a:defRPr/>
            </a:pPr>
            <a:fld id="{D7458CCC-A01F-4BAD-8893-F5EE8547F955}" type="slidenum">
              <a:rPr lang="en-US" smtClean="0"/>
              <a:pPr>
                <a:defRPr/>
              </a:pPr>
              <a:t>‹#›</a:t>
            </a:fld>
            <a:endParaRPr lang="en-US" dirty="0"/>
          </a:p>
        </p:txBody>
      </p:sp>
      <p:sp>
        <p:nvSpPr>
          <p:cNvPr id="7" name="Title 1"/>
          <p:cNvSpPr>
            <a:spLocks noGrp="1"/>
          </p:cNvSpPr>
          <p:nvPr>
            <p:ph type="title"/>
          </p:nvPr>
        </p:nvSpPr>
        <p:spPr>
          <a:xfrm>
            <a:off x="212898" y="59004"/>
            <a:ext cx="8664771" cy="782658"/>
          </a:xfrm>
        </p:spPr>
        <p:txBody>
          <a:bodyPr/>
          <a:lstStyle/>
          <a:p>
            <a:r>
              <a:rPr lang="en-US" smtClean="0"/>
              <a:t>Click to edit Master title style</a:t>
            </a:r>
            <a:endParaRPr lang="en-US"/>
          </a:p>
        </p:txBody>
      </p:sp>
      <p:sp>
        <p:nvSpPr>
          <p:cNvPr id="9" name="Chart Placeholder 8"/>
          <p:cNvSpPr>
            <a:spLocks noGrp="1"/>
          </p:cNvSpPr>
          <p:nvPr>
            <p:ph type="chart" sz="quarter" idx="11"/>
          </p:nvPr>
        </p:nvSpPr>
        <p:spPr>
          <a:xfrm>
            <a:off x="247650" y="1085850"/>
            <a:ext cx="8648700" cy="3619500"/>
          </a:xfrm>
        </p:spPr>
        <p:txBody>
          <a:bodyPr/>
          <a:lstStyle/>
          <a:p>
            <a:r>
              <a:rPr lang="en-US" smtClean="0"/>
              <a:t>Click icon to add chart</a:t>
            </a:r>
            <a:endParaRPr lang="en-US"/>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5" name="Slide Number Placeholder 4"/>
          <p:cNvSpPr>
            <a:spLocks noGrp="1" noChangeArrowheads="1"/>
          </p:cNvSpPr>
          <p:nvPr>
            <p:ph type="sldNum" sz="quarter" idx="10"/>
          </p:nvPr>
        </p:nvSpPr>
        <p:spPr>
          <a:xfrm>
            <a:off x="146644" y="6588125"/>
            <a:ext cx="698500" cy="282575"/>
          </a:xfrm>
          <a:prstGeom prst="rect">
            <a:avLst/>
          </a:prstGeom>
          <a:ln/>
        </p:spPr>
        <p:txBody>
          <a:bodyPr/>
          <a:lstStyle>
            <a:lvl1pPr>
              <a:defRPr/>
            </a:lvl1pPr>
          </a:lstStyle>
          <a:p>
            <a:pPr>
              <a:defRPr/>
            </a:pPr>
            <a:fld id="{D7458CCC-A01F-4BAD-8893-F5EE8547F955}" type="slidenum">
              <a:rPr lang="en-US" smtClean="0"/>
              <a:pPr>
                <a:defRPr/>
              </a:pPr>
              <a:t>‹#›</a:t>
            </a:fld>
            <a:endParaRPr lang="en-US" dirty="0"/>
          </a:p>
        </p:txBody>
      </p:sp>
      <p:sp>
        <p:nvSpPr>
          <p:cNvPr id="7" name="Title 1"/>
          <p:cNvSpPr>
            <a:spLocks noGrp="1"/>
          </p:cNvSpPr>
          <p:nvPr>
            <p:ph type="title"/>
          </p:nvPr>
        </p:nvSpPr>
        <p:spPr>
          <a:xfrm>
            <a:off x="212898" y="59870"/>
            <a:ext cx="8664771" cy="771402"/>
          </a:xfrm>
        </p:spPr>
        <p:txBody>
          <a:bodyPr/>
          <a:lstStyle/>
          <a:p>
            <a:r>
              <a:rPr lang="en-US" smtClean="0"/>
              <a:t>Click to edit Master title style</a:t>
            </a:r>
            <a:endParaRPr lang="en-US"/>
          </a:p>
        </p:txBody>
      </p:sp>
      <p:sp>
        <p:nvSpPr>
          <p:cNvPr id="9" name="Chart Placeholder 8"/>
          <p:cNvSpPr>
            <a:spLocks noGrp="1"/>
          </p:cNvSpPr>
          <p:nvPr>
            <p:ph type="chart" sz="quarter" idx="11"/>
          </p:nvPr>
        </p:nvSpPr>
        <p:spPr>
          <a:xfrm>
            <a:off x="247650" y="1085850"/>
            <a:ext cx="8648700" cy="4838700"/>
          </a:xfrm>
        </p:spPr>
        <p:txBody>
          <a:bodyPr/>
          <a:lstStyle/>
          <a:p>
            <a:r>
              <a:rPr lang="en-US" smtClean="0"/>
              <a:t>Click icon to add chart</a:t>
            </a:r>
            <a:endParaRPr lang="en-US"/>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able with Summary">
    <p:spTree>
      <p:nvGrpSpPr>
        <p:cNvPr id="1" name=""/>
        <p:cNvGrpSpPr/>
        <p:nvPr/>
      </p:nvGrpSpPr>
      <p:grpSpPr>
        <a:xfrm>
          <a:off x="0" y="0"/>
          <a:ext cx="0" cy="0"/>
          <a:chOff x="0" y="0"/>
          <a:chExt cx="0" cy="0"/>
        </a:xfrm>
      </p:grpSpPr>
      <p:sp>
        <p:nvSpPr>
          <p:cNvPr id="4" name="Rectangle 4"/>
          <p:cNvSpPr>
            <a:spLocks noGrp="1" noChangeArrowheads="1"/>
          </p:cNvSpPr>
          <p:nvPr>
            <p:ph type="sldNum" sz="quarter" idx="10"/>
          </p:nvPr>
        </p:nvSpPr>
        <p:spPr>
          <a:xfrm>
            <a:off x="146644" y="6588125"/>
            <a:ext cx="698500" cy="282575"/>
          </a:xfrm>
          <a:prstGeom prst="rect">
            <a:avLst/>
          </a:prstGeom>
          <a:ln/>
        </p:spPr>
        <p:txBody>
          <a:bodyPr/>
          <a:lstStyle>
            <a:lvl1pPr>
              <a:defRPr/>
            </a:lvl1pPr>
          </a:lstStyle>
          <a:p>
            <a:pPr>
              <a:defRPr/>
            </a:pPr>
            <a:fld id="{D7458CCC-A01F-4BAD-8893-F5EE8547F955}" type="slidenum">
              <a:rPr lang="en-US" smtClean="0"/>
              <a:pPr>
                <a:defRPr/>
              </a:pPr>
              <a:t>‹#›</a:t>
            </a:fld>
            <a:endParaRPr lang="en-US" dirty="0"/>
          </a:p>
        </p:txBody>
      </p:sp>
      <p:sp>
        <p:nvSpPr>
          <p:cNvPr id="5" name="Content Placeholder 2"/>
          <p:cNvSpPr>
            <a:spLocks noGrp="1"/>
          </p:cNvSpPr>
          <p:nvPr>
            <p:ph idx="11"/>
          </p:nvPr>
        </p:nvSpPr>
        <p:spPr>
          <a:xfrm>
            <a:off x="222829" y="5040352"/>
            <a:ext cx="8681474" cy="960954"/>
          </a:xfrm>
        </p:spPr>
        <p:txBody>
          <a:bodyPr>
            <a:normAutofit/>
          </a:bodyPr>
          <a:lstStyle>
            <a:lvl1pPr algn="ctr">
              <a:buNone/>
              <a:defRPr sz="2400" i="1">
                <a:solidFill>
                  <a:srgbClr val="30C1BE"/>
                </a:solidFill>
                <a:latin typeface="Arial Black" pitchFamily="34" charset="0"/>
              </a:defRPr>
            </a:lvl1pPr>
          </a:lstStyle>
          <a:p>
            <a:pPr lvl="0"/>
            <a:r>
              <a:rPr lang="en-US" smtClean="0"/>
              <a:t>Click to edit Master text styles</a:t>
            </a:r>
          </a:p>
        </p:txBody>
      </p:sp>
      <p:sp>
        <p:nvSpPr>
          <p:cNvPr id="7" name="Title 1"/>
          <p:cNvSpPr>
            <a:spLocks noGrp="1"/>
          </p:cNvSpPr>
          <p:nvPr>
            <p:ph type="title"/>
          </p:nvPr>
        </p:nvSpPr>
        <p:spPr>
          <a:xfrm>
            <a:off x="212898" y="58138"/>
            <a:ext cx="8664771" cy="783526"/>
          </a:xfrm>
        </p:spPr>
        <p:txBody>
          <a:bodyPr/>
          <a:lstStyle/>
          <a:p>
            <a:r>
              <a:rPr lang="en-US" smtClean="0"/>
              <a:t>Click to edit Master title style</a:t>
            </a:r>
            <a:endParaRPr lang="en-US" dirty="0"/>
          </a:p>
        </p:txBody>
      </p:sp>
      <p:sp>
        <p:nvSpPr>
          <p:cNvPr id="8" name="Table Placeholder 7"/>
          <p:cNvSpPr>
            <a:spLocks noGrp="1"/>
          </p:cNvSpPr>
          <p:nvPr>
            <p:ph type="tbl" sz="quarter" idx="12"/>
          </p:nvPr>
        </p:nvSpPr>
        <p:spPr>
          <a:xfrm>
            <a:off x="228600" y="1095375"/>
            <a:ext cx="8667750" cy="3743325"/>
          </a:xfrm>
        </p:spPr>
        <p:txBody>
          <a:bodyPr/>
          <a:lstStyle/>
          <a:p>
            <a:r>
              <a:rPr lang="en-US" smtClean="0"/>
              <a:t>Click icon to add table</a:t>
            </a:r>
            <a:endParaRPr lang="en-US"/>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abl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30818" y="4900475"/>
            <a:ext cx="8664605" cy="1136342"/>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146644" y="6588125"/>
            <a:ext cx="698500" cy="282575"/>
          </a:xfrm>
          <a:prstGeom prst="rect">
            <a:avLst/>
          </a:prstGeom>
          <a:ln/>
        </p:spPr>
        <p:txBody>
          <a:bodyPr/>
          <a:lstStyle>
            <a:lvl1pPr>
              <a:defRPr/>
            </a:lvl1pPr>
          </a:lstStyle>
          <a:p>
            <a:pPr>
              <a:defRPr/>
            </a:pPr>
            <a:fld id="{D7458CCC-A01F-4BAD-8893-F5EE8547F955}" type="slidenum">
              <a:rPr lang="en-US" smtClean="0"/>
              <a:pPr>
                <a:defRPr/>
              </a:pPr>
              <a:t>‹#›</a:t>
            </a:fld>
            <a:endParaRPr lang="en-US" dirty="0"/>
          </a:p>
        </p:txBody>
      </p:sp>
      <p:sp>
        <p:nvSpPr>
          <p:cNvPr id="7" name="Title 1"/>
          <p:cNvSpPr>
            <a:spLocks noGrp="1"/>
          </p:cNvSpPr>
          <p:nvPr>
            <p:ph type="title"/>
          </p:nvPr>
        </p:nvSpPr>
        <p:spPr>
          <a:xfrm>
            <a:off x="212898" y="68528"/>
            <a:ext cx="8664771" cy="762745"/>
          </a:xfrm>
        </p:spPr>
        <p:txBody>
          <a:bodyPr/>
          <a:lstStyle/>
          <a:p>
            <a:r>
              <a:rPr lang="en-US" smtClean="0"/>
              <a:t>Click to edit Master title style</a:t>
            </a:r>
            <a:endParaRPr lang="en-US"/>
          </a:p>
        </p:txBody>
      </p:sp>
      <p:sp>
        <p:nvSpPr>
          <p:cNvPr id="6" name="Table Placeholder 7"/>
          <p:cNvSpPr>
            <a:spLocks noGrp="1"/>
          </p:cNvSpPr>
          <p:nvPr>
            <p:ph type="tbl" sz="quarter" idx="12"/>
          </p:nvPr>
        </p:nvSpPr>
        <p:spPr>
          <a:xfrm>
            <a:off x="228600" y="1066800"/>
            <a:ext cx="8667750" cy="3648076"/>
          </a:xfrm>
        </p:spPr>
        <p:txBody>
          <a:bodyPr/>
          <a:lstStyle/>
          <a:p>
            <a:r>
              <a:rPr lang="en-US" smtClean="0"/>
              <a:t>Click icon to add table</a:t>
            </a:r>
            <a:endParaRPr lang="en-US"/>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146644" y="6588125"/>
            <a:ext cx="698500" cy="282575"/>
          </a:xfrm>
          <a:prstGeom prst="rect">
            <a:avLst/>
          </a:prstGeom>
        </p:spPr>
        <p:txBody>
          <a:bodyPr/>
          <a:lstStyle/>
          <a:p>
            <a:pPr>
              <a:defRPr/>
            </a:pPr>
            <a:fld id="{D7458CCC-A01F-4BAD-8893-F5EE8547F955}" type="slidenum">
              <a:rPr lang="en-US" smtClean="0"/>
              <a:pPr>
                <a:defRPr/>
              </a:pPr>
              <a:t>‹#›</a:t>
            </a:fld>
            <a:endParaRPr lang="en-US" dirty="0"/>
          </a:p>
        </p:txBody>
      </p:sp>
      <p:sp>
        <p:nvSpPr>
          <p:cNvPr id="6" name="Table Placeholder 5"/>
          <p:cNvSpPr>
            <a:spLocks noGrp="1"/>
          </p:cNvSpPr>
          <p:nvPr>
            <p:ph type="tbl" sz="quarter" idx="11"/>
          </p:nvPr>
        </p:nvSpPr>
        <p:spPr>
          <a:xfrm>
            <a:off x="265591" y="1104900"/>
            <a:ext cx="8620957" cy="4878650"/>
          </a:xfrm>
        </p:spPr>
        <p:txBody>
          <a:bodyPr/>
          <a:lstStyle/>
          <a:p>
            <a:r>
              <a:rPr lang="en-US" smtClean="0"/>
              <a:t>Click icon to add table</a:t>
            </a:r>
            <a:endParaRPr lang="en-US" dirty="0"/>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xfrm>
            <a:off x="146644" y="6588125"/>
            <a:ext cx="698500" cy="282575"/>
          </a:xfrm>
          <a:prstGeom prst="rect">
            <a:avLst/>
          </a:prstGeom>
          <a:ln/>
        </p:spPr>
        <p:txBody>
          <a:bodyPr/>
          <a:lstStyle>
            <a:lvl1pPr>
              <a:defRPr/>
            </a:lvl1pPr>
          </a:lstStyle>
          <a:p>
            <a:pPr>
              <a:defRPr/>
            </a:pPr>
            <a:fld id="{5E2B5E17-1ACB-4AFB-96B7-66BDDB57FC37}"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hank You Slide">
    <p:bg>
      <p:bgPr>
        <a:solidFill>
          <a:schemeClr val="tx1"/>
        </a:solidFill>
        <a:effectLst/>
      </p:bgPr>
    </p:bg>
    <p:spTree>
      <p:nvGrpSpPr>
        <p:cNvPr id="1" name=""/>
        <p:cNvGrpSpPr/>
        <p:nvPr/>
      </p:nvGrpSpPr>
      <p:grpSpPr>
        <a:xfrm>
          <a:off x="0" y="0"/>
          <a:ext cx="0" cy="0"/>
          <a:chOff x="0" y="0"/>
          <a:chExt cx="0" cy="0"/>
        </a:xfrm>
      </p:grpSpPr>
      <p:sp>
        <p:nvSpPr>
          <p:cNvPr id="8" name="Rectangle 7"/>
          <p:cNvSpPr>
            <a:spLocks noGrp="1" noChangeArrowheads="1"/>
          </p:cNvSpPr>
          <p:nvPr/>
        </p:nvSpPr>
        <p:spPr bwMode="auto">
          <a:xfrm>
            <a:off x="541020" y="1749038"/>
            <a:ext cx="77724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FF6600"/>
                </a:solidFill>
                <a:latin typeface="+mj-lt"/>
                <a:ea typeface="+mj-ea"/>
                <a:cs typeface="+mj-cs"/>
              </a:defRPr>
            </a:lvl1pPr>
            <a:lvl2pPr algn="l" rtl="0" eaLnBrk="1" fontAlgn="base" hangingPunct="1">
              <a:spcBef>
                <a:spcPct val="0"/>
              </a:spcBef>
              <a:spcAft>
                <a:spcPct val="0"/>
              </a:spcAft>
              <a:defRPr sz="3200" b="1">
                <a:solidFill>
                  <a:srgbClr val="003399"/>
                </a:solidFill>
                <a:latin typeface="Arial" pitchFamily="34" charset="0"/>
              </a:defRPr>
            </a:lvl2pPr>
            <a:lvl3pPr algn="l" rtl="0" eaLnBrk="1" fontAlgn="base" hangingPunct="1">
              <a:spcBef>
                <a:spcPct val="0"/>
              </a:spcBef>
              <a:spcAft>
                <a:spcPct val="0"/>
              </a:spcAft>
              <a:defRPr sz="3200" b="1">
                <a:solidFill>
                  <a:srgbClr val="003399"/>
                </a:solidFill>
                <a:latin typeface="Arial" pitchFamily="34" charset="0"/>
              </a:defRPr>
            </a:lvl3pPr>
            <a:lvl4pPr algn="l" rtl="0" eaLnBrk="1" fontAlgn="base" hangingPunct="1">
              <a:spcBef>
                <a:spcPct val="0"/>
              </a:spcBef>
              <a:spcAft>
                <a:spcPct val="0"/>
              </a:spcAft>
              <a:defRPr sz="3200" b="1">
                <a:solidFill>
                  <a:srgbClr val="003399"/>
                </a:solidFill>
                <a:latin typeface="Arial" pitchFamily="34" charset="0"/>
              </a:defRPr>
            </a:lvl4pPr>
            <a:lvl5pPr algn="l" rtl="0" eaLnBrk="1" fontAlgn="base" hangingPunct="1">
              <a:spcBef>
                <a:spcPct val="0"/>
              </a:spcBef>
              <a:spcAft>
                <a:spcPct val="0"/>
              </a:spcAft>
              <a:defRPr sz="3200" b="1">
                <a:solidFill>
                  <a:srgbClr val="003399"/>
                </a:solidFill>
                <a:latin typeface="Arial" pitchFamily="34" charset="0"/>
              </a:defRPr>
            </a:lvl5pPr>
            <a:lvl6pPr marL="457200" algn="l" rtl="0" eaLnBrk="1" fontAlgn="base" hangingPunct="1">
              <a:spcBef>
                <a:spcPct val="0"/>
              </a:spcBef>
              <a:spcAft>
                <a:spcPct val="0"/>
              </a:spcAft>
              <a:defRPr sz="3200" b="1">
                <a:solidFill>
                  <a:srgbClr val="003399"/>
                </a:solidFill>
                <a:latin typeface="Arial" pitchFamily="34" charset="0"/>
              </a:defRPr>
            </a:lvl6pPr>
            <a:lvl7pPr marL="914400" algn="l" rtl="0" eaLnBrk="1" fontAlgn="base" hangingPunct="1">
              <a:spcBef>
                <a:spcPct val="0"/>
              </a:spcBef>
              <a:spcAft>
                <a:spcPct val="0"/>
              </a:spcAft>
              <a:defRPr sz="3200" b="1">
                <a:solidFill>
                  <a:srgbClr val="003399"/>
                </a:solidFill>
                <a:latin typeface="Arial" pitchFamily="34" charset="0"/>
              </a:defRPr>
            </a:lvl7pPr>
            <a:lvl8pPr marL="1371600" algn="l" rtl="0" eaLnBrk="1" fontAlgn="base" hangingPunct="1">
              <a:spcBef>
                <a:spcPct val="0"/>
              </a:spcBef>
              <a:spcAft>
                <a:spcPct val="0"/>
              </a:spcAft>
              <a:defRPr sz="3200" b="1">
                <a:solidFill>
                  <a:srgbClr val="003399"/>
                </a:solidFill>
                <a:latin typeface="Arial" pitchFamily="34" charset="0"/>
              </a:defRPr>
            </a:lvl8pPr>
            <a:lvl9pPr marL="1828800" algn="l" rtl="0" eaLnBrk="1" fontAlgn="base" hangingPunct="1">
              <a:spcBef>
                <a:spcPct val="0"/>
              </a:spcBef>
              <a:spcAft>
                <a:spcPct val="0"/>
              </a:spcAft>
              <a:defRPr sz="3200" b="1">
                <a:solidFill>
                  <a:srgbClr val="003399"/>
                </a:solidFill>
                <a:latin typeface="Arial" pitchFamily="34" charset="0"/>
              </a:defRPr>
            </a:lvl9pPr>
          </a:lstStyle>
          <a:p>
            <a:r>
              <a:rPr lang="en-US" dirty="0" smtClean="0"/>
              <a:t>Thank You</a:t>
            </a:r>
            <a:endParaRPr lang="en-US" dirty="0"/>
          </a:p>
        </p:txBody>
      </p:sp>
      <p:sp>
        <p:nvSpPr>
          <p:cNvPr id="5" name="Rectangle 3"/>
          <p:cNvSpPr>
            <a:spLocks noGrp="1" noChangeArrowheads="1"/>
          </p:cNvSpPr>
          <p:nvPr>
            <p:ph type="ctrTitle"/>
          </p:nvPr>
        </p:nvSpPr>
        <p:spPr>
          <a:xfrm flipV="1">
            <a:off x="6972300" y="-96519"/>
            <a:ext cx="701040" cy="45719"/>
          </a:xfrm>
        </p:spPr>
        <p:txBody>
          <a:bodyPr anchor="ctr"/>
          <a:lstStyle>
            <a:lvl1pPr>
              <a:defRPr sz="500">
                <a:solidFill>
                  <a:schemeClr val="bg1"/>
                </a:solidFill>
              </a:defRPr>
            </a:lvl1pPr>
          </a:lstStyle>
          <a:p>
            <a:r>
              <a:rPr lang="en-US" smtClean="0"/>
              <a:t>Click to edit Master title style</a:t>
            </a:r>
            <a:endParaRPr lang="en-US" dirty="0"/>
          </a:p>
        </p:txBody>
      </p:sp>
      <p:sp>
        <p:nvSpPr>
          <p:cNvPr id="4" name="Rectangle 3"/>
          <p:cNvSpPr>
            <a:spLocks noGrp="1" noChangeArrowheads="1"/>
          </p:cNvSpPr>
          <p:nvPr/>
        </p:nvSpPr>
        <p:spPr bwMode="auto">
          <a:xfrm>
            <a:off x="541020" y="1749038"/>
            <a:ext cx="77724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FF6600"/>
                </a:solidFill>
                <a:latin typeface="+mj-lt"/>
                <a:ea typeface="+mj-ea"/>
                <a:cs typeface="+mj-cs"/>
              </a:defRPr>
            </a:lvl1pPr>
            <a:lvl2pPr algn="l" rtl="0" eaLnBrk="1" fontAlgn="base" hangingPunct="1">
              <a:spcBef>
                <a:spcPct val="0"/>
              </a:spcBef>
              <a:spcAft>
                <a:spcPct val="0"/>
              </a:spcAft>
              <a:defRPr sz="3200" b="1">
                <a:solidFill>
                  <a:srgbClr val="003399"/>
                </a:solidFill>
                <a:latin typeface="Arial" pitchFamily="34" charset="0"/>
              </a:defRPr>
            </a:lvl2pPr>
            <a:lvl3pPr algn="l" rtl="0" eaLnBrk="1" fontAlgn="base" hangingPunct="1">
              <a:spcBef>
                <a:spcPct val="0"/>
              </a:spcBef>
              <a:spcAft>
                <a:spcPct val="0"/>
              </a:spcAft>
              <a:defRPr sz="3200" b="1">
                <a:solidFill>
                  <a:srgbClr val="003399"/>
                </a:solidFill>
                <a:latin typeface="Arial" pitchFamily="34" charset="0"/>
              </a:defRPr>
            </a:lvl3pPr>
            <a:lvl4pPr algn="l" rtl="0" eaLnBrk="1" fontAlgn="base" hangingPunct="1">
              <a:spcBef>
                <a:spcPct val="0"/>
              </a:spcBef>
              <a:spcAft>
                <a:spcPct val="0"/>
              </a:spcAft>
              <a:defRPr sz="3200" b="1">
                <a:solidFill>
                  <a:srgbClr val="003399"/>
                </a:solidFill>
                <a:latin typeface="Arial" pitchFamily="34" charset="0"/>
              </a:defRPr>
            </a:lvl4pPr>
            <a:lvl5pPr algn="l" rtl="0" eaLnBrk="1" fontAlgn="base" hangingPunct="1">
              <a:spcBef>
                <a:spcPct val="0"/>
              </a:spcBef>
              <a:spcAft>
                <a:spcPct val="0"/>
              </a:spcAft>
              <a:defRPr sz="3200" b="1">
                <a:solidFill>
                  <a:srgbClr val="003399"/>
                </a:solidFill>
                <a:latin typeface="Arial" pitchFamily="34" charset="0"/>
              </a:defRPr>
            </a:lvl5pPr>
            <a:lvl6pPr marL="457200" algn="l" rtl="0" eaLnBrk="1" fontAlgn="base" hangingPunct="1">
              <a:spcBef>
                <a:spcPct val="0"/>
              </a:spcBef>
              <a:spcAft>
                <a:spcPct val="0"/>
              </a:spcAft>
              <a:defRPr sz="3200" b="1">
                <a:solidFill>
                  <a:srgbClr val="003399"/>
                </a:solidFill>
                <a:latin typeface="Arial" pitchFamily="34" charset="0"/>
              </a:defRPr>
            </a:lvl6pPr>
            <a:lvl7pPr marL="914400" algn="l" rtl="0" eaLnBrk="1" fontAlgn="base" hangingPunct="1">
              <a:spcBef>
                <a:spcPct val="0"/>
              </a:spcBef>
              <a:spcAft>
                <a:spcPct val="0"/>
              </a:spcAft>
              <a:defRPr sz="3200" b="1">
                <a:solidFill>
                  <a:srgbClr val="003399"/>
                </a:solidFill>
                <a:latin typeface="Arial" pitchFamily="34" charset="0"/>
              </a:defRPr>
            </a:lvl7pPr>
            <a:lvl8pPr marL="1371600" algn="l" rtl="0" eaLnBrk="1" fontAlgn="base" hangingPunct="1">
              <a:spcBef>
                <a:spcPct val="0"/>
              </a:spcBef>
              <a:spcAft>
                <a:spcPct val="0"/>
              </a:spcAft>
              <a:defRPr sz="3200" b="1">
                <a:solidFill>
                  <a:srgbClr val="003399"/>
                </a:solidFill>
                <a:latin typeface="Arial" pitchFamily="34" charset="0"/>
              </a:defRPr>
            </a:lvl8pPr>
            <a:lvl9pPr marL="1828800" algn="l" rtl="0" eaLnBrk="1" fontAlgn="base" hangingPunct="1">
              <a:spcBef>
                <a:spcPct val="0"/>
              </a:spcBef>
              <a:spcAft>
                <a:spcPct val="0"/>
              </a:spcAft>
              <a:defRPr sz="3200" b="1">
                <a:solidFill>
                  <a:srgbClr val="003399"/>
                </a:solidFill>
                <a:latin typeface="Arial" pitchFamily="34" charset="0"/>
              </a:defRPr>
            </a:lvl9pPr>
          </a:lstStyle>
          <a:p>
            <a:r>
              <a:rPr lang="en-US" dirty="0" smtClean="0"/>
              <a:t>Thank You</a:t>
            </a:r>
            <a:endParaRPr lang="en-US" dirty="0"/>
          </a:p>
        </p:txBody>
      </p:sp>
      <p:sp>
        <p:nvSpPr>
          <p:cNvPr id="9" name="Rectangle 8"/>
          <p:cNvSpPr>
            <a:spLocks noGrp="1" noChangeArrowheads="1"/>
          </p:cNvSpPr>
          <p:nvPr userDrawn="1"/>
        </p:nvSpPr>
        <p:spPr bwMode="auto">
          <a:xfrm>
            <a:off x="541020" y="1749038"/>
            <a:ext cx="77724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FF6600"/>
                </a:solidFill>
                <a:latin typeface="+mj-lt"/>
                <a:ea typeface="+mj-ea"/>
                <a:cs typeface="+mj-cs"/>
              </a:defRPr>
            </a:lvl1pPr>
            <a:lvl2pPr algn="l" rtl="0" eaLnBrk="1" fontAlgn="base" hangingPunct="1">
              <a:spcBef>
                <a:spcPct val="0"/>
              </a:spcBef>
              <a:spcAft>
                <a:spcPct val="0"/>
              </a:spcAft>
              <a:defRPr sz="3200" b="1">
                <a:solidFill>
                  <a:srgbClr val="003399"/>
                </a:solidFill>
                <a:latin typeface="Arial" pitchFamily="34" charset="0"/>
              </a:defRPr>
            </a:lvl2pPr>
            <a:lvl3pPr algn="l" rtl="0" eaLnBrk="1" fontAlgn="base" hangingPunct="1">
              <a:spcBef>
                <a:spcPct val="0"/>
              </a:spcBef>
              <a:spcAft>
                <a:spcPct val="0"/>
              </a:spcAft>
              <a:defRPr sz="3200" b="1">
                <a:solidFill>
                  <a:srgbClr val="003399"/>
                </a:solidFill>
                <a:latin typeface="Arial" pitchFamily="34" charset="0"/>
              </a:defRPr>
            </a:lvl3pPr>
            <a:lvl4pPr algn="l" rtl="0" eaLnBrk="1" fontAlgn="base" hangingPunct="1">
              <a:spcBef>
                <a:spcPct val="0"/>
              </a:spcBef>
              <a:spcAft>
                <a:spcPct val="0"/>
              </a:spcAft>
              <a:defRPr sz="3200" b="1">
                <a:solidFill>
                  <a:srgbClr val="003399"/>
                </a:solidFill>
                <a:latin typeface="Arial" pitchFamily="34" charset="0"/>
              </a:defRPr>
            </a:lvl4pPr>
            <a:lvl5pPr algn="l" rtl="0" eaLnBrk="1" fontAlgn="base" hangingPunct="1">
              <a:spcBef>
                <a:spcPct val="0"/>
              </a:spcBef>
              <a:spcAft>
                <a:spcPct val="0"/>
              </a:spcAft>
              <a:defRPr sz="3200" b="1">
                <a:solidFill>
                  <a:srgbClr val="003399"/>
                </a:solidFill>
                <a:latin typeface="Arial" pitchFamily="34" charset="0"/>
              </a:defRPr>
            </a:lvl5pPr>
            <a:lvl6pPr marL="457200" algn="l" rtl="0" eaLnBrk="1" fontAlgn="base" hangingPunct="1">
              <a:spcBef>
                <a:spcPct val="0"/>
              </a:spcBef>
              <a:spcAft>
                <a:spcPct val="0"/>
              </a:spcAft>
              <a:defRPr sz="3200" b="1">
                <a:solidFill>
                  <a:srgbClr val="003399"/>
                </a:solidFill>
                <a:latin typeface="Arial" pitchFamily="34" charset="0"/>
              </a:defRPr>
            </a:lvl6pPr>
            <a:lvl7pPr marL="914400" algn="l" rtl="0" eaLnBrk="1" fontAlgn="base" hangingPunct="1">
              <a:spcBef>
                <a:spcPct val="0"/>
              </a:spcBef>
              <a:spcAft>
                <a:spcPct val="0"/>
              </a:spcAft>
              <a:defRPr sz="3200" b="1">
                <a:solidFill>
                  <a:srgbClr val="003399"/>
                </a:solidFill>
                <a:latin typeface="Arial" pitchFamily="34" charset="0"/>
              </a:defRPr>
            </a:lvl7pPr>
            <a:lvl8pPr marL="1371600" algn="l" rtl="0" eaLnBrk="1" fontAlgn="base" hangingPunct="1">
              <a:spcBef>
                <a:spcPct val="0"/>
              </a:spcBef>
              <a:spcAft>
                <a:spcPct val="0"/>
              </a:spcAft>
              <a:defRPr sz="3200" b="1">
                <a:solidFill>
                  <a:srgbClr val="003399"/>
                </a:solidFill>
                <a:latin typeface="Arial" pitchFamily="34" charset="0"/>
              </a:defRPr>
            </a:lvl8pPr>
            <a:lvl9pPr marL="1828800" algn="l" rtl="0" eaLnBrk="1" fontAlgn="base" hangingPunct="1">
              <a:spcBef>
                <a:spcPct val="0"/>
              </a:spcBef>
              <a:spcAft>
                <a:spcPct val="0"/>
              </a:spcAft>
              <a:defRPr sz="3200" b="1">
                <a:solidFill>
                  <a:srgbClr val="003399"/>
                </a:solidFill>
                <a:latin typeface="Arial" pitchFamily="34" charset="0"/>
              </a:defRPr>
            </a:lvl9pPr>
          </a:lstStyle>
          <a:p>
            <a:r>
              <a:rPr lang="en-US" dirty="0" smtClean="0">
                <a:solidFill>
                  <a:schemeClr val="bg1"/>
                </a:solidFill>
              </a:rPr>
              <a:t>Thank You</a:t>
            </a:r>
            <a:endParaRPr lang="en-US" dirty="0">
              <a:solidFill>
                <a:schemeClr val="bg1"/>
              </a:solidFill>
            </a:endParaRPr>
          </a:p>
        </p:txBody>
      </p:sp>
      <p:pic>
        <p:nvPicPr>
          <p:cNvPr id="10" name="Picture 9" descr="IntellSystems-wArrow-logo-wht.png"/>
          <p:cNvPicPr>
            <a:picLocks noChangeAspect="1"/>
          </p:cNvPicPr>
          <p:nvPr userDrawn="1"/>
        </p:nvPicPr>
        <p:blipFill>
          <a:blip r:embed="rId3" cstate="print"/>
          <a:srcRect/>
          <a:stretch>
            <a:fillRect/>
          </a:stretch>
        </p:blipFill>
        <p:spPr>
          <a:xfrm>
            <a:off x="407600" y="6062860"/>
            <a:ext cx="1085920" cy="488567"/>
          </a:xfrm>
          <a:prstGeom prst="rect">
            <a:avLst/>
          </a:prstGeom>
        </p:spPr>
      </p:pic>
      <p:pic>
        <p:nvPicPr>
          <p:cNvPr id="11" name="Picture 10" descr="IntellSystems-V-and-FYO-wht.png"/>
          <p:cNvPicPr>
            <a:picLocks noChangeAspect="1"/>
          </p:cNvPicPr>
          <p:nvPr userDrawn="1"/>
        </p:nvPicPr>
        <p:blipFill>
          <a:blip r:embed="rId4" cstate="print"/>
          <a:stretch>
            <a:fillRect/>
          </a:stretch>
        </p:blipFill>
        <p:spPr>
          <a:xfrm>
            <a:off x="6782254" y="6002231"/>
            <a:ext cx="1943100" cy="494688"/>
          </a:xfrm>
          <a:prstGeom prst="rect">
            <a:avLst/>
          </a:prstGeom>
        </p:spPr>
      </p:pic>
      <p:cxnSp>
        <p:nvCxnSpPr>
          <p:cNvPr id="12" name="Straight Connector 11"/>
          <p:cNvCxnSpPr/>
          <p:nvPr userDrawn="1"/>
        </p:nvCxnSpPr>
        <p:spPr>
          <a:xfrm>
            <a:off x="554182" y="508000"/>
            <a:ext cx="8171172" cy="0"/>
          </a:xfrm>
          <a:prstGeom prst="line">
            <a:avLst/>
          </a:prstGeom>
          <a:ln>
            <a:solidFill>
              <a:srgbClr val="FDBB30"/>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LinearLogo_black.png"/>
          <p:cNvPicPr>
            <a:picLocks noChangeAspect="1"/>
          </p:cNvPicPr>
          <p:nvPr userDrawn="1"/>
        </p:nvPicPr>
        <p:blipFill>
          <a:blip r:embed="rId5" cstate="print">
            <a:lum bright="70000" contrast="-70000"/>
          </a:blip>
          <a:stretch>
            <a:fillRect/>
          </a:stretch>
        </p:blipFill>
        <p:spPr>
          <a:xfrm>
            <a:off x="3456156" y="6180617"/>
            <a:ext cx="1119698" cy="291303"/>
          </a:xfrm>
          <a:prstGeom prst="rect">
            <a:avLst/>
          </a:prstGeom>
        </p:spPr>
      </p:pic>
      <p:pic>
        <p:nvPicPr>
          <p:cNvPr id="14" name="Picture 9" descr="Untitled-4.png"/>
          <p:cNvPicPr>
            <a:picLocks noChangeAspect="1"/>
          </p:cNvPicPr>
          <p:nvPr userDrawn="1">
            <p:custDataLst>
              <p:tags r:id="rId1"/>
            </p:custDataLst>
          </p:nvPr>
        </p:nvPicPr>
        <p:blipFill>
          <a:blip r:embed="rId6" cstate="print"/>
          <a:srcRect/>
          <a:stretch>
            <a:fillRect/>
          </a:stretch>
        </p:blipFill>
        <p:spPr bwMode="auto">
          <a:xfrm>
            <a:off x="2003425" y="6216015"/>
            <a:ext cx="1095375" cy="233647"/>
          </a:xfrm>
          <a:prstGeom prst="rect">
            <a:avLst/>
          </a:prstGeom>
          <a:noFill/>
          <a:ln w="9525">
            <a:noFill/>
            <a:miter lim="800000"/>
            <a:headEnd/>
            <a:tailEnd/>
          </a:ln>
        </p:spPr>
      </p:pic>
      <p:pic>
        <p:nvPicPr>
          <p:cNvPr id="15" name="Picture 14" descr="SoCkit_black.png"/>
          <p:cNvPicPr>
            <a:picLocks noChangeAspect="1"/>
          </p:cNvPicPr>
          <p:nvPr userDrawn="1"/>
        </p:nvPicPr>
        <p:blipFill>
          <a:blip r:embed="rId7" cstate="print"/>
          <a:srcRect l="-12147"/>
          <a:stretch>
            <a:fillRect/>
          </a:stretch>
        </p:blipFill>
        <p:spPr>
          <a:xfrm>
            <a:off x="7423842" y="187585"/>
            <a:ext cx="1316323" cy="557784"/>
          </a:xfrm>
          <a:prstGeom prst="rect">
            <a:avLst/>
          </a:prstGeom>
          <a:solidFill>
            <a:schemeClr val="tx1"/>
          </a:solidFill>
        </p:spPr>
      </p:pic>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est slide">
    <p:spTree>
      <p:nvGrpSpPr>
        <p:cNvPr id="1" name=""/>
        <p:cNvGrpSpPr/>
        <p:nvPr/>
      </p:nvGrpSpPr>
      <p:grpSpPr>
        <a:xfrm>
          <a:off x="0" y="0"/>
          <a:ext cx="0" cy="0"/>
          <a:chOff x="0" y="0"/>
          <a:chExt cx="0" cy="0"/>
        </a:xfrm>
      </p:grpSpPr>
      <p:sp>
        <p:nvSpPr>
          <p:cNvPr id="2" name="Title 1"/>
          <p:cNvSpPr>
            <a:spLocks noGrp="1"/>
          </p:cNvSpPr>
          <p:nvPr>
            <p:ph type="title"/>
          </p:nvPr>
        </p:nvSpPr>
        <p:spPr>
          <a:xfrm>
            <a:off x="350838" y="296699"/>
            <a:ext cx="8331200" cy="914400"/>
          </a:xfrm>
        </p:spPr>
        <p:txBody>
          <a:bodyPr/>
          <a:lstStyle/>
          <a:p>
            <a:r>
              <a:rPr lang="en-US" smtClean="0"/>
              <a:t>Click to edit Master title style</a:t>
            </a:r>
            <a:endParaRPr lang="en-GB" dirty="0"/>
          </a:p>
        </p:txBody>
      </p:sp>
      <p:sp>
        <p:nvSpPr>
          <p:cNvPr id="4" name="Rectangle 3"/>
          <p:cNvSpPr>
            <a:spLocks noGrp="1" noChangeArrowheads="1"/>
          </p:cNvSpPr>
          <p:nvPr>
            <p:ph type="body" idx="4294967295"/>
          </p:nvPr>
        </p:nvSpPr>
        <p:spPr>
          <a:xfrm>
            <a:off x="350838" y="1305695"/>
            <a:ext cx="8331200" cy="4679950"/>
          </a:xfrm>
        </p:spPr>
        <p:txBody>
          <a:bodyPr/>
          <a:lstStyle>
            <a:lvl1pPr>
              <a:defRPr sz="2000"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Slide Number Placeholder 2"/>
          <p:cNvSpPr>
            <a:spLocks noGrp="1"/>
          </p:cNvSpPr>
          <p:nvPr>
            <p:ph type="sldNum" sz="quarter" idx="10"/>
          </p:nvPr>
        </p:nvSpPr>
        <p:spPr>
          <a:xfrm>
            <a:off x="342900" y="6553200"/>
            <a:ext cx="698500" cy="282575"/>
          </a:xfrm>
          <a:prstGeom prst="rect">
            <a:avLst/>
          </a:prstGeom>
        </p:spPr>
        <p:txBody>
          <a:bodyPr/>
          <a:lstStyle>
            <a:lvl1pPr>
              <a:defRPr sz="1100"/>
            </a:lvl1pPr>
          </a:lstStyle>
          <a:p>
            <a:pPr>
              <a:defRPr/>
            </a:pPr>
            <a:fld id="{91CD4435-D2D8-4491-939E-9AB38025A427}" type="slidenum">
              <a:rPr lang="en-US" smtClean="0"/>
              <a:pPr>
                <a:defRPr/>
              </a:pPr>
              <a:t>‹#›</a:t>
            </a:fld>
            <a:endParaRPr lang="en-US" dirty="0"/>
          </a:p>
        </p:txBody>
      </p:sp>
    </p:spTree>
  </p:cSld>
  <p:clrMapOvr>
    <a:masterClrMapping/>
  </p:clrMapOvr>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212898" y="62344"/>
            <a:ext cx="8664771" cy="779320"/>
          </a:xfrm>
        </p:spPr>
        <p:txBody>
          <a:bodyPr/>
          <a:lstStyle/>
          <a:p>
            <a:r>
              <a:rPr lang="en-US" smtClean="0"/>
              <a:t>Click to edit Master title style</a:t>
            </a:r>
            <a:endParaRPr lang="en-US"/>
          </a:p>
        </p:txBody>
      </p:sp>
      <p:sp>
        <p:nvSpPr>
          <p:cNvPr id="3" name="Content Placeholder 2"/>
          <p:cNvSpPr>
            <a:spLocks noGrp="1"/>
          </p:cNvSpPr>
          <p:nvPr>
            <p:ph idx="1"/>
          </p:nvPr>
        </p:nvSpPr>
        <p:spPr>
          <a:xfrm>
            <a:off x="212446" y="1095375"/>
            <a:ext cx="8674101" cy="4641764"/>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with Summar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50838" y="1187450"/>
            <a:ext cx="8331200" cy="362987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a:xfrm>
            <a:off x="146644" y="6588125"/>
            <a:ext cx="698500" cy="282575"/>
          </a:xfrm>
          <a:prstGeom prst="rect">
            <a:avLst/>
          </a:prstGeom>
        </p:spPr>
        <p:txBody>
          <a:bodyPr/>
          <a:lstStyle>
            <a:lvl1pPr>
              <a:defRPr smtClean="0"/>
            </a:lvl1pPr>
          </a:lstStyle>
          <a:p>
            <a:pPr>
              <a:defRPr/>
            </a:pPr>
            <a:fld id="{6CE5E3FE-A279-48DF-B3FF-4EAF46D5DB6F}" type="slidenum">
              <a:rPr lang="en-US"/>
              <a:pPr>
                <a:defRPr/>
              </a:pPr>
              <a:t>‹#›</a:t>
            </a:fld>
            <a:endParaRPr lang="en-US" dirty="0"/>
          </a:p>
        </p:txBody>
      </p:sp>
      <p:sp>
        <p:nvSpPr>
          <p:cNvPr id="9" name="Content Placeholder 2"/>
          <p:cNvSpPr>
            <a:spLocks noGrp="1"/>
          </p:cNvSpPr>
          <p:nvPr>
            <p:ph idx="11"/>
          </p:nvPr>
        </p:nvSpPr>
        <p:spPr>
          <a:xfrm>
            <a:off x="347121" y="5040351"/>
            <a:ext cx="8331200" cy="1033347"/>
          </a:xfrm>
        </p:spPr>
        <p:txBody>
          <a:bodyPr>
            <a:normAutofit/>
          </a:bodyPr>
          <a:lstStyle>
            <a:lvl1pPr algn="ctr">
              <a:buNone/>
              <a:defRPr sz="2400" i="1">
                <a:solidFill>
                  <a:srgbClr val="30C1BE"/>
                </a:solidFill>
                <a:latin typeface="Arial Black" pitchFamily="34" charset="0"/>
              </a:defRPr>
            </a:lvl1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o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146644" y="6588125"/>
            <a:ext cx="698500" cy="282575"/>
          </a:xfrm>
          <a:prstGeom prst="rect">
            <a:avLst/>
          </a:prstGeom>
        </p:spPr>
        <p:txBody>
          <a:bodyPr/>
          <a:lstStyle/>
          <a:p>
            <a:pPr>
              <a:defRPr/>
            </a:pPr>
            <a:fld id="{44504117-AD0A-4AC7-BB3E-4AD4DAAE17F4}" type="slidenum">
              <a:rPr lang="en-US" smtClean="0"/>
              <a:pPr>
                <a:defRPr/>
              </a:pPr>
              <a:t>‹#›</a:t>
            </a:fld>
            <a:endParaRPr lang="en-US" dirty="0"/>
          </a:p>
        </p:txBody>
      </p:sp>
      <p:sp>
        <p:nvSpPr>
          <p:cNvPr id="4" name="Text Placeholder 2"/>
          <p:cNvSpPr>
            <a:spLocks noGrp="1"/>
          </p:cNvSpPr>
          <p:nvPr>
            <p:ph type="body" idx="1"/>
          </p:nvPr>
        </p:nvSpPr>
        <p:spPr>
          <a:xfrm>
            <a:off x="609600" y="1371600"/>
            <a:ext cx="3733800" cy="762000"/>
          </a:xfrm>
          <a:noFill/>
          <a:ln w="12700" cap="sq" cmpd="sng" algn="ctr">
            <a:noFill/>
            <a:prstDash val="solid"/>
          </a:ln>
        </p:spPr>
        <p:txBody>
          <a:bodyPr lIns="91440" anchor="b" anchorCtr="0">
            <a:noAutofit/>
          </a:bodyPr>
          <a:lstStyle>
            <a:lvl1pPr marL="0" indent="0" algn="ctr">
              <a:buNone/>
              <a:defRPr sz="2400" b="1">
                <a:solidFill>
                  <a:schemeClr val="tx1">
                    <a:lumMod val="85000"/>
                    <a:lumOff val="15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Text Placeholder 3"/>
          <p:cNvSpPr>
            <a:spLocks noGrp="1"/>
          </p:cNvSpPr>
          <p:nvPr>
            <p:ph type="body" sz="half" idx="3"/>
          </p:nvPr>
        </p:nvSpPr>
        <p:spPr>
          <a:xfrm>
            <a:off x="4648200" y="1371600"/>
            <a:ext cx="3733800" cy="762000"/>
          </a:xfrm>
          <a:noFill/>
          <a:ln w="12700" cap="sq" cmpd="sng" algn="ctr">
            <a:noFill/>
            <a:prstDash val="solid"/>
          </a:ln>
        </p:spPr>
        <p:txBody>
          <a:bodyPr lIns="91440" anchor="b" anchorCtr="0">
            <a:noAutofit/>
          </a:bodyPr>
          <a:lstStyle>
            <a:lvl1pPr marL="0" indent="0" algn="ctr">
              <a:buNone/>
              <a:defRPr sz="2400" b="1">
                <a:solidFill>
                  <a:schemeClr val="tx1">
                    <a:lumMod val="85000"/>
                    <a:lumOff val="15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10"/>
          <p:cNvSpPr>
            <a:spLocks noGrp="1"/>
          </p:cNvSpPr>
          <p:nvPr>
            <p:ph sz="half" idx="2"/>
          </p:nvPr>
        </p:nvSpPr>
        <p:spPr>
          <a:xfrm>
            <a:off x="609600" y="21717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Content Placeholder 12"/>
          <p:cNvSpPr>
            <a:spLocks noGrp="1"/>
          </p:cNvSpPr>
          <p:nvPr>
            <p:ph sz="half" idx="4"/>
          </p:nvPr>
        </p:nvSpPr>
        <p:spPr>
          <a:xfrm>
            <a:off x="4648200" y="21717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146644" y="6588125"/>
            <a:ext cx="698500" cy="282575"/>
          </a:xfrm>
          <a:prstGeom prst="rect">
            <a:avLst/>
          </a:prstGeom>
        </p:spPr>
        <p:txBody>
          <a:bodyPr/>
          <a:lstStyle/>
          <a:p>
            <a:pPr>
              <a:defRPr/>
            </a:pPr>
            <a:fld id="{44504117-AD0A-4AC7-BB3E-4AD4DAAE17F4}" type="slidenum">
              <a:rPr lang="en-US" smtClean="0"/>
              <a:pPr>
                <a:defRPr/>
              </a:pPr>
              <a:t>‹#›</a:t>
            </a:fld>
            <a:endParaRPr lang="en-US" dirty="0"/>
          </a:p>
        </p:txBody>
      </p:sp>
      <p:sp>
        <p:nvSpPr>
          <p:cNvPr id="5" name="Picture Placeholder 2"/>
          <p:cNvSpPr>
            <a:spLocks noGrp="1"/>
          </p:cNvSpPr>
          <p:nvPr>
            <p:ph type="pic" idx="1"/>
          </p:nvPr>
        </p:nvSpPr>
        <p:spPr>
          <a:xfrm>
            <a:off x="1792288" y="1371599"/>
            <a:ext cx="5486400" cy="3355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hank You Slide">
    <p:bg>
      <p:bgPr>
        <a:solidFill>
          <a:schemeClr val="tx1"/>
        </a:solidFill>
        <a:effectLst/>
      </p:bgPr>
    </p:bg>
    <p:spTree>
      <p:nvGrpSpPr>
        <p:cNvPr id="1" name=""/>
        <p:cNvGrpSpPr/>
        <p:nvPr/>
      </p:nvGrpSpPr>
      <p:grpSpPr>
        <a:xfrm>
          <a:off x="0" y="0"/>
          <a:ext cx="0" cy="0"/>
          <a:chOff x="0" y="0"/>
          <a:chExt cx="0" cy="0"/>
        </a:xfrm>
      </p:grpSpPr>
      <p:sp>
        <p:nvSpPr>
          <p:cNvPr id="99331" name="Rectangle 3"/>
          <p:cNvSpPr>
            <a:spLocks noGrp="1" noChangeArrowheads="1"/>
          </p:cNvSpPr>
          <p:nvPr>
            <p:ph type="ctrTitle"/>
          </p:nvPr>
        </p:nvSpPr>
        <p:spPr>
          <a:xfrm flipV="1">
            <a:off x="6972300" y="68581"/>
            <a:ext cx="701040" cy="45719"/>
          </a:xfrm>
        </p:spPr>
        <p:txBody>
          <a:bodyPr anchor="ctr"/>
          <a:lstStyle>
            <a:lvl1pPr>
              <a:defRPr sz="500">
                <a:solidFill>
                  <a:schemeClr val="bg1"/>
                </a:solidFill>
              </a:defRPr>
            </a:lvl1pPr>
          </a:lstStyle>
          <a:p>
            <a:r>
              <a:rPr lang="en-US" smtClean="0"/>
              <a:t>Click to edit Master title style</a:t>
            </a:r>
            <a:endParaRPr lang="en-US" dirty="0"/>
          </a:p>
        </p:txBody>
      </p:sp>
      <p:sp>
        <p:nvSpPr>
          <p:cNvPr id="6" name="Rectangle 12"/>
          <p:cNvSpPr>
            <a:spLocks noChangeArrowheads="1"/>
          </p:cNvSpPr>
          <p:nvPr userDrawn="1"/>
        </p:nvSpPr>
        <p:spPr bwMode="auto">
          <a:xfrm>
            <a:off x="295275" y="6332220"/>
            <a:ext cx="4248150" cy="381000"/>
          </a:xfrm>
          <a:prstGeom prst="rect">
            <a:avLst/>
          </a:prstGeom>
          <a:noFill/>
          <a:ln w="9525">
            <a:noFill/>
            <a:miter lim="800000"/>
            <a:headEnd/>
            <a:tailEnd/>
          </a:ln>
          <a:effectLst/>
        </p:spPr>
        <p:txBody>
          <a:bodyPr/>
          <a:lstStyle/>
          <a:p>
            <a:r>
              <a:rPr lang="en-US" sz="900" dirty="0">
                <a:solidFill>
                  <a:schemeClr val="bg1"/>
                </a:solidFill>
              </a:rPr>
              <a:t>© </a:t>
            </a:r>
            <a:r>
              <a:rPr lang="en-US" sz="900" dirty="0" smtClean="0">
                <a:solidFill>
                  <a:schemeClr val="bg1"/>
                </a:solidFill>
              </a:rPr>
              <a:t>2012 Altera </a:t>
            </a:r>
            <a:r>
              <a:rPr lang="en-US" sz="900" dirty="0">
                <a:solidFill>
                  <a:schemeClr val="bg1"/>
                </a:solidFill>
              </a:rPr>
              <a:t>Corporation—</a:t>
            </a:r>
            <a:r>
              <a:rPr lang="en-US" sz="900" b="1" dirty="0">
                <a:solidFill>
                  <a:schemeClr val="bg1"/>
                </a:solidFill>
              </a:rPr>
              <a:t>Confidential </a:t>
            </a:r>
          </a:p>
        </p:txBody>
      </p:sp>
      <p:sp>
        <p:nvSpPr>
          <p:cNvPr id="8" name="Rectangle 7"/>
          <p:cNvSpPr>
            <a:spLocks noGrp="1" noChangeArrowheads="1"/>
          </p:cNvSpPr>
          <p:nvPr userDrawn="1"/>
        </p:nvSpPr>
        <p:spPr bwMode="auto">
          <a:xfrm>
            <a:off x="541020" y="1749038"/>
            <a:ext cx="77724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FF6600"/>
                </a:solidFill>
                <a:latin typeface="+mj-lt"/>
                <a:ea typeface="+mj-ea"/>
                <a:cs typeface="+mj-cs"/>
              </a:defRPr>
            </a:lvl1pPr>
            <a:lvl2pPr algn="l" rtl="0" eaLnBrk="1" fontAlgn="base" hangingPunct="1">
              <a:spcBef>
                <a:spcPct val="0"/>
              </a:spcBef>
              <a:spcAft>
                <a:spcPct val="0"/>
              </a:spcAft>
              <a:defRPr sz="3200" b="1">
                <a:solidFill>
                  <a:srgbClr val="003399"/>
                </a:solidFill>
                <a:latin typeface="Arial" pitchFamily="34" charset="0"/>
              </a:defRPr>
            </a:lvl2pPr>
            <a:lvl3pPr algn="l" rtl="0" eaLnBrk="1" fontAlgn="base" hangingPunct="1">
              <a:spcBef>
                <a:spcPct val="0"/>
              </a:spcBef>
              <a:spcAft>
                <a:spcPct val="0"/>
              </a:spcAft>
              <a:defRPr sz="3200" b="1">
                <a:solidFill>
                  <a:srgbClr val="003399"/>
                </a:solidFill>
                <a:latin typeface="Arial" pitchFamily="34" charset="0"/>
              </a:defRPr>
            </a:lvl3pPr>
            <a:lvl4pPr algn="l" rtl="0" eaLnBrk="1" fontAlgn="base" hangingPunct="1">
              <a:spcBef>
                <a:spcPct val="0"/>
              </a:spcBef>
              <a:spcAft>
                <a:spcPct val="0"/>
              </a:spcAft>
              <a:defRPr sz="3200" b="1">
                <a:solidFill>
                  <a:srgbClr val="003399"/>
                </a:solidFill>
                <a:latin typeface="Arial" pitchFamily="34" charset="0"/>
              </a:defRPr>
            </a:lvl4pPr>
            <a:lvl5pPr algn="l" rtl="0" eaLnBrk="1" fontAlgn="base" hangingPunct="1">
              <a:spcBef>
                <a:spcPct val="0"/>
              </a:spcBef>
              <a:spcAft>
                <a:spcPct val="0"/>
              </a:spcAft>
              <a:defRPr sz="3200" b="1">
                <a:solidFill>
                  <a:srgbClr val="003399"/>
                </a:solidFill>
                <a:latin typeface="Arial" pitchFamily="34" charset="0"/>
              </a:defRPr>
            </a:lvl5pPr>
            <a:lvl6pPr marL="457200" algn="l" rtl="0" eaLnBrk="1" fontAlgn="base" hangingPunct="1">
              <a:spcBef>
                <a:spcPct val="0"/>
              </a:spcBef>
              <a:spcAft>
                <a:spcPct val="0"/>
              </a:spcAft>
              <a:defRPr sz="3200" b="1">
                <a:solidFill>
                  <a:srgbClr val="003399"/>
                </a:solidFill>
                <a:latin typeface="Arial" pitchFamily="34" charset="0"/>
              </a:defRPr>
            </a:lvl6pPr>
            <a:lvl7pPr marL="914400" algn="l" rtl="0" eaLnBrk="1" fontAlgn="base" hangingPunct="1">
              <a:spcBef>
                <a:spcPct val="0"/>
              </a:spcBef>
              <a:spcAft>
                <a:spcPct val="0"/>
              </a:spcAft>
              <a:defRPr sz="3200" b="1">
                <a:solidFill>
                  <a:srgbClr val="003399"/>
                </a:solidFill>
                <a:latin typeface="Arial" pitchFamily="34" charset="0"/>
              </a:defRPr>
            </a:lvl7pPr>
            <a:lvl8pPr marL="1371600" algn="l" rtl="0" eaLnBrk="1" fontAlgn="base" hangingPunct="1">
              <a:spcBef>
                <a:spcPct val="0"/>
              </a:spcBef>
              <a:spcAft>
                <a:spcPct val="0"/>
              </a:spcAft>
              <a:defRPr sz="3200" b="1">
                <a:solidFill>
                  <a:srgbClr val="003399"/>
                </a:solidFill>
                <a:latin typeface="Arial" pitchFamily="34" charset="0"/>
              </a:defRPr>
            </a:lvl8pPr>
            <a:lvl9pPr marL="1828800" algn="l" rtl="0" eaLnBrk="1" fontAlgn="base" hangingPunct="1">
              <a:spcBef>
                <a:spcPct val="0"/>
              </a:spcBef>
              <a:spcAft>
                <a:spcPct val="0"/>
              </a:spcAft>
              <a:defRPr sz="3200" b="1">
                <a:solidFill>
                  <a:srgbClr val="003399"/>
                </a:solidFill>
                <a:latin typeface="Arial" pitchFamily="34" charset="0"/>
              </a:defRPr>
            </a:lvl9pPr>
          </a:lstStyle>
          <a:p>
            <a:r>
              <a:rPr lang="en-US" dirty="0" smtClean="0">
                <a:solidFill>
                  <a:schemeClr val="bg1"/>
                </a:solidFill>
              </a:rPr>
              <a:t>Thank You</a:t>
            </a:r>
            <a:endParaRPr lang="en-US" dirty="0">
              <a:solidFill>
                <a:schemeClr val="bg1"/>
              </a:solidFill>
            </a:endParaRPr>
          </a:p>
        </p:txBody>
      </p:sp>
      <p:pic>
        <p:nvPicPr>
          <p:cNvPr id="9" name="Picture 8" descr="IntellSystems-wArrow-logo-wht.png"/>
          <p:cNvPicPr>
            <a:picLocks noChangeAspect="1"/>
          </p:cNvPicPr>
          <p:nvPr userDrawn="1"/>
        </p:nvPicPr>
        <p:blipFill>
          <a:blip r:embed="rId3" cstate="print"/>
          <a:srcRect/>
          <a:stretch>
            <a:fillRect/>
          </a:stretch>
        </p:blipFill>
        <p:spPr>
          <a:xfrm>
            <a:off x="407600" y="6062860"/>
            <a:ext cx="1085920" cy="488567"/>
          </a:xfrm>
          <a:prstGeom prst="rect">
            <a:avLst/>
          </a:prstGeom>
        </p:spPr>
      </p:pic>
      <p:pic>
        <p:nvPicPr>
          <p:cNvPr id="10" name="Picture 9" descr="IntellSystems-V-and-FYO-wht.png"/>
          <p:cNvPicPr>
            <a:picLocks noChangeAspect="1"/>
          </p:cNvPicPr>
          <p:nvPr userDrawn="1"/>
        </p:nvPicPr>
        <p:blipFill>
          <a:blip r:embed="rId4" cstate="print"/>
          <a:stretch>
            <a:fillRect/>
          </a:stretch>
        </p:blipFill>
        <p:spPr>
          <a:xfrm>
            <a:off x="6782254" y="6002231"/>
            <a:ext cx="1943100" cy="494688"/>
          </a:xfrm>
          <a:prstGeom prst="rect">
            <a:avLst/>
          </a:prstGeom>
        </p:spPr>
      </p:pic>
      <p:cxnSp>
        <p:nvCxnSpPr>
          <p:cNvPr id="11" name="Straight Connector 10"/>
          <p:cNvCxnSpPr/>
          <p:nvPr userDrawn="1"/>
        </p:nvCxnSpPr>
        <p:spPr>
          <a:xfrm>
            <a:off x="554182" y="508000"/>
            <a:ext cx="8171172" cy="0"/>
          </a:xfrm>
          <a:prstGeom prst="line">
            <a:avLst/>
          </a:prstGeom>
          <a:ln>
            <a:solidFill>
              <a:srgbClr val="FDBB30"/>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LinearLogo_black.png"/>
          <p:cNvPicPr>
            <a:picLocks noChangeAspect="1"/>
          </p:cNvPicPr>
          <p:nvPr userDrawn="1"/>
        </p:nvPicPr>
        <p:blipFill>
          <a:blip r:embed="rId5" cstate="print">
            <a:lum bright="70000" contrast="-70000"/>
          </a:blip>
          <a:stretch>
            <a:fillRect/>
          </a:stretch>
        </p:blipFill>
        <p:spPr>
          <a:xfrm>
            <a:off x="3456156" y="6180617"/>
            <a:ext cx="1119698" cy="291303"/>
          </a:xfrm>
          <a:prstGeom prst="rect">
            <a:avLst/>
          </a:prstGeom>
        </p:spPr>
      </p:pic>
      <p:pic>
        <p:nvPicPr>
          <p:cNvPr id="13" name="Picture 9" descr="Untitled-4.png"/>
          <p:cNvPicPr>
            <a:picLocks noChangeAspect="1"/>
          </p:cNvPicPr>
          <p:nvPr userDrawn="1">
            <p:custDataLst>
              <p:tags r:id="rId1"/>
            </p:custDataLst>
          </p:nvPr>
        </p:nvPicPr>
        <p:blipFill>
          <a:blip r:embed="rId6" cstate="print"/>
          <a:srcRect/>
          <a:stretch>
            <a:fillRect/>
          </a:stretch>
        </p:blipFill>
        <p:spPr bwMode="auto">
          <a:xfrm>
            <a:off x="2003425" y="6216015"/>
            <a:ext cx="1095375" cy="233647"/>
          </a:xfrm>
          <a:prstGeom prst="rect">
            <a:avLst/>
          </a:prstGeom>
          <a:noFill/>
          <a:ln w="9525">
            <a:noFill/>
            <a:miter lim="800000"/>
            <a:headEnd/>
            <a:tailEnd/>
          </a:ln>
        </p:spPr>
      </p:pic>
      <p:pic>
        <p:nvPicPr>
          <p:cNvPr id="14" name="Picture 13" descr="SoCkit_black.png"/>
          <p:cNvPicPr>
            <a:picLocks noChangeAspect="1"/>
          </p:cNvPicPr>
          <p:nvPr userDrawn="1"/>
        </p:nvPicPr>
        <p:blipFill>
          <a:blip r:embed="rId7" cstate="print"/>
          <a:srcRect l="-12147"/>
          <a:stretch>
            <a:fillRect/>
          </a:stretch>
        </p:blipFill>
        <p:spPr>
          <a:xfrm>
            <a:off x="7423842" y="187585"/>
            <a:ext cx="1316323" cy="557784"/>
          </a:xfrm>
          <a:prstGeom prst="rect">
            <a:avLst/>
          </a:prstGeom>
          <a:solidFill>
            <a:schemeClr val="tx1"/>
          </a:solidFill>
        </p:spPr>
      </p:pic>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146644" y="6588125"/>
            <a:ext cx="698500" cy="282575"/>
          </a:xfrm>
          <a:prstGeom prst="rect">
            <a:avLst/>
          </a:prstGeom>
          <a:ln/>
        </p:spPr>
        <p:txBody>
          <a:bodyPr/>
          <a:lstStyle>
            <a:lvl1pPr>
              <a:defRPr/>
            </a:lvl1pPr>
          </a:lstStyle>
          <a:p>
            <a:pPr>
              <a:defRPr/>
            </a:pPr>
            <a:fld id="{0F8FC92F-81A0-47D7-88FC-94C80B3676F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with Summar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17668" y="1133474"/>
            <a:ext cx="8668880" cy="368385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1"/>
          </p:nvPr>
        </p:nvSpPr>
        <p:spPr>
          <a:xfrm>
            <a:off x="222829" y="5040352"/>
            <a:ext cx="8681474" cy="960954"/>
          </a:xfrm>
        </p:spPr>
        <p:txBody>
          <a:bodyPr>
            <a:normAutofit/>
          </a:bodyPr>
          <a:lstStyle>
            <a:lvl1pPr algn="ctr">
              <a:buNone/>
              <a:defRPr sz="2400" i="1">
                <a:solidFill>
                  <a:srgbClr val="30C1BE"/>
                </a:solidFill>
                <a:latin typeface="Arial Black" pitchFamily="34" charset="0"/>
              </a:defRPr>
            </a:lvl1pPr>
          </a:lstStyle>
          <a:p>
            <a:pPr lvl="0"/>
            <a:r>
              <a:rPr lang="en-US" smtClean="0"/>
              <a:t>Click to edit Master text styles</a:t>
            </a: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7667" y="1104900"/>
            <a:ext cx="4176779" cy="4762499"/>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92638" y="1104900"/>
            <a:ext cx="4293912" cy="4762499"/>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146644" y="6588125"/>
            <a:ext cx="698500" cy="282575"/>
          </a:xfrm>
          <a:prstGeom prst="rect">
            <a:avLst/>
          </a:prstGeom>
        </p:spPr>
        <p:txBody>
          <a:bodyPr/>
          <a:lstStyle/>
          <a:p>
            <a:pPr>
              <a:defRPr/>
            </a:pPr>
            <a:fld id="{44504117-AD0A-4AC7-BB3E-4AD4DAAE17F4}" type="slidenum">
              <a:rPr lang="en-US" smtClean="0"/>
              <a:pPr>
                <a:defRPr/>
              </a:pPr>
              <a:t>‹#›</a:t>
            </a:fld>
            <a:endParaRPr lang="en-US" dirty="0"/>
          </a:p>
        </p:txBody>
      </p:sp>
      <p:sp>
        <p:nvSpPr>
          <p:cNvPr id="4" name="Text Placeholder 2"/>
          <p:cNvSpPr>
            <a:spLocks noGrp="1"/>
          </p:cNvSpPr>
          <p:nvPr>
            <p:ph type="body" idx="1"/>
          </p:nvPr>
        </p:nvSpPr>
        <p:spPr>
          <a:xfrm>
            <a:off x="221941" y="1067627"/>
            <a:ext cx="4225771" cy="762000"/>
          </a:xfrm>
          <a:noFill/>
          <a:ln w="12700" cap="sq" cmpd="sng" algn="ctr">
            <a:noFill/>
            <a:prstDash val="solid"/>
          </a:ln>
        </p:spPr>
        <p:txBody>
          <a:bodyPr lIns="91440" anchor="b" anchorCtr="0">
            <a:noAutofit/>
          </a:bodyPr>
          <a:lstStyle>
            <a:lvl1pPr marL="0" indent="0" algn="ctr">
              <a:buNone/>
              <a:defRPr sz="2400" b="1">
                <a:solidFill>
                  <a:schemeClr val="tx1">
                    <a:lumMod val="85000"/>
                    <a:lumOff val="15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Text Placeholder 3"/>
          <p:cNvSpPr>
            <a:spLocks noGrp="1"/>
          </p:cNvSpPr>
          <p:nvPr>
            <p:ph type="body" sz="half" idx="3"/>
          </p:nvPr>
        </p:nvSpPr>
        <p:spPr>
          <a:xfrm>
            <a:off x="4648199" y="1067627"/>
            <a:ext cx="4264982" cy="762000"/>
          </a:xfrm>
          <a:noFill/>
          <a:ln w="12700" cap="sq" cmpd="sng" algn="ctr">
            <a:noFill/>
            <a:prstDash val="solid"/>
          </a:ln>
        </p:spPr>
        <p:txBody>
          <a:bodyPr lIns="91440" anchor="b" anchorCtr="0">
            <a:noAutofit/>
          </a:bodyPr>
          <a:lstStyle>
            <a:lvl1pPr marL="0" indent="0" algn="ctr">
              <a:buNone/>
              <a:defRPr sz="2400" b="1">
                <a:solidFill>
                  <a:schemeClr val="tx1">
                    <a:lumMod val="85000"/>
                    <a:lumOff val="15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6" name="Content Placeholder 10"/>
          <p:cNvSpPr>
            <a:spLocks noGrp="1"/>
          </p:cNvSpPr>
          <p:nvPr>
            <p:ph sz="half" idx="2"/>
          </p:nvPr>
        </p:nvSpPr>
        <p:spPr>
          <a:xfrm>
            <a:off x="218982" y="2009775"/>
            <a:ext cx="4246485" cy="3964897"/>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Content Placeholder 12"/>
          <p:cNvSpPr>
            <a:spLocks noGrp="1"/>
          </p:cNvSpPr>
          <p:nvPr>
            <p:ph sz="half" idx="4"/>
          </p:nvPr>
        </p:nvSpPr>
        <p:spPr>
          <a:xfrm>
            <a:off x="4648200" y="2009775"/>
            <a:ext cx="4273858" cy="3964897"/>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s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104900"/>
            <a:ext cx="5311498" cy="4896404"/>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13064" y="1095609"/>
            <a:ext cx="3252449" cy="49145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146644" y="6588125"/>
            <a:ext cx="698500" cy="282575"/>
          </a:xfrm>
          <a:prstGeom prst="rect">
            <a:avLst/>
          </a:prstGeom>
          <a:ln/>
        </p:spPr>
        <p:txBody>
          <a:bodyPr/>
          <a:lstStyle>
            <a:lvl1pPr>
              <a:defRPr/>
            </a:lvl1pPr>
          </a:lstStyle>
          <a:p>
            <a:pPr>
              <a:defRPr/>
            </a:pPr>
            <a:fld id="{D7458CCC-A01F-4BAD-8893-F5EE8547F955}" type="slidenum">
              <a:rPr lang="en-US" smtClean="0"/>
              <a:pPr>
                <a:defRPr/>
              </a:pPr>
              <a:t>‹#›</a:t>
            </a:fld>
            <a:endParaRPr lang="en-US" dirty="0"/>
          </a:p>
        </p:txBody>
      </p:sp>
      <p:sp>
        <p:nvSpPr>
          <p:cNvPr id="6" name="Title 1"/>
          <p:cNvSpPr>
            <a:spLocks noGrp="1"/>
          </p:cNvSpPr>
          <p:nvPr>
            <p:ph type="title"/>
          </p:nvPr>
        </p:nvSpPr>
        <p:spPr>
          <a:xfrm>
            <a:off x="212898" y="70260"/>
            <a:ext cx="8664771" cy="761013"/>
          </a:xfrm>
        </p:spPr>
        <p:txBody>
          <a:bodyPr/>
          <a:lstStyle/>
          <a:p>
            <a:r>
              <a:rPr lang="en-US" smtClean="0"/>
              <a:t>Click to edit Master title style</a:t>
            </a:r>
            <a:endParaRPr 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s with Pictu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46644" y="6588125"/>
            <a:ext cx="698500" cy="282575"/>
          </a:xfrm>
          <a:prstGeom prst="rect">
            <a:avLst/>
          </a:prstGeom>
        </p:spPr>
        <p:txBody>
          <a:bodyPr/>
          <a:lstStyle/>
          <a:p>
            <a:pPr>
              <a:defRPr/>
            </a:pPr>
            <a:fld id="{D7458CCC-A01F-4BAD-8893-F5EE8547F955}" type="slidenum">
              <a:rPr lang="en-US" smtClean="0"/>
              <a:pPr>
                <a:defRPr/>
              </a:pPr>
              <a:t>‹#›</a:t>
            </a:fld>
            <a:endParaRPr lang="en-US" dirty="0"/>
          </a:p>
        </p:txBody>
      </p:sp>
      <p:sp>
        <p:nvSpPr>
          <p:cNvPr id="4" name="Title 1"/>
          <p:cNvSpPr>
            <a:spLocks noGrp="1"/>
          </p:cNvSpPr>
          <p:nvPr>
            <p:ph type="title"/>
          </p:nvPr>
        </p:nvSpPr>
        <p:spPr>
          <a:xfrm>
            <a:off x="212898" y="82384"/>
            <a:ext cx="8664771" cy="759279"/>
          </a:xfrm>
        </p:spPr>
        <p:txBody>
          <a:bodyPr/>
          <a:lstStyle/>
          <a:p>
            <a:r>
              <a:rPr lang="en-US" smtClean="0"/>
              <a:t>Click to edit Master title style</a:t>
            </a:r>
            <a:endParaRPr lang="en-US"/>
          </a:p>
        </p:txBody>
      </p:sp>
      <p:sp>
        <p:nvSpPr>
          <p:cNvPr id="5" name="Content Placeholder 2"/>
          <p:cNvSpPr>
            <a:spLocks noGrp="1"/>
          </p:cNvSpPr>
          <p:nvPr>
            <p:ph sz="half" idx="1"/>
          </p:nvPr>
        </p:nvSpPr>
        <p:spPr>
          <a:xfrm>
            <a:off x="217667" y="1095343"/>
            <a:ext cx="4176779" cy="4772057"/>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1"/>
          </p:nvPr>
        </p:nvSpPr>
        <p:spPr>
          <a:xfrm>
            <a:off x="4518025" y="1123949"/>
            <a:ext cx="4359275" cy="4770439"/>
          </a:xfrm>
        </p:spPr>
        <p:txBody>
          <a:bodyPr/>
          <a:lstStyle/>
          <a:p>
            <a:r>
              <a:rPr lang="en-US" smtClean="0"/>
              <a:t>Click icon to add picture</a:t>
            </a:r>
            <a:endParaRPr 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with Summary">
    <p:spTree>
      <p:nvGrpSpPr>
        <p:cNvPr id="1" name=""/>
        <p:cNvGrpSpPr/>
        <p:nvPr/>
      </p:nvGrpSpPr>
      <p:grpSpPr>
        <a:xfrm>
          <a:off x="0" y="0"/>
          <a:ext cx="0" cy="0"/>
          <a:chOff x="0" y="0"/>
          <a:chExt cx="0" cy="0"/>
        </a:xfrm>
      </p:grpSpPr>
      <p:sp>
        <p:nvSpPr>
          <p:cNvPr id="4" name="Rectangle 4"/>
          <p:cNvSpPr>
            <a:spLocks noGrp="1" noChangeArrowheads="1"/>
          </p:cNvSpPr>
          <p:nvPr>
            <p:ph type="sldNum" sz="quarter" idx="10"/>
          </p:nvPr>
        </p:nvSpPr>
        <p:spPr>
          <a:xfrm>
            <a:off x="146644" y="6588125"/>
            <a:ext cx="698500" cy="282575"/>
          </a:xfrm>
          <a:prstGeom prst="rect">
            <a:avLst/>
          </a:prstGeom>
          <a:ln/>
        </p:spPr>
        <p:txBody>
          <a:bodyPr/>
          <a:lstStyle>
            <a:lvl1pPr>
              <a:defRPr/>
            </a:lvl1pPr>
          </a:lstStyle>
          <a:p>
            <a:pPr>
              <a:defRPr/>
            </a:pPr>
            <a:fld id="{D7458CCC-A01F-4BAD-8893-F5EE8547F955}" type="slidenum">
              <a:rPr lang="en-US" smtClean="0"/>
              <a:pPr>
                <a:defRPr/>
              </a:pPr>
              <a:t>‹#›</a:t>
            </a:fld>
            <a:endParaRPr lang="en-US" dirty="0"/>
          </a:p>
        </p:txBody>
      </p:sp>
      <p:sp>
        <p:nvSpPr>
          <p:cNvPr id="5" name="Content Placeholder 2"/>
          <p:cNvSpPr>
            <a:spLocks noGrp="1"/>
          </p:cNvSpPr>
          <p:nvPr>
            <p:ph idx="11"/>
          </p:nvPr>
        </p:nvSpPr>
        <p:spPr>
          <a:xfrm>
            <a:off x="222829" y="5040352"/>
            <a:ext cx="8681474" cy="960954"/>
          </a:xfrm>
        </p:spPr>
        <p:txBody>
          <a:bodyPr>
            <a:normAutofit/>
          </a:bodyPr>
          <a:lstStyle>
            <a:lvl1pPr algn="ctr">
              <a:buNone/>
              <a:defRPr sz="2400" i="1">
                <a:solidFill>
                  <a:srgbClr val="30C1BE"/>
                </a:solidFill>
                <a:latin typeface="Arial Black" pitchFamily="34" charset="0"/>
              </a:defRPr>
            </a:lvl1pPr>
          </a:lstStyle>
          <a:p>
            <a:pPr lvl="0"/>
            <a:r>
              <a:rPr lang="en-US" smtClean="0"/>
              <a:t>Click to edit Master text styles</a:t>
            </a:r>
          </a:p>
        </p:txBody>
      </p:sp>
      <p:sp>
        <p:nvSpPr>
          <p:cNvPr id="6" name="Picture Placeholder 2"/>
          <p:cNvSpPr>
            <a:spLocks noGrp="1"/>
          </p:cNvSpPr>
          <p:nvPr>
            <p:ph type="pic" idx="1"/>
          </p:nvPr>
        </p:nvSpPr>
        <p:spPr>
          <a:xfrm>
            <a:off x="221942" y="1076325"/>
            <a:ext cx="8664606" cy="37797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7" name="Title 1"/>
          <p:cNvSpPr>
            <a:spLocks noGrp="1"/>
          </p:cNvSpPr>
          <p:nvPr>
            <p:ph type="title"/>
          </p:nvPr>
        </p:nvSpPr>
        <p:spPr>
          <a:xfrm>
            <a:off x="212898" y="60736"/>
            <a:ext cx="8664771" cy="780927"/>
          </a:xfrm>
        </p:spPr>
        <p:txBody>
          <a:bodyPr/>
          <a:lstStyle/>
          <a:p>
            <a:r>
              <a:rPr lang="en-US" smtClean="0"/>
              <a:t>Click to edit Master title style</a:t>
            </a:r>
            <a:endParaRPr lang="en-US" dirty="0"/>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30818" y="5038725"/>
            <a:ext cx="8664605" cy="998092"/>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146644" y="6588125"/>
            <a:ext cx="698500" cy="282575"/>
          </a:xfrm>
          <a:prstGeom prst="rect">
            <a:avLst/>
          </a:prstGeom>
          <a:ln/>
        </p:spPr>
        <p:txBody>
          <a:bodyPr/>
          <a:lstStyle>
            <a:lvl1pPr>
              <a:defRPr/>
            </a:lvl1pPr>
          </a:lstStyle>
          <a:p>
            <a:pPr>
              <a:defRPr/>
            </a:pPr>
            <a:fld id="{D4B6C343-9496-4C96-85DB-185365EF82FA}" type="slidenum">
              <a:rPr lang="en-US" smtClean="0"/>
              <a:pPr>
                <a:defRPr/>
              </a:pPr>
              <a:t>‹#›</a:t>
            </a:fld>
            <a:endParaRPr lang="en-US"/>
          </a:p>
        </p:txBody>
      </p:sp>
      <p:sp>
        <p:nvSpPr>
          <p:cNvPr id="7" name="Title 1"/>
          <p:cNvSpPr>
            <a:spLocks noGrp="1"/>
          </p:cNvSpPr>
          <p:nvPr>
            <p:ph type="title"/>
          </p:nvPr>
        </p:nvSpPr>
        <p:spPr>
          <a:xfrm>
            <a:off x="212898" y="71127"/>
            <a:ext cx="8664771" cy="770537"/>
          </a:xfrm>
        </p:spPr>
        <p:txBody>
          <a:bodyPr/>
          <a:lstStyle/>
          <a:p>
            <a:r>
              <a:rPr lang="en-US" smtClean="0"/>
              <a:t>Click to edit Master title style</a:t>
            </a:r>
            <a:endParaRPr lang="en-US"/>
          </a:p>
        </p:txBody>
      </p:sp>
      <p:sp>
        <p:nvSpPr>
          <p:cNvPr id="8" name="Picture Placeholder 2"/>
          <p:cNvSpPr>
            <a:spLocks noGrp="1"/>
          </p:cNvSpPr>
          <p:nvPr>
            <p:ph type="pic" idx="1"/>
          </p:nvPr>
        </p:nvSpPr>
        <p:spPr>
          <a:xfrm>
            <a:off x="221942" y="1066800"/>
            <a:ext cx="8664606" cy="37892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212898" y="330827"/>
            <a:ext cx="8664771" cy="793917"/>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98307" name="Rectangle 3"/>
          <p:cNvSpPr>
            <a:spLocks noGrp="1" noChangeArrowheads="1"/>
          </p:cNvSpPr>
          <p:nvPr>
            <p:ph type="body" idx="1"/>
          </p:nvPr>
        </p:nvSpPr>
        <p:spPr bwMode="auto">
          <a:xfrm>
            <a:off x="212446" y="1085849"/>
            <a:ext cx="8674101" cy="51514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5" name="Picture 7" descr="Untitled-5.png"/>
          <p:cNvPicPr>
            <a:picLocks noChangeAspect="1"/>
          </p:cNvPicPr>
          <p:nvPr/>
        </p:nvPicPr>
        <p:blipFill>
          <a:blip r:embed="rId27" cstate="print">
            <a:biLevel thresh="50000"/>
          </a:blip>
          <a:srcRect/>
          <a:stretch>
            <a:fillRect/>
          </a:stretch>
        </p:blipFill>
        <p:spPr bwMode="auto">
          <a:xfrm>
            <a:off x="1818083" y="6431280"/>
            <a:ext cx="1020444" cy="217356"/>
          </a:xfrm>
          <a:prstGeom prst="rect">
            <a:avLst/>
          </a:prstGeom>
          <a:noFill/>
          <a:ln w="9525">
            <a:noFill/>
            <a:miter lim="800000"/>
            <a:headEnd/>
            <a:tailEnd/>
          </a:ln>
        </p:spPr>
      </p:pic>
      <p:pic>
        <p:nvPicPr>
          <p:cNvPr id="6" name="Picture 5" descr="IntellSystems-V-and-FYO-blk.png"/>
          <p:cNvPicPr>
            <a:picLocks noChangeAspect="1"/>
          </p:cNvPicPr>
          <p:nvPr/>
        </p:nvPicPr>
        <p:blipFill>
          <a:blip r:embed="rId28" cstate="print"/>
          <a:stretch>
            <a:fillRect/>
          </a:stretch>
        </p:blipFill>
        <p:spPr>
          <a:xfrm>
            <a:off x="6781424" y="6215952"/>
            <a:ext cx="1845090" cy="469736"/>
          </a:xfrm>
          <a:prstGeom prst="rect">
            <a:avLst/>
          </a:prstGeom>
        </p:spPr>
      </p:pic>
      <p:pic>
        <p:nvPicPr>
          <p:cNvPr id="7" name="Picture 6" descr="IntellSystems-wArrow-logo-blk.png"/>
          <p:cNvPicPr>
            <a:picLocks noChangeAspect="1"/>
          </p:cNvPicPr>
          <p:nvPr/>
        </p:nvPicPr>
        <p:blipFill>
          <a:blip r:embed="rId29" cstate="print"/>
          <a:srcRect/>
          <a:stretch>
            <a:fillRect/>
          </a:stretch>
        </p:blipFill>
        <p:spPr>
          <a:xfrm>
            <a:off x="370032" y="6255900"/>
            <a:ext cx="1103168" cy="502369"/>
          </a:xfrm>
          <a:prstGeom prst="rect">
            <a:avLst/>
          </a:prstGeom>
        </p:spPr>
      </p:pic>
      <p:sp>
        <p:nvSpPr>
          <p:cNvPr id="8" name="Slide Number Placeholder 5"/>
          <p:cNvSpPr txBox="1">
            <a:spLocks/>
          </p:cNvSpPr>
          <p:nvPr/>
        </p:nvSpPr>
        <p:spPr>
          <a:xfrm>
            <a:off x="6907576" y="6675437"/>
            <a:ext cx="1542361" cy="182563"/>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lumMod val="95000"/>
                    <a:lumOff val="5000"/>
                  </a:schemeClr>
                </a:solidFill>
                <a:latin typeface="Theinhardt Thin"/>
                <a:ea typeface="+mn-ea"/>
                <a:cs typeface="Theinhardt Thi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439CF8E-EAF6-CD41-8ED8-8405638CF84D}" type="slidenum">
              <a:rPr lang="en-US" smtClean="0"/>
              <a:pPr algn="ctr"/>
              <a:t>‹#›</a:t>
            </a:fld>
            <a:endParaRPr lang="en-US" dirty="0"/>
          </a:p>
        </p:txBody>
      </p:sp>
      <p:cxnSp>
        <p:nvCxnSpPr>
          <p:cNvPr id="9" name="Straight Connector 8"/>
          <p:cNvCxnSpPr/>
          <p:nvPr/>
        </p:nvCxnSpPr>
        <p:spPr>
          <a:xfrm>
            <a:off x="554182" y="254000"/>
            <a:ext cx="8171172" cy="0"/>
          </a:xfrm>
          <a:prstGeom prst="line">
            <a:avLst/>
          </a:prstGeom>
          <a:ln>
            <a:solidFill>
              <a:srgbClr val="FDBB30"/>
            </a:solidFill>
          </a:ln>
          <a:effectLst/>
        </p:spPr>
        <p:style>
          <a:lnRef idx="2">
            <a:schemeClr val="accent1"/>
          </a:lnRef>
          <a:fillRef idx="0">
            <a:schemeClr val="accent1"/>
          </a:fillRef>
          <a:effectRef idx="1">
            <a:schemeClr val="accent1"/>
          </a:effectRef>
          <a:fontRef idx="minor">
            <a:schemeClr val="tx1"/>
          </a:fontRef>
        </p:style>
      </p:cxnSp>
      <p:pic>
        <p:nvPicPr>
          <p:cNvPr id="10" name="Picture 9" descr="LinearLogo_black.png"/>
          <p:cNvPicPr>
            <a:picLocks noChangeAspect="1"/>
          </p:cNvPicPr>
          <p:nvPr/>
        </p:nvPicPr>
        <p:blipFill>
          <a:blip r:embed="rId30" cstate="print"/>
          <a:stretch>
            <a:fillRect/>
          </a:stretch>
        </p:blipFill>
        <p:spPr>
          <a:xfrm>
            <a:off x="3222476" y="6410839"/>
            <a:ext cx="1054884" cy="274441"/>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7" r:id="rId19"/>
    <p:sldLayoutId id="2147483680" r:id="rId20"/>
    <p:sldLayoutId id="2147483681" r:id="rId21"/>
    <p:sldLayoutId id="2147483682" r:id="rId22"/>
    <p:sldLayoutId id="2147483653" r:id="rId23"/>
    <p:sldLayoutId id="2147483708" r:id="rId24"/>
    <p:sldLayoutId id="2147483709" r:id="rId25"/>
  </p:sldLayoutIdLst>
  <p:timing>
    <p:tnLst>
      <p:par>
        <p:cTn id="1" dur="indefinite" restart="never" nodeType="tmRoot"/>
      </p:par>
    </p:tnLst>
  </p:timing>
  <p:hf hdr="0" ftr="0" dt="0"/>
  <p:txStyles>
    <p:title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rgbClr val="003399"/>
          </a:solidFill>
          <a:latin typeface="Arial" charset="0"/>
        </a:defRPr>
      </a:lvl2pPr>
      <a:lvl3pPr algn="l" rtl="0" eaLnBrk="1" fontAlgn="base" hangingPunct="1">
        <a:spcBef>
          <a:spcPct val="0"/>
        </a:spcBef>
        <a:spcAft>
          <a:spcPct val="0"/>
        </a:spcAft>
        <a:defRPr sz="3200" b="1">
          <a:solidFill>
            <a:srgbClr val="003399"/>
          </a:solidFill>
          <a:latin typeface="Arial" charset="0"/>
        </a:defRPr>
      </a:lvl3pPr>
      <a:lvl4pPr algn="l" rtl="0" eaLnBrk="1" fontAlgn="base" hangingPunct="1">
        <a:spcBef>
          <a:spcPct val="0"/>
        </a:spcBef>
        <a:spcAft>
          <a:spcPct val="0"/>
        </a:spcAft>
        <a:defRPr sz="3200" b="1">
          <a:solidFill>
            <a:srgbClr val="003399"/>
          </a:solidFill>
          <a:latin typeface="Arial" charset="0"/>
        </a:defRPr>
      </a:lvl4pPr>
      <a:lvl5pPr algn="l" rtl="0" eaLnBrk="1" fontAlgn="base" hangingPunct="1">
        <a:spcBef>
          <a:spcPct val="0"/>
        </a:spcBef>
        <a:spcAft>
          <a:spcPct val="0"/>
        </a:spcAft>
        <a:defRPr sz="3200" b="1">
          <a:solidFill>
            <a:srgbClr val="003399"/>
          </a:solidFill>
          <a:latin typeface="Arial" charset="0"/>
        </a:defRPr>
      </a:lvl5pPr>
      <a:lvl6pPr marL="457200" algn="l" rtl="0" eaLnBrk="1" fontAlgn="base" hangingPunct="1">
        <a:spcBef>
          <a:spcPct val="0"/>
        </a:spcBef>
        <a:spcAft>
          <a:spcPct val="0"/>
        </a:spcAft>
        <a:defRPr sz="3200" b="1">
          <a:solidFill>
            <a:srgbClr val="003399"/>
          </a:solidFill>
          <a:latin typeface="Arial" charset="0"/>
        </a:defRPr>
      </a:lvl6pPr>
      <a:lvl7pPr marL="914400" algn="l" rtl="0" eaLnBrk="1" fontAlgn="base" hangingPunct="1">
        <a:spcBef>
          <a:spcPct val="0"/>
        </a:spcBef>
        <a:spcAft>
          <a:spcPct val="0"/>
        </a:spcAft>
        <a:defRPr sz="3200" b="1">
          <a:solidFill>
            <a:srgbClr val="003399"/>
          </a:solidFill>
          <a:latin typeface="Arial" charset="0"/>
        </a:defRPr>
      </a:lvl7pPr>
      <a:lvl8pPr marL="1371600" algn="l" rtl="0" eaLnBrk="1" fontAlgn="base" hangingPunct="1">
        <a:spcBef>
          <a:spcPct val="0"/>
        </a:spcBef>
        <a:spcAft>
          <a:spcPct val="0"/>
        </a:spcAft>
        <a:defRPr sz="3200" b="1">
          <a:solidFill>
            <a:srgbClr val="003399"/>
          </a:solidFill>
          <a:latin typeface="Arial" charset="0"/>
        </a:defRPr>
      </a:lvl8pPr>
      <a:lvl9pPr marL="1828800" algn="l" rtl="0" eaLnBrk="1" fontAlgn="base" hangingPunct="1">
        <a:spcBef>
          <a:spcPct val="0"/>
        </a:spcBef>
        <a:spcAft>
          <a:spcPct val="0"/>
        </a:spcAft>
        <a:defRPr sz="3200" b="1">
          <a:solidFill>
            <a:srgbClr val="003399"/>
          </a:solidFill>
          <a:latin typeface="Arial" charset="0"/>
        </a:defRPr>
      </a:lvl9pPr>
    </p:titleStyle>
    <p:bodyStyle>
      <a:lvl1pPr marL="342900" indent="-342900" algn="l" rtl="0" eaLnBrk="1" fontAlgn="base" hangingPunct="1">
        <a:spcBef>
          <a:spcPct val="20000"/>
        </a:spcBef>
        <a:spcAft>
          <a:spcPct val="0"/>
        </a:spcAft>
        <a:buClr>
          <a:schemeClr val="tx1"/>
        </a:buClr>
        <a:buSzPct val="75000"/>
        <a:buFont typeface="Wingdings" pitchFamily="2" charset="2"/>
        <a:buChar char="n"/>
        <a:defRPr sz="2800" b="0">
          <a:solidFill>
            <a:schemeClr val="tx1"/>
          </a:solidFill>
          <a:latin typeface="+mn-lt"/>
          <a:ea typeface="+mn-ea"/>
          <a:cs typeface="+mn-cs"/>
        </a:defRPr>
      </a:lvl1pPr>
      <a:lvl2pPr marL="742950" indent="-285750" algn="l" rtl="0" eaLnBrk="1" fontAlgn="base" hangingPunct="1">
        <a:lnSpc>
          <a:spcPts val="2000"/>
        </a:lnSpc>
        <a:spcBef>
          <a:spcPct val="20000"/>
        </a:spcBef>
        <a:spcAft>
          <a:spcPct val="0"/>
        </a:spcAft>
        <a:buClr>
          <a:schemeClr val="tx1"/>
        </a:buClr>
        <a:buSzPct val="90000"/>
        <a:buFont typeface="Symbol" pitchFamily="18" charset="2"/>
        <a:buChar char="-"/>
        <a:defRPr sz="1800">
          <a:solidFill>
            <a:schemeClr val="tx1"/>
          </a:solidFill>
          <a:latin typeface="+mn-lt"/>
        </a:defRPr>
      </a:lvl2pPr>
      <a:lvl3pPr marL="1143000" indent="-228600" algn="l" rtl="0" eaLnBrk="1" fontAlgn="base" hangingPunct="1">
        <a:spcBef>
          <a:spcPct val="20000"/>
        </a:spcBef>
        <a:spcAft>
          <a:spcPct val="0"/>
        </a:spcAft>
        <a:buClr>
          <a:schemeClr val="tx1"/>
        </a:buClr>
        <a:buSzPct val="90000"/>
        <a:buFont typeface="Wingdings" pitchFamily="2" charset="2"/>
        <a:buChar char="l"/>
        <a:defRPr sz="1600">
          <a:solidFill>
            <a:schemeClr val="tx1"/>
          </a:solidFill>
          <a:latin typeface="+mn-lt"/>
        </a:defRPr>
      </a:lvl3pPr>
      <a:lvl4pPr marL="1600200" indent="-228600" algn="l" rtl="0" eaLnBrk="1" fontAlgn="base" hangingPunct="1">
        <a:spcBef>
          <a:spcPct val="20000"/>
        </a:spcBef>
        <a:spcAft>
          <a:spcPct val="0"/>
        </a:spcAft>
        <a:buClr>
          <a:schemeClr val="tx1"/>
        </a:buClr>
        <a:buSzPct val="90000"/>
        <a:buFont typeface="Symbol" pitchFamily="18" charset="2"/>
        <a:buChar char="-"/>
        <a:defRPr sz="1400">
          <a:solidFill>
            <a:schemeClr val="tx1"/>
          </a:solidFill>
          <a:latin typeface="+mn-lt"/>
        </a:defRPr>
      </a:lvl4pPr>
      <a:lvl5pPr marL="2057400" indent="-228600" algn="l" rtl="0" eaLnBrk="1" fontAlgn="base" hangingPunct="1">
        <a:spcBef>
          <a:spcPct val="20000"/>
        </a:spcBef>
        <a:spcAft>
          <a:spcPct val="0"/>
        </a:spcAft>
        <a:buClr>
          <a:schemeClr val="tx1"/>
        </a:buClr>
        <a:buSzPct val="90000"/>
        <a:buFont typeface="Symbol"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rgbClr val="003399"/>
        </a:buClr>
        <a:buSzPct val="90000"/>
        <a:buFont typeface="Symbol" pitchFamily="18" charset="2"/>
        <a:buChar char="-"/>
        <a:defRPr sz="1600">
          <a:solidFill>
            <a:schemeClr val="tx1"/>
          </a:solidFill>
          <a:latin typeface="+mn-lt"/>
        </a:defRPr>
      </a:lvl6pPr>
      <a:lvl7pPr marL="2971800" indent="-228600" algn="l" rtl="0" eaLnBrk="1" fontAlgn="base" hangingPunct="1">
        <a:spcBef>
          <a:spcPct val="20000"/>
        </a:spcBef>
        <a:spcAft>
          <a:spcPct val="0"/>
        </a:spcAft>
        <a:buClr>
          <a:srgbClr val="003399"/>
        </a:buClr>
        <a:buSzPct val="90000"/>
        <a:buFont typeface="Symbol" pitchFamily="18" charset="2"/>
        <a:buChar char="-"/>
        <a:defRPr sz="1600">
          <a:solidFill>
            <a:schemeClr val="tx1"/>
          </a:solidFill>
          <a:latin typeface="+mn-lt"/>
        </a:defRPr>
      </a:lvl7pPr>
      <a:lvl8pPr marL="3429000" indent="-228600" algn="l" rtl="0" eaLnBrk="1" fontAlgn="base" hangingPunct="1">
        <a:spcBef>
          <a:spcPct val="20000"/>
        </a:spcBef>
        <a:spcAft>
          <a:spcPct val="0"/>
        </a:spcAft>
        <a:buClr>
          <a:srgbClr val="003399"/>
        </a:buClr>
        <a:buSzPct val="90000"/>
        <a:buFont typeface="Symbol" pitchFamily="18" charset="2"/>
        <a:buChar char="-"/>
        <a:defRPr sz="1600">
          <a:solidFill>
            <a:schemeClr val="tx1"/>
          </a:solidFill>
          <a:latin typeface="+mn-lt"/>
        </a:defRPr>
      </a:lvl8pPr>
      <a:lvl9pPr marL="3886200" indent="-228600" algn="l" rtl="0" eaLnBrk="1" fontAlgn="base" hangingPunct="1">
        <a:spcBef>
          <a:spcPct val="20000"/>
        </a:spcBef>
        <a:spcAft>
          <a:spcPct val="0"/>
        </a:spcAft>
        <a:buClr>
          <a:srgbClr val="003399"/>
        </a:buClr>
        <a:buSzPct val="90000"/>
        <a:buFont typeface="Symbol" pitchFamily="18"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chiark.greenend.org.uk/~sgtatham/putty/download.html"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 Id="rId9" Type="http://schemas.microsoft.com/office/2007/relationships/hdphoto" Target="NULL"/></Relationships>
</file>

<file path=ppt/slides/_rels/slide29.xml.rels><?xml version="1.0" encoding="UTF-8" standalone="yes"?>
<Relationships xmlns="http://schemas.openxmlformats.org/package/2006/relationships"><Relationship Id="rId8" Type="http://schemas.microsoft.com/office/2007/relationships/hdphoto" Target="NULL"/><Relationship Id="rId3" Type="http://schemas.openxmlformats.org/officeDocument/2006/relationships/image" Target="../media/image52.jpeg"/><Relationship Id="rId7"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3.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xml"/><Relationship Id="rId1" Type="http://schemas.openxmlformats.org/officeDocument/2006/relationships/tags" Target="../tags/tag4.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67.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8" Type="http://schemas.openxmlformats.org/officeDocument/2006/relationships/hyperlink" Target="http://nioswiki.jot.com/SystemConsole" TargetMode="External"/><Relationship Id="rId3" Type="http://schemas.openxmlformats.org/officeDocument/2006/relationships/notesSlide" Target="../notesSlides/notesSlide40.xml"/><Relationship Id="rId7"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4.wmf"/><Relationship Id="rId5" Type="http://schemas.openxmlformats.org/officeDocument/2006/relationships/image" Target="../media/image83.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86.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8.jpeg"/><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86.e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88.jpeg"/><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gif"/><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png"/></Relationships>
</file>

<file path=ppt/slides/_rels/slide50.xml.rels><?xml version="1.0" encoding="UTF-8" standalone="yes"?>
<Relationships xmlns="http://schemas.openxmlformats.org/package/2006/relationships"><Relationship Id="rId8" Type="http://schemas.openxmlformats.org/officeDocument/2006/relationships/hyperlink" Target="http://www.google.com/imgres?imgurl=http://www.quest-qld.com/images/Linux-penguin-huge-704931.jpg&amp;imgrefurl=http://www.quest-qld.com/fonts/index.html&amp;h=1300&amp;w=1100&amp;sz=102&amp;tbnid=KhpyyNeIYYTv3M::&amp;tbnh=150&amp;tbnw=127&amp;prev=/images?q=linux+penguin&amp;usg=__HjlgcCFwoJ7OpXTHs-iWya4hbyM=&amp;ei=0MS-SfaBCJfFtge424z3Cw&amp;sa=X&amp;oi=image_result&amp;resnum=1&amp;ct=image&amp;cd=1" TargetMode="External"/><Relationship Id="rId3" Type="http://schemas.openxmlformats.org/officeDocument/2006/relationships/notesSlide" Target="../notesSlides/notesSlide49.xml"/><Relationship Id="rId7"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6.emf"/><Relationship Id="rId5" Type="http://schemas.openxmlformats.org/officeDocument/2006/relationships/oleObject" Target="../embeddings/oleObject3.bin"/><Relationship Id="rId4" Type="http://schemas.openxmlformats.org/officeDocument/2006/relationships/image" Target="../media/image88.jpeg"/><Relationship Id="rId9" Type="http://schemas.openxmlformats.org/officeDocument/2006/relationships/image" Target="../media/image94.jpeg"/></Relationships>
</file>

<file path=ppt/slides/_rels/slide5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notesSlide" Target="../notesSlides/notesSlide50.xml"/><Relationship Id="rId7" Type="http://schemas.openxmlformats.org/officeDocument/2006/relationships/image" Target="../media/image86.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88.jpeg"/><Relationship Id="rId4" Type="http://schemas.openxmlformats.org/officeDocument/2006/relationships/image" Target="../media/image95.jpeg"/></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0.gif"/></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google.com/imgres?imgurl=http://www.quest-qld.com/images/Linux-penguin-huge-704931.jpg&amp;imgrefurl=http://www.quest-qld.com/fonts/index.html&amp;h=1300&amp;w=1100&amp;sz=102&amp;tbnid=KhpyyNeIYYTv3M::&amp;tbnh=150&amp;tbnw=127&amp;prev=/images?q=linux+penguin&amp;usg=__HjlgcCFwoJ7OpXTHs-iWya4hbyM=&amp;ei=0MS-SfaBCJfFtge424z3Cw&amp;sa=X&amp;oi=image_result&amp;resnum=1&amp;ct=image&amp;cd=1"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hyperlink" Target="http://www.lauterbach.com/home.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hyperlink" Target="http://en.wikipedia.org/wiki/File:Wind_River_logo.gif" TargetMode="External"/><Relationship Id="rId18" Type="http://schemas.openxmlformats.org/officeDocument/2006/relationships/hyperlink" Target="http://en.wikipedia.org/wiki/File:Huawei.svg" TargetMode="External"/><Relationship Id="rId3" Type="http://schemas.openxmlformats.org/officeDocument/2006/relationships/image" Target="../media/image113.png"/><Relationship Id="rId7" Type="http://schemas.openxmlformats.org/officeDocument/2006/relationships/hyperlink" Target="http://en.wikipedia.org/wiki/File:Intel-logo.svg" TargetMode="External"/><Relationship Id="rId12" Type="http://schemas.openxmlformats.org/officeDocument/2006/relationships/image" Target="../media/image118.png"/><Relationship Id="rId17" Type="http://schemas.openxmlformats.org/officeDocument/2006/relationships/image" Target="../media/image121.png"/><Relationship Id="rId2" Type="http://schemas.openxmlformats.org/officeDocument/2006/relationships/notesSlide" Target="../notesSlides/notesSlide72.xml"/><Relationship Id="rId16" Type="http://schemas.openxmlformats.org/officeDocument/2006/relationships/hyperlink" Target="http://www.enea.com/software/" TargetMode="External"/><Relationship Id="rId20"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hyperlink" Target="http://en.wikipedia.org/wiki/File:Mentor_logo.png" TargetMode="External"/><Relationship Id="rId5" Type="http://schemas.openxmlformats.org/officeDocument/2006/relationships/hyperlink" Target="http://en.wikipedia.org/wiki/File:Texas_Instruments_Logo.svg" TargetMode="External"/><Relationship Id="rId15" Type="http://schemas.openxmlformats.org/officeDocument/2006/relationships/image" Target="../media/image120.png"/><Relationship Id="rId10" Type="http://schemas.openxmlformats.org/officeDocument/2006/relationships/image" Target="../media/image117.png"/><Relationship Id="rId19" Type="http://schemas.openxmlformats.org/officeDocument/2006/relationships/image" Target="../media/image122.png"/><Relationship Id="rId4" Type="http://schemas.openxmlformats.org/officeDocument/2006/relationships/image" Target="../media/image114.png"/><Relationship Id="rId9" Type="http://schemas.openxmlformats.org/officeDocument/2006/relationships/hyperlink" Target="http://en.wikipedia.org/wiki/File:Logo_montavista.png" TargetMode="External"/><Relationship Id="rId14" Type="http://schemas.openxmlformats.org/officeDocument/2006/relationships/image" Target="../media/image119.png"/></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7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6.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67.png"/><Relationship Id="rId7" Type="http://schemas.openxmlformats.org/officeDocument/2006/relationships/image" Target="../media/image127.emf"/><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12.jpeg"/><Relationship Id="rId4" Type="http://schemas.openxmlformats.org/officeDocument/2006/relationships/image" Target="../media/image125.gif"/></Relationships>
</file>

<file path=ppt/slides/_rels/slide7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8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5" Type="http://schemas.openxmlformats.org/officeDocument/2006/relationships/image" Target="../media/image136.tiff"/><Relationship Id="rId4" Type="http://schemas.openxmlformats.org/officeDocument/2006/relationships/image" Target="../media/image135.jpeg"/></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8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hyperlink" Target="http://rocketboards.org/" TargetMode="External"/><Relationship Id="rId5" Type="http://schemas.openxmlformats.org/officeDocument/2006/relationships/diagramQuickStyle" Target="../diagrams/quickStyle2.xml"/><Relationship Id="rId10" Type="http://schemas.openxmlformats.org/officeDocument/2006/relationships/image" Target="../media/image146.png"/><Relationship Id="rId4" Type="http://schemas.openxmlformats.org/officeDocument/2006/relationships/diagramLayout" Target="../diagrams/layout2.xml"/><Relationship Id="rId9" Type="http://schemas.openxmlformats.org/officeDocument/2006/relationships/image" Target="../media/image145.png"/></Relationships>
</file>

<file path=ppt/slides/_rels/slide9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99.xml.rels><?xml version="1.0" encoding="UTF-8" standalone="yes"?>
<Relationships xmlns="http://schemas.openxmlformats.org/package/2006/relationships"><Relationship Id="rId8" Type="http://schemas.openxmlformats.org/officeDocument/2006/relationships/hyperlink" Target="http://www.altera.com/devices/processor/arm/cortex-a9/software/proc-arm-development-suite-5.html" TargetMode="External"/><Relationship Id="rId13" Type="http://schemas.openxmlformats.org/officeDocument/2006/relationships/hyperlink" Target="http://rocketboards.org/" TargetMode="External"/><Relationship Id="rId3" Type="http://schemas.openxmlformats.org/officeDocument/2006/relationships/hyperlink" Target="http://www.altera.com/products/software/quartus-ii/about/qts-performance-productivity.html" TargetMode="External"/><Relationship Id="rId7" Type="http://schemas.openxmlformats.org/officeDocument/2006/relationships/hyperlink" Target="https://www.altera.com/download/sw/dnl-sw-index.jsp" TargetMode="External"/><Relationship Id="rId12" Type="http://schemas.openxmlformats.org/officeDocument/2006/relationships/hyperlink" Target="http://www.alterawiki.com/" TargetMode="External"/><Relationship Id="rId2" Type="http://schemas.openxmlformats.org/officeDocument/2006/relationships/hyperlink" Target="http://www.altera.com/devices/processor/soc-fpga/proc-soc-fpga.html" TargetMode="External"/><Relationship Id="rId16" Type="http://schemas.openxmlformats.org/officeDocument/2006/relationships/image" Target="../media/image154.jpeg"/><Relationship Id="rId1" Type="http://schemas.openxmlformats.org/officeDocument/2006/relationships/slideLayout" Target="../slideLayouts/slideLayout2.xml"/><Relationship Id="rId6" Type="http://schemas.openxmlformats.org/officeDocument/2006/relationships/hyperlink" Target="http://www.altera.com/products/software/sfw-index.jsp" TargetMode="External"/><Relationship Id="rId11" Type="http://schemas.openxmlformats.org/officeDocument/2006/relationships/hyperlink" Target="http://www.alteraforum.com/" TargetMode="External"/><Relationship Id="rId5" Type="http://schemas.openxmlformats.org/officeDocument/2006/relationships/hyperlink" Target="http://www.altera.com/devices/processor/arm/cortex-a9/software/proc-soc-embedded-design-suite.html" TargetMode="External"/><Relationship Id="rId15" Type="http://schemas.openxmlformats.org/officeDocument/2006/relationships/hyperlink" Target="http://www.altera.com/support/design-support-resources/spt-index-guide.html" TargetMode="External"/><Relationship Id="rId10" Type="http://schemas.openxmlformats.org/officeDocument/2006/relationships/hyperlink" Target="http://www.arm.com/products/tools/software-tools/index.php" TargetMode="External"/><Relationship Id="rId4" Type="http://schemas.openxmlformats.org/officeDocument/2006/relationships/hyperlink" Target="http://www.altera.com/literature/lit-qts.jsp" TargetMode="External"/><Relationship Id="rId9" Type="http://schemas.openxmlformats.org/officeDocument/2006/relationships/hyperlink" Target="http://www.arm.com/" TargetMode="External"/><Relationship Id="rId14" Type="http://schemas.openxmlformats.org/officeDocument/2006/relationships/hyperlink" Target="https://www.altera.com/myaltera/mal-index.js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83568" y="2636912"/>
            <a:ext cx="6719656" cy="838200"/>
          </a:xfrm>
        </p:spPr>
        <p:txBody>
          <a:bodyPr/>
          <a:lstStyle/>
          <a:p>
            <a:r>
              <a:rPr lang="en-US" dirty="0" smtClean="0"/>
              <a:t>Software Workshop Session</a:t>
            </a:r>
          </a:p>
        </p:txBody>
      </p:sp>
      <p:sp>
        <p:nvSpPr>
          <p:cNvPr id="5" name="Subtitle 2"/>
          <p:cNvSpPr txBox="1">
            <a:spLocks/>
          </p:cNvSpPr>
          <p:nvPr/>
        </p:nvSpPr>
        <p:spPr bwMode="auto">
          <a:xfrm>
            <a:off x="611560" y="4221088"/>
            <a:ext cx="7279640" cy="14741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defRPr/>
            </a:pPr>
            <a:r>
              <a:rPr kumimoji="0" lang="en-US" sz="5400" b="1" i="0" u="none" strike="noStrike" kern="0" cap="none" spc="0" normalizeH="0" baseline="0" noProof="0" dirty="0" err="1" smtClean="0">
                <a:ln>
                  <a:noFill/>
                </a:ln>
                <a:solidFill>
                  <a:srgbClr val="FDBB30"/>
                </a:solidFill>
                <a:effectLst/>
                <a:uLnTx/>
                <a:uFillTx/>
                <a:latin typeface="+mn-lt"/>
                <a:ea typeface="+mn-ea"/>
                <a:cs typeface="+mn-cs"/>
              </a:rPr>
              <a:t>SoC</a:t>
            </a:r>
            <a:r>
              <a:rPr kumimoji="0" lang="en-US" sz="5400" b="1" i="0" u="none" strike="noStrike" kern="0" cap="none" spc="0" normalizeH="0" baseline="0" noProof="0" dirty="0" err="1" smtClean="0">
                <a:ln>
                  <a:noFill/>
                </a:ln>
                <a:solidFill>
                  <a:schemeClr val="bg1">
                    <a:lumMod val="75000"/>
                  </a:schemeClr>
                </a:solidFill>
                <a:effectLst/>
                <a:uLnTx/>
                <a:uFillTx/>
                <a:latin typeface="+mn-lt"/>
                <a:ea typeface="+mn-ea"/>
                <a:cs typeface="+mn-cs"/>
              </a:rPr>
              <a:t>KIT</a:t>
            </a:r>
            <a:r>
              <a:rPr kumimoji="0" lang="en-US" sz="5400" b="1" i="0" u="none" strike="noStrike" kern="0" cap="none" spc="0" normalizeH="0" baseline="0" noProof="0" dirty="0" smtClean="0">
                <a:ln>
                  <a:noFill/>
                </a:ln>
                <a:solidFill>
                  <a:schemeClr val="bg1">
                    <a:lumMod val="75000"/>
                  </a:schemeClr>
                </a:solidFill>
                <a:effectLst/>
                <a:uLnTx/>
                <a:uFillTx/>
                <a:latin typeface="+mn-lt"/>
                <a:ea typeface="+mn-ea"/>
                <a:cs typeface="+mn-cs"/>
              </a:rPr>
              <a:t> to Me!</a:t>
            </a:r>
            <a:r>
              <a:rPr kumimoji="0" lang="en-US" sz="5400" b="1" i="0" u="none" strike="noStrike" kern="0" cap="none" spc="0" normalizeH="0" baseline="0" noProof="0" dirty="0" smtClean="0">
                <a:ln>
                  <a:noFill/>
                </a:ln>
                <a:solidFill>
                  <a:schemeClr val="bg1"/>
                </a:solidFill>
                <a:effectLst/>
                <a:uLnTx/>
                <a:uFillTx/>
                <a:latin typeface="+mn-lt"/>
                <a:ea typeface="+mn-ea"/>
                <a:cs typeface="+mn-cs"/>
              </a:rPr>
              <a:t/>
            </a:r>
            <a:br>
              <a:rPr kumimoji="0" lang="en-US" sz="5400" b="1" i="0" u="none" strike="noStrike" kern="0" cap="none" spc="0" normalizeH="0" baseline="0" noProof="0" dirty="0" smtClean="0">
                <a:ln>
                  <a:noFill/>
                </a:ln>
                <a:solidFill>
                  <a:schemeClr val="bg1"/>
                </a:solidFill>
                <a:effectLst/>
                <a:uLnTx/>
                <a:uFillTx/>
                <a:latin typeface="+mn-lt"/>
                <a:ea typeface="+mn-ea"/>
                <a:cs typeface="+mn-cs"/>
              </a:rPr>
            </a:br>
            <a:r>
              <a:rPr kumimoji="0" lang="en-US" sz="2800" b="0" i="0" u="none" strike="noStrike" kern="0" cap="none" spc="0" normalizeH="0" baseline="0" noProof="0" dirty="0" smtClean="0">
                <a:ln>
                  <a:noFill/>
                </a:ln>
                <a:solidFill>
                  <a:schemeClr val="bg1"/>
                </a:solidFill>
                <a:effectLst/>
                <a:uLnTx/>
                <a:uFillTx/>
                <a:latin typeface="Arial" charset="0"/>
                <a:ea typeface="+mn-ea"/>
                <a:cs typeface="+mn-cs"/>
              </a:rPr>
              <a:t>Don’t Just Elevate, Integrate.</a:t>
            </a:r>
            <a:endParaRPr kumimoji="0" lang="en-US" sz="2800" b="0" i="0" u="none" strike="noStrike" kern="0" cap="none" spc="0" normalizeH="0" baseline="0" noProof="0" dirty="0">
              <a:ln>
                <a:noFill/>
              </a:ln>
              <a:solidFill>
                <a:schemeClr val="bg1"/>
              </a:solidFill>
              <a:effectLst/>
              <a:uLnTx/>
              <a:uFillTx/>
              <a:latin typeface="Arial" charset="0"/>
              <a:ea typeface="+mn-ea"/>
              <a:cs typeface="+mn-cs"/>
            </a:endParaRPr>
          </a:p>
        </p:txBody>
      </p:sp>
      <p:sp>
        <p:nvSpPr>
          <p:cNvPr id="6" name="Title 1"/>
          <p:cNvSpPr txBox="1">
            <a:spLocks/>
          </p:cNvSpPr>
          <p:nvPr/>
        </p:nvSpPr>
        <p:spPr bwMode="auto">
          <a:xfrm>
            <a:off x="611560" y="1196752"/>
            <a:ext cx="7614920" cy="16561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1"/>
                </a:solidFill>
                <a:effectLst/>
                <a:uLnTx/>
                <a:uFillTx/>
                <a:latin typeface="Arial" charset="0"/>
                <a:ea typeface="+mj-ea"/>
                <a:cs typeface="+mj-cs"/>
              </a:rPr>
              <a:t>Altera’s SoC FPGAs</a:t>
            </a:r>
            <a:br>
              <a:rPr kumimoji="0" lang="en-US" sz="3200" b="0" i="0" u="none" strike="noStrike" kern="0" cap="none" spc="0" normalizeH="0" baseline="0" noProof="0" dirty="0" smtClean="0">
                <a:ln>
                  <a:noFill/>
                </a:ln>
                <a:solidFill>
                  <a:schemeClr val="bg1"/>
                </a:solidFill>
                <a:effectLst/>
                <a:uLnTx/>
                <a:uFillTx/>
                <a:latin typeface="Arial" charset="0"/>
                <a:ea typeface="+mj-ea"/>
                <a:cs typeface="+mj-cs"/>
              </a:rPr>
            </a:br>
            <a:r>
              <a:rPr kumimoji="0" lang="en-US" sz="3200" b="0" i="0" u="none" strike="noStrike" kern="0" cap="none" spc="0" normalizeH="0" baseline="0" noProof="0" dirty="0" smtClean="0">
                <a:ln>
                  <a:noFill/>
                </a:ln>
                <a:solidFill>
                  <a:schemeClr val="tx2">
                    <a:lumMod val="60000"/>
                    <a:lumOff val="40000"/>
                  </a:schemeClr>
                </a:solidFill>
                <a:effectLst/>
                <a:uLnTx/>
                <a:uFillTx/>
                <a:latin typeface="Arial" charset="0"/>
                <a:ea typeface="+mj-ea"/>
                <a:cs typeface="+mj-cs"/>
              </a:rPr>
              <a:t>Your User-Customizable System on Chip</a:t>
            </a:r>
            <a:endParaRPr kumimoji="0" lang="en-US" sz="3200" b="0" i="0" u="none" strike="noStrike" kern="0" cap="none" spc="0" normalizeH="0" baseline="0" noProof="0" dirty="0" smtClean="0">
              <a:ln>
                <a:noFill/>
              </a:ln>
              <a:solidFill>
                <a:schemeClr val="tx2">
                  <a:lumMod val="60000"/>
                  <a:lumOff val="40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rcRect/>
          <a:stretch>
            <a:fillRect/>
          </a:stretch>
        </p:blipFill>
        <p:spPr bwMode="auto">
          <a:xfrm>
            <a:off x="1040246" y="866201"/>
            <a:ext cx="6957705" cy="5521563"/>
          </a:xfrm>
          <a:prstGeom prst="rect">
            <a:avLst/>
          </a:prstGeom>
          <a:noFill/>
          <a:ln w="9525">
            <a:noFill/>
            <a:miter lim="800000"/>
            <a:headEnd/>
            <a:tailEnd/>
          </a:ln>
        </p:spPr>
      </p:pic>
      <p:sp>
        <p:nvSpPr>
          <p:cNvPr id="2" name="Title 1"/>
          <p:cNvSpPr>
            <a:spLocks noGrp="1"/>
          </p:cNvSpPr>
          <p:nvPr>
            <p:ph type="title"/>
          </p:nvPr>
        </p:nvSpPr>
        <p:spPr>
          <a:xfrm>
            <a:off x="323528" y="260648"/>
            <a:ext cx="8664771" cy="793917"/>
          </a:xfrm>
        </p:spPr>
        <p:txBody>
          <a:bodyPr/>
          <a:lstStyle/>
          <a:p>
            <a:pPr>
              <a:defRPr/>
            </a:pPr>
            <a:r>
              <a:rPr lang="en-US" sz="3600" dirty="0" smtClean="0"/>
              <a:t>Arrow’s </a:t>
            </a:r>
            <a:r>
              <a:rPr lang="en-US" sz="3600" dirty="0" err="1" smtClean="0"/>
              <a:t>SoCkit</a:t>
            </a:r>
            <a:r>
              <a:rPr lang="en-US" sz="3600" dirty="0" smtClean="0"/>
              <a:t> Development Board</a:t>
            </a:r>
            <a:endParaRPr lang="en-US" sz="3600" dirty="0"/>
          </a:p>
        </p:txBody>
      </p:sp>
      <p:sp>
        <p:nvSpPr>
          <p:cNvPr id="5" name="TextBox 4"/>
          <p:cNvSpPr txBox="1"/>
          <p:nvPr/>
        </p:nvSpPr>
        <p:spPr>
          <a:xfrm>
            <a:off x="395536" y="1124744"/>
            <a:ext cx="2188420" cy="584775"/>
          </a:xfrm>
          <a:prstGeom prst="rect">
            <a:avLst/>
          </a:prstGeom>
          <a:noFill/>
        </p:spPr>
        <p:txBody>
          <a:bodyPr wrap="none" rtlCol="0">
            <a:spAutoFit/>
          </a:bodyPr>
          <a:lstStyle/>
          <a:p>
            <a:r>
              <a:rPr lang="en-US" sz="1600" i="1" dirty="0" smtClean="0">
                <a:solidFill>
                  <a:schemeClr val="tx2">
                    <a:lumMod val="75000"/>
                  </a:schemeClr>
                </a:solidFill>
              </a:rPr>
              <a:t>Based on:</a:t>
            </a:r>
          </a:p>
          <a:p>
            <a:r>
              <a:rPr lang="en-US" sz="1600" i="1" dirty="0" smtClean="0">
                <a:solidFill>
                  <a:schemeClr val="tx2">
                    <a:lumMod val="75000"/>
                  </a:schemeClr>
                </a:solidFill>
              </a:rPr>
              <a:t>Cyclone V SoC FPGA</a:t>
            </a:r>
            <a:endParaRPr lang="en-US" sz="1600" i="1" dirty="0">
              <a:solidFill>
                <a:schemeClr val="tx2">
                  <a:lumMod val="75000"/>
                </a:schemeClr>
              </a:solidFill>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7" name="Rectangle 13"/>
          <p:cNvSpPr>
            <a:spLocks noGrp="1" noChangeArrowheads="1"/>
          </p:cNvSpPr>
          <p:nvPr>
            <p:ph type="ctrTitle"/>
          </p:nvPr>
        </p:nvSpPr>
        <p:spPr>
          <a:xfrm>
            <a:off x="498476" y="1158875"/>
            <a:ext cx="5650076" cy="1470025"/>
          </a:xfrm>
          <a:noFill/>
        </p:spPr>
        <p:txBody>
          <a:bodyPr/>
          <a:lstStyle/>
          <a:p>
            <a:r>
              <a:rPr lang="en-US" dirty="0" smtClean="0"/>
              <a:t>Addendum A</a:t>
            </a:r>
            <a:endParaRPr lang="en-US" dirty="0"/>
          </a:p>
        </p:txBody>
      </p:sp>
      <p:sp>
        <p:nvSpPr>
          <p:cNvPr id="139281" name="Rectangle 17"/>
          <p:cNvSpPr>
            <a:spLocks noGrp="1" noChangeArrowheads="1"/>
          </p:cNvSpPr>
          <p:nvPr>
            <p:ph type="subTitle" idx="1"/>
          </p:nvPr>
        </p:nvSpPr>
        <p:spPr>
          <a:xfrm>
            <a:off x="533400" y="2553604"/>
            <a:ext cx="5867400" cy="838200"/>
          </a:xfrm>
        </p:spPr>
        <p:txBody>
          <a:bodyPr/>
          <a:lstStyle/>
          <a:p>
            <a:r>
              <a:rPr lang="en-US" dirty="0" smtClean="0"/>
              <a:t>Example Designs</a:t>
            </a:r>
            <a:endParaRPr lang="en-US" dirty="0"/>
          </a:p>
        </p:txBody>
      </p:sp>
      <p:pic>
        <p:nvPicPr>
          <p:cNvPr id="1027" name="Picture 3"/>
          <p:cNvPicPr>
            <a:picLocks noChangeAspect="1" noChangeArrowheads="1"/>
          </p:cNvPicPr>
          <p:nvPr/>
        </p:nvPicPr>
        <p:blipFill>
          <a:blip r:embed="rId3" cstate="print"/>
          <a:srcRect/>
          <a:stretch>
            <a:fillRect/>
          </a:stretch>
        </p:blipFill>
        <p:spPr bwMode="auto">
          <a:xfrm rot="18801396">
            <a:off x="7497479" y="1092819"/>
            <a:ext cx="459680" cy="4462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664771" cy="779320"/>
          </a:xfrm>
        </p:spPr>
        <p:txBody>
          <a:bodyPr/>
          <a:lstStyle/>
          <a:p>
            <a:r>
              <a:rPr lang="en-US" dirty="0" smtClean="0"/>
              <a:t>ADDENDUM - Example Designs</a:t>
            </a: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102</a:t>
            </a:fld>
            <a:endParaRPr lang="en-US" dirty="0"/>
          </a:p>
        </p:txBody>
      </p:sp>
      <p:graphicFrame>
        <p:nvGraphicFramePr>
          <p:cNvPr id="5" name="Content Placeholder 4"/>
          <p:cNvGraphicFramePr>
            <a:graphicFrameLocks/>
          </p:cNvGraphicFramePr>
          <p:nvPr/>
        </p:nvGraphicFramePr>
        <p:xfrm>
          <a:off x="302251" y="1195707"/>
          <a:ext cx="8662237" cy="4480560"/>
        </p:xfrm>
        <a:graphic>
          <a:graphicData uri="http://schemas.openxmlformats.org/drawingml/2006/table">
            <a:tbl>
              <a:tblPr firstRow="1" bandRow="1">
                <a:tableStyleId>{5C22544A-7EE6-4342-B048-85BDC9FD1C3A}</a:tableStyleId>
              </a:tblPr>
              <a:tblGrid>
                <a:gridCol w="2408598"/>
                <a:gridCol w="3517335"/>
                <a:gridCol w="1152128"/>
                <a:gridCol w="1584176"/>
              </a:tblGrid>
              <a:tr h="426720">
                <a:tc>
                  <a:txBody>
                    <a:bodyPr/>
                    <a:lstStyle/>
                    <a:p>
                      <a:r>
                        <a:rPr lang="en-US" sz="1800" dirty="0" smtClean="0"/>
                        <a:t>Application</a:t>
                      </a:r>
                      <a:endParaRPr lang="en-US" sz="1800" dirty="0"/>
                    </a:p>
                  </a:txBody>
                  <a:tcPr/>
                </a:tc>
                <a:tc>
                  <a:txBody>
                    <a:bodyPr/>
                    <a:lstStyle/>
                    <a:p>
                      <a:r>
                        <a:rPr lang="en-US" sz="1800" dirty="0" smtClean="0"/>
                        <a:t>Description</a:t>
                      </a:r>
                      <a:endParaRPr lang="en-US" sz="1800" dirty="0"/>
                    </a:p>
                  </a:txBody>
                  <a:tcPr/>
                </a:tc>
                <a:tc>
                  <a:txBody>
                    <a:bodyPr/>
                    <a:lstStyle/>
                    <a:p>
                      <a:pPr algn="ctr"/>
                      <a:r>
                        <a:rPr lang="en-US" sz="1800" dirty="0" smtClean="0"/>
                        <a:t>Provider</a:t>
                      </a:r>
                      <a:endParaRPr lang="en-US" sz="1800" dirty="0"/>
                    </a:p>
                  </a:txBody>
                  <a:tcPr/>
                </a:tc>
                <a:tc>
                  <a:txBody>
                    <a:bodyPr/>
                    <a:lstStyle/>
                    <a:p>
                      <a:pPr algn="ctr"/>
                      <a:r>
                        <a:rPr lang="en-US" sz="1800" dirty="0" smtClean="0"/>
                        <a:t>Availability</a:t>
                      </a:r>
                      <a:endParaRPr lang="en-US" sz="1800" dirty="0"/>
                    </a:p>
                  </a:txBody>
                  <a:tcPr/>
                </a:tc>
              </a:tr>
              <a:tr h="426720">
                <a:tc>
                  <a:txBody>
                    <a:bodyPr/>
                    <a:lstStyle/>
                    <a:p>
                      <a:r>
                        <a:rPr lang="en-US" sz="1800" dirty="0" smtClean="0"/>
                        <a:t>Starting point</a:t>
                      </a:r>
                      <a:endParaRPr lang="en-US" sz="1800" dirty="0"/>
                    </a:p>
                  </a:txBody>
                  <a:tcPr/>
                </a:tc>
                <a:tc>
                  <a:txBody>
                    <a:bodyPr/>
                    <a:lstStyle/>
                    <a:p>
                      <a:r>
                        <a:rPr lang="en-US" sz="1800" dirty="0" smtClean="0"/>
                        <a:t>Golden reference design</a:t>
                      </a:r>
                      <a:endParaRPr lang="en-US" sz="1800" dirty="0"/>
                    </a:p>
                  </a:txBody>
                  <a:tcPr/>
                </a:tc>
                <a:tc>
                  <a:txBody>
                    <a:bodyPr/>
                    <a:lstStyle/>
                    <a:p>
                      <a:pPr algn="ctr"/>
                      <a:r>
                        <a:rPr lang="en-US" sz="1800" dirty="0" smtClean="0"/>
                        <a:t>Altera</a:t>
                      </a:r>
                      <a:endParaRPr lang="en-US" sz="1800" dirty="0"/>
                    </a:p>
                  </a:txBody>
                  <a:tcPr/>
                </a:tc>
                <a:tc>
                  <a:txBody>
                    <a:bodyPr/>
                    <a:lstStyle/>
                    <a:p>
                      <a:pPr algn="ctr"/>
                      <a:r>
                        <a:rPr lang="en-US" sz="1800" dirty="0" smtClean="0"/>
                        <a:t>NOW</a:t>
                      </a:r>
                      <a:endParaRPr lang="en-US" sz="1800" dirty="0"/>
                    </a:p>
                  </a:txBody>
                  <a:tcPr/>
                </a:tc>
              </a:tr>
              <a:tr h="426720">
                <a:tc>
                  <a:txBody>
                    <a:bodyPr/>
                    <a:lstStyle/>
                    <a:p>
                      <a:r>
                        <a:rPr lang="en-US" sz="1800" dirty="0" smtClean="0"/>
                        <a:t>AMP</a:t>
                      </a:r>
                      <a:endParaRPr lang="en-US" sz="1800" dirty="0"/>
                    </a:p>
                  </a:txBody>
                  <a:tcPr/>
                </a:tc>
                <a:tc>
                  <a:txBody>
                    <a:bodyPr/>
                    <a:lstStyle/>
                    <a:p>
                      <a:r>
                        <a:rPr lang="en-US" sz="1800" dirty="0" smtClean="0"/>
                        <a:t>Asynchronous Multi-processing</a:t>
                      </a:r>
                      <a:endParaRPr lang="en-US" sz="1800" dirty="0"/>
                    </a:p>
                  </a:txBody>
                  <a:tcPr/>
                </a:tc>
                <a:tc>
                  <a:txBody>
                    <a:bodyPr/>
                    <a:lstStyle/>
                    <a:p>
                      <a:pPr algn="ctr"/>
                      <a:r>
                        <a:rPr lang="en-US" sz="1800" dirty="0" smtClean="0"/>
                        <a:t>Altera</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2H 2013</a:t>
                      </a:r>
                    </a:p>
                  </a:txBody>
                  <a:tcPr/>
                </a:tc>
              </a:tr>
              <a:tr h="426720">
                <a:tc>
                  <a:txBody>
                    <a:bodyPr/>
                    <a:lstStyle/>
                    <a:p>
                      <a:r>
                        <a:rPr lang="en-US" sz="1800" dirty="0" smtClean="0"/>
                        <a:t>TrustZone</a:t>
                      </a:r>
                      <a:endParaRPr lang="en-US" sz="1800" dirty="0"/>
                    </a:p>
                  </a:txBody>
                  <a:tcPr/>
                </a:tc>
                <a:tc>
                  <a:txBody>
                    <a:bodyPr/>
                    <a:lstStyle/>
                    <a:p>
                      <a:r>
                        <a:rPr lang="en-US" sz="1800" dirty="0" smtClean="0"/>
                        <a:t>Security</a:t>
                      </a:r>
                      <a:endParaRPr lang="en-US" sz="1800" dirty="0"/>
                    </a:p>
                  </a:txBody>
                  <a:tcPr/>
                </a:tc>
                <a:tc>
                  <a:txBody>
                    <a:bodyPr/>
                    <a:lstStyle/>
                    <a:p>
                      <a:pPr algn="ctr"/>
                      <a:r>
                        <a:rPr lang="en-US" sz="1800" dirty="0" smtClean="0"/>
                        <a:t>Altera</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2H 2013</a:t>
                      </a:r>
                    </a:p>
                  </a:txBody>
                  <a:tcPr/>
                </a:tc>
              </a:tr>
              <a:tr h="426720">
                <a:tc>
                  <a:txBody>
                    <a:bodyPr/>
                    <a:lstStyle/>
                    <a:p>
                      <a:r>
                        <a:rPr lang="en-US" sz="1800" dirty="0" smtClean="0"/>
                        <a:t>PCIe Root Port</a:t>
                      </a:r>
                      <a:endParaRPr lang="en-US" sz="1800" dirty="0"/>
                    </a:p>
                  </a:txBody>
                  <a:tcPr/>
                </a:tc>
                <a:tc>
                  <a:txBody>
                    <a:bodyPr/>
                    <a:lstStyle/>
                    <a:p>
                      <a:r>
                        <a:rPr lang="en-US" sz="1800" dirty="0" smtClean="0"/>
                        <a:t>Linux supporting PCIe RP</a:t>
                      </a:r>
                      <a:endParaRPr lang="en-US" sz="1800" dirty="0"/>
                    </a:p>
                  </a:txBody>
                  <a:tcPr/>
                </a:tc>
                <a:tc>
                  <a:txBody>
                    <a:bodyPr/>
                    <a:lstStyle/>
                    <a:p>
                      <a:pPr algn="ctr"/>
                      <a:r>
                        <a:rPr lang="en-US" sz="1800" dirty="0" smtClean="0"/>
                        <a:t>Altera</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2H 2013</a:t>
                      </a:r>
                    </a:p>
                  </a:txBody>
                  <a:tcPr/>
                </a:tc>
              </a:tr>
              <a:tr h="426720">
                <a:tc>
                  <a:txBody>
                    <a:bodyPr/>
                    <a:lstStyle/>
                    <a:p>
                      <a:r>
                        <a:rPr lang="en-US" sz="1800" dirty="0" smtClean="0"/>
                        <a:t>Android</a:t>
                      </a:r>
                      <a:endParaRPr lang="en-US" sz="1800" dirty="0"/>
                    </a:p>
                  </a:txBody>
                  <a:tcPr/>
                </a:tc>
                <a:tc>
                  <a:txBody>
                    <a:bodyPr/>
                    <a:lstStyle/>
                    <a:p>
                      <a:r>
                        <a:rPr lang="en-US" sz="1800" dirty="0" smtClean="0"/>
                        <a:t>OS / GUI acceleration</a:t>
                      </a:r>
                      <a:endParaRPr lang="en-US" sz="1800" dirty="0"/>
                    </a:p>
                  </a:txBody>
                  <a:tcPr/>
                </a:tc>
                <a:tc>
                  <a:txBody>
                    <a:bodyPr/>
                    <a:lstStyle/>
                    <a:p>
                      <a:pPr algn="ctr"/>
                      <a:r>
                        <a:rPr lang="en-US" sz="1800" dirty="0" err="1" smtClean="0"/>
                        <a:t>Fujisoft</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2H 2013</a:t>
                      </a:r>
                    </a:p>
                  </a:txBody>
                  <a:tcPr/>
                </a:tc>
              </a:tr>
              <a:tr h="426720">
                <a:tc>
                  <a:txBody>
                    <a:bodyPr/>
                    <a:lstStyle/>
                    <a:p>
                      <a:r>
                        <a:rPr lang="en-US" sz="1800" dirty="0" smtClean="0"/>
                        <a:t>Motor</a:t>
                      </a:r>
                      <a:r>
                        <a:rPr lang="en-US" sz="1800" baseline="0" dirty="0" smtClean="0"/>
                        <a:t> control</a:t>
                      </a:r>
                      <a:endParaRPr lang="en-US" sz="1800" dirty="0"/>
                    </a:p>
                  </a:txBody>
                  <a:tcPr/>
                </a:tc>
                <a:tc>
                  <a:txBody>
                    <a:bodyPr/>
                    <a:lstStyle/>
                    <a:p>
                      <a:r>
                        <a:rPr lang="en-US" sz="1800" dirty="0" smtClean="0"/>
                        <a:t>Drive-on-a-chip</a:t>
                      </a:r>
                      <a:endParaRPr lang="en-US" sz="1800" dirty="0"/>
                    </a:p>
                  </a:txBody>
                  <a:tcPr/>
                </a:tc>
                <a:tc>
                  <a:txBody>
                    <a:bodyPr/>
                    <a:lstStyle/>
                    <a:p>
                      <a:pPr algn="ctr"/>
                      <a:r>
                        <a:rPr lang="en-US" sz="1800" dirty="0" smtClean="0"/>
                        <a:t>Altera</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2H 2013</a:t>
                      </a:r>
                    </a:p>
                  </a:txBody>
                  <a:tcPr/>
                </a:tc>
              </a:tr>
              <a:tr h="426720">
                <a:tc>
                  <a:txBody>
                    <a:bodyPr/>
                    <a:lstStyle/>
                    <a:p>
                      <a:r>
                        <a:rPr lang="en-US" sz="1800" dirty="0" smtClean="0"/>
                        <a:t>Video Analytics</a:t>
                      </a:r>
                      <a:endParaRPr lang="en-US" sz="1800" dirty="0"/>
                    </a:p>
                  </a:txBody>
                  <a:tcPr/>
                </a:tc>
                <a:tc>
                  <a:txBody>
                    <a:bodyPr/>
                    <a:lstStyle/>
                    <a:p>
                      <a:r>
                        <a:rPr lang="en-US" sz="1800" dirty="0" smtClean="0"/>
                        <a:t>Automotive driver assistance</a:t>
                      </a:r>
                      <a:endParaRPr lang="en-US" sz="1800" dirty="0"/>
                    </a:p>
                  </a:txBody>
                  <a:tcPr/>
                </a:tc>
                <a:tc>
                  <a:txBody>
                    <a:bodyPr/>
                    <a:lstStyle/>
                    <a:p>
                      <a:pPr algn="ctr"/>
                      <a:r>
                        <a:rPr lang="en-US" sz="1800" dirty="0" smtClean="0"/>
                        <a:t>Altera</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2H 2013</a:t>
                      </a:r>
                    </a:p>
                  </a:txBody>
                  <a:tcPr/>
                </a:tc>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Industrial control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PLC-on-a-chip</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Altera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2H 2013</a:t>
                      </a:r>
                    </a:p>
                  </a:txBody>
                  <a:tcPr/>
                </a:tc>
              </a:tr>
              <a:tr h="426720">
                <a:tc>
                  <a:txBody>
                    <a:bodyPr/>
                    <a:lstStyle/>
                    <a:p>
                      <a:r>
                        <a:rPr lang="en-US" sz="1800" dirty="0" smtClean="0"/>
                        <a:t>Safety</a:t>
                      </a:r>
                      <a:endParaRPr lang="en-US" sz="1800" dirty="0"/>
                    </a:p>
                  </a:txBody>
                  <a:tcPr/>
                </a:tc>
                <a:tc>
                  <a:txBody>
                    <a:bodyPr/>
                    <a:lstStyle/>
                    <a:p>
                      <a:r>
                        <a:rPr lang="en-US" sz="1800" dirty="0" smtClean="0"/>
                        <a:t>Industrial safety</a:t>
                      </a:r>
                      <a:endParaRPr lang="en-US" sz="1800" dirty="0"/>
                    </a:p>
                  </a:txBody>
                  <a:tcPr/>
                </a:tc>
                <a:tc>
                  <a:txBody>
                    <a:bodyPr/>
                    <a:lstStyle/>
                    <a:p>
                      <a:pPr algn="ctr"/>
                      <a:r>
                        <a:rPr lang="en-US" sz="1800" dirty="0" smtClean="0"/>
                        <a:t>Altera </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Beyond  v13.0</a:t>
                      </a:r>
                    </a:p>
                  </a:txBody>
                  <a:tcPr/>
                </a:tc>
              </a:tr>
            </a:tbl>
          </a:graphicData>
        </a:graphic>
      </p:graphicFrame>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7" name="Rectangle 13"/>
          <p:cNvSpPr>
            <a:spLocks noGrp="1" noChangeArrowheads="1"/>
          </p:cNvSpPr>
          <p:nvPr>
            <p:ph type="ctrTitle"/>
          </p:nvPr>
        </p:nvSpPr>
        <p:spPr>
          <a:xfrm>
            <a:off x="498476" y="1158875"/>
            <a:ext cx="5650076" cy="1470025"/>
          </a:xfrm>
          <a:noFill/>
        </p:spPr>
        <p:txBody>
          <a:bodyPr/>
          <a:lstStyle/>
          <a:p>
            <a:r>
              <a:rPr lang="en-US" dirty="0" smtClean="0"/>
              <a:t>Addendum B</a:t>
            </a:r>
            <a:endParaRPr lang="en-US" dirty="0"/>
          </a:p>
        </p:txBody>
      </p:sp>
      <p:sp>
        <p:nvSpPr>
          <p:cNvPr id="139281" name="Rectangle 17"/>
          <p:cNvSpPr>
            <a:spLocks noGrp="1" noChangeArrowheads="1"/>
          </p:cNvSpPr>
          <p:nvPr>
            <p:ph type="subTitle" idx="1"/>
          </p:nvPr>
        </p:nvSpPr>
        <p:spPr>
          <a:xfrm>
            <a:off x="533400" y="2553604"/>
            <a:ext cx="6702896" cy="838200"/>
          </a:xfrm>
        </p:spPr>
        <p:txBody>
          <a:bodyPr/>
          <a:lstStyle/>
          <a:p>
            <a:r>
              <a:rPr lang="en-US" dirty="0" smtClean="0"/>
              <a:t>Downloading &amp; Licensing SoC EDS software</a:t>
            </a:r>
            <a:endParaRPr lang="en-US" dirty="0"/>
          </a:p>
        </p:txBody>
      </p:sp>
      <p:pic>
        <p:nvPicPr>
          <p:cNvPr id="1027" name="Picture 3"/>
          <p:cNvPicPr>
            <a:picLocks noChangeAspect="1" noChangeArrowheads="1"/>
          </p:cNvPicPr>
          <p:nvPr/>
        </p:nvPicPr>
        <p:blipFill>
          <a:blip r:embed="rId3" cstate="print"/>
          <a:srcRect/>
          <a:stretch>
            <a:fillRect/>
          </a:stretch>
        </p:blipFill>
        <p:spPr bwMode="auto">
          <a:xfrm rot="18801396">
            <a:off x="7497479" y="1092819"/>
            <a:ext cx="459680" cy="4462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664771" cy="779320"/>
          </a:xfrm>
        </p:spPr>
        <p:txBody>
          <a:bodyPr/>
          <a:lstStyle/>
          <a:p>
            <a:r>
              <a:rPr lang="en-US" dirty="0" smtClean="0"/>
              <a:t>SoC EDS: Downloading and Licensing</a:t>
            </a:r>
            <a:endParaRPr lang="en-US" dirty="0"/>
          </a:p>
        </p:txBody>
      </p:sp>
      <p:sp>
        <p:nvSpPr>
          <p:cNvPr id="3" name="Content Placeholder 2"/>
          <p:cNvSpPr>
            <a:spLocks noGrp="1"/>
          </p:cNvSpPr>
          <p:nvPr>
            <p:ph idx="1"/>
          </p:nvPr>
        </p:nvSpPr>
        <p:spPr>
          <a:xfrm>
            <a:off x="251520" y="1052736"/>
            <a:ext cx="8674101" cy="4641764"/>
          </a:xfrm>
        </p:spPr>
        <p:txBody>
          <a:bodyPr>
            <a:normAutofit fontScale="92500" lnSpcReduction="10000"/>
          </a:bodyPr>
          <a:lstStyle/>
          <a:p>
            <a:pPr>
              <a:spcBef>
                <a:spcPts val="1200"/>
              </a:spcBef>
            </a:pPr>
            <a:r>
              <a:rPr lang="en-US" sz="2800" dirty="0" smtClean="0"/>
              <a:t>The only software within the SoC EDS that is FLEXlm licensed is ARM DS-5, in three licensable configurations:</a:t>
            </a:r>
          </a:p>
          <a:p>
            <a:pPr marL="914400" lvl="1" indent="-457200">
              <a:spcBef>
                <a:spcPts val="1200"/>
              </a:spcBef>
              <a:buFont typeface="+mj-lt"/>
              <a:buAutoNum type="arabicPeriod"/>
            </a:pPr>
            <a:r>
              <a:rPr lang="en-US" sz="2000" dirty="0" smtClean="0"/>
              <a:t>Full featured DS-5 Altera Edition in the Subscription Edition</a:t>
            </a:r>
          </a:p>
          <a:p>
            <a:pPr marL="914400" lvl="1" indent="-457200">
              <a:spcBef>
                <a:spcPts val="1200"/>
              </a:spcBef>
              <a:buFont typeface="+mj-lt"/>
              <a:buAutoNum type="arabicPeriod"/>
            </a:pPr>
            <a:r>
              <a:rPr lang="en-US" sz="2000" dirty="0" smtClean="0"/>
              <a:t>30-day Evaluation of the Subscription Edition </a:t>
            </a:r>
          </a:p>
          <a:p>
            <a:pPr marL="914400" lvl="1" indent="-457200">
              <a:spcBef>
                <a:spcPts val="1200"/>
              </a:spcBef>
              <a:buFont typeface="+mj-lt"/>
              <a:buAutoNum type="arabicPeriod"/>
            </a:pPr>
            <a:r>
              <a:rPr lang="en-US" sz="2000" dirty="0" smtClean="0"/>
              <a:t>Perpetually free version with gdbserver/ Ethernet debugging support</a:t>
            </a:r>
          </a:p>
          <a:p>
            <a:pPr>
              <a:spcBef>
                <a:spcPts val="1200"/>
              </a:spcBef>
            </a:pPr>
            <a:r>
              <a:rPr lang="en-US" sz="2800" dirty="0" smtClean="0"/>
              <a:t>It is a </a:t>
            </a:r>
            <a:r>
              <a:rPr lang="en-US" dirty="0" smtClean="0"/>
              <a:t>three</a:t>
            </a:r>
            <a:r>
              <a:rPr lang="en-US" sz="2800" dirty="0" smtClean="0"/>
              <a:t>-step process to download and license SoC EDS (including DS-5)</a:t>
            </a:r>
          </a:p>
          <a:p>
            <a:pPr marL="914400" lvl="1" indent="-457200">
              <a:spcBef>
                <a:spcPts val="1200"/>
              </a:spcBef>
              <a:buFont typeface="+mj-lt"/>
              <a:buAutoNum type="arabicPeriod"/>
            </a:pPr>
            <a:r>
              <a:rPr lang="en-US" sz="2000" dirty="0" smtClean="0"/>
              <a:t>Download SoC EDS (includes DS-5) from Altera Web</a:t>
            </a:r>
          </a:p>
          <a:p>
            <a:pPr marL="914400" lvl="1" indent="-457200">
              <a:spcBef>
                <a:spcPts val="1200"/>
              </a:spcBef>
              <a:buFont typeface="+mj-lt"/>
              <a:buAutoNum type="arabicPeriod"/>
            </a:pPr>
            <a:r>
              <a:rPr lang="en-US" sz="2000" dirty="0" smtClean="0"/>
              <a:t>Install</a:t>
            </a:r>
          </a:p>
          <a:p>
            <a:pPr marL="914400" lvl="1" indent="-457200">
              <a:spcBef>
                <a:spcPts val="1200"/>
              </a:spcBef>
              <a:buFont typeface="+mj-lt"/>
              <a:buAutoNum type="arabicPeriod"/>
            </a:pPr>
            <a:r>
              <a:rPr lang="en-US" sz="2000" dirty="0" smtClean="0"/>
              <a:t>Use DS-5 built-in License Manager to request license</a:t>
            </a:r>
          </a:p>
          <a:p>
            <a:pPr lvl="1"/>
            <a:endParaRPr lang="en-US" sz="2000" dirty="0" smtClean="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29BD3633-7A79-4899-981C-57CF7336BC8A}" type="slidenum">
              <a:rPr lang="en-US" smtClean="0"/>
              <a:pPr>
                <a:defRPr/>
              </a:pPr>
              <a:t>104</a:t>
            </a:fld>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402" y="188640"/>
            <a:ext cx="8500070" cy="779320"/>
          </a:xfrm>
        </p:spPr>
        <p:txBody>
          <a:bodyPr/>
          <a:lstStyle/>
          <a:p>
            <a:r>
              <a:rPr lang="en-US" sz="2400" dirty="0" smtClean="0">
                <a:solidFill>
                  <a:srgbClr val="FFFF00"/>
                </a:solidFill>
              </a:rPr>
              <a:t>ARM DS-5 </a:t>
            </a:r>
            <a:r>
              <a:rPr lang="en-US" sz="2400" dirty="0" smtClean="0"/>
              <a:t>Download and Licensing Process</a:t>
            </a:r>
            <a:endParaRPr lang="en-US" sz="2400"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29BD3633-7A79-4899-981C-57CF7336BC8A}" type="slidenum">
              <a:rPr lang="en-US" smtClean="0"/>
              <a:pPr>
                <a:defRPr/>
              </a:pPr>
              <a:t>105</a:t>
            </a:fld>
            <a:endParaRPr lang="en-US" dirty="0"/>
          </a:p>
        </p:txBody>
      </p:sp>
      <p:pic>
        <p:nvPicPr>
          <p:cNvPr id="27651" name="Picture 3"/>
          <p:cNvPicPr>
            <a:picLocks noGrp="1" noChangeAspect="1" noChangeArrowheads="1"/>
          </p:cNvPicPr>
          <p:nvPr>
            <p:ph idx="1"/>
          </p:nvPr>
        </p:nvPicPr>
        <p:blipFill>
          <a:blip r:embed="rId2" cstate="print"/>
          <a:srcRect/>
          <a:stretch>
            <a:fillRect/>
          </a:stretch>
        </p:blipFill>
        <p:spPr bwMode="auto">
          <a:xfrm>
            <a:off x="1650366" y="1071624"/>
            <a:ext cx="3099364" cy="2550350"/>
          </a:xfrm>
          <a:prstGeom prst="rect">
            <a:avLst/>
          </a:prstGeom>
          <a:noFill/>
          <a:ln w="9525">
            <a:noFill/>
            <a:miter lim="800000"/>
            <a:headEnd/>
            <a:tailEnd/>
          </a:ln>
        </p:spPr>
      </p:pic>
      <p:pic>
        <p:nvPicPr>
          <p:cNvPr id="27659" name="Picture 11" descr="https://encrypted-tbn2.gstatic.com/images?q=tbn:ANd9GcR21tq6eTVf5-y2EzLzNdI46M8wVGqY591wta8qrsy9nieLSb5i"/>
          <p:cNvPicPr>
            <a:picLocks noChangeAspect="1" noChangeArrowheads="1"/>
          </p:cNvPicPr>
          <p:nvPr/>
        </p:nvPicPr>
        <p:blipFill>
          <a:blip r:embed="rId3" cstate="print"/>
          <a:srcRect/>
          <a:stretch>
            <a:fillRect/>
          </a:stretch>
        </p:blipFill>
        <p:spPr bwMode="auto">
          <a:xfrm>
            <a:off x="4029737" y="2543917"/>
            <a:ext cx="2116376" cy="1614046"/>
          </a:xfrm>
          <a:prstGeom prst="rect">
            <a:avLst/>
          </a:prstGeom>
          <a:noFill/>
        </p:spPr>
      </p:pic>
      <p:sp>
        <p:nvSpPr>
          <p:cNvPr id="21" name="TextBox 20"/>
          <p:cNvSpPr txBox="1"/>
          <p:nvPr/>
        </p:nvSpPr>
        <p:spPr>
          <a:xfrm>
            <a:off x="5040388" y="1268022"/>
            <a:ext cx="3492052" cy="584775"/>
          </a:xfrm>
          <a:prstGeom prst="rect">
            <a:avLst/>
          </a:prstGeom>
          <a:noFill/>
        </p:spPr>
        <p:txBody>
          <a:bodyPr wrap="square" rtlCol="0">
            <a:spAutoFit/>
          </a:bodyPr>
          <a:lstStyle/>
          <a:p>
            <a:r>
              <a:rPr lang="en-US" sz="1600" b="1" i="1" dirty="0" smtClean="0">
                <a:solidFill>
                  <a:schemeClr val="tx2">
                    <a:lumMod val="75000"/>
                  </a:schemeClr>
                </a:solidFill>
              </a:rPr>
              <a:t>Download SoC EDS from Altera Download Center (Includes DS-5)</a:t>
            </a:r>
            <a:endParaRPr lang="en-US" sz="1600" b="1" i="1" dirty="0">
              <a:solidFill>
                <a:schemeClr val="tx2">
                  <a:lumMod val="75000"/>
                </a:schemeClr>
              </a:solidFill>
            </a:endParaRPr>
          </a:p>
        </p:txBody>
      </p:sp>
      <p:sp>
        <p:nvSpPr>
          <p:cNvPr id="22" name="TextBox 21"/>
          <p:cNvSpPr txBox="1"/>
          <p:nvPr/>
        </p:nvSpPr>
        <p:spPr>
          <a:xfrm>
            <a:off x="6429142" y="2479950"/>
            <a:ext cx="2673926" cy="584775"/>
          </a:xfrm>
          <a:prstGeom prst="rect">
            <a:avLst/>
          </a:prstGeom>
          <a:noFill/>
        </p:spPr>
        <p:txBody>
          <a:bodyPr wrap="square" rtlCol="0">
            <a:spAutoFit/>
          </a:bodyPr>
          <a:lstStyle/>
          <a:p>
            <a:r>
              <a:rPr lang="en-US" sz="1600" b="1" i="1" dirty="0" smtClean="0">
                <a:solidFill>
                  <a:schemeClr val="tx2">
                    <a:lumMod val="75000"/>
                  </a:schemeClr>
                </a:solidFill>
              </a:rPr>
              <a:t>Install on Windows or Linux Workstation</a:t>
            </a:r>
            <a:endParaRPr lang="en-US" sz="1600" b="1" i="1" dirty="0">
              <a:solidFill>
                <a:schemeClr val="tx2">
                  <a:lumMod val="75000"/>
                </a:schemeClr>
              </a:solidFill>
            </a:endParaRPr>
          </a:p>
        </p:txBody>
      </p:sp>
      <p:sp>
        <p:nvSpPr>
          <p:cNvPr id="23" name="TextBox 22"/>
          <p:cNvSpPr txBox="1"/>
          <p:nvPr/>
        </p:nvSpPr>
        <p:spPr>
          <a:xfrm>
            <a:off x="2771800" y="4365104"/>
            <a:ext cx="2160240" cy="1631216"/>
          </a:xfrm>
          <a:prstGeom prst="rect">
            <a:avLst/>
          </a:prstGeom>
          <a:noFill/>
        </p:spPr>
        <p:txBody>
          <a:bodyPr wrap="square" rtlCol="0">
            <a:spAutoFit/>
          </a:bodyPr>
          <a:lstStyle/>
          <a:p>
            <a:pPr>
              <a:buFont typeface="Arial" pitchFamily="34" charset="0"/>
              <a:buChar char="•"/>
            </a:pPr>
            <a:r>
              <a:rPr lang="en-US" sz="1600" b="1" i="1" dirty="0" smtClean="0">
                <a:solidFill>
                  <a:schemeClr val="tx2">
                    <a:lumMod val="75000"/>
                  </a:schemeClr>
                </a:solidFill>
              </a:rPr>
              <a:t> In ARM DS-5, go to Licensing Manager</a:t>
            </a:r>
          </a:p>
          <a:p>
            <a:r>
              <a:rPr lang="en-US" sz="1200" b="1" i="1" dirty="0" smtClean="0">
                <a:solidFill>
                  <a:schemeClr val="tx2">
                    <a:lumMod val="75000"/>
                  </a:schemeClr>
                </a:solidFill>
              </a:rPr>
              <a:t>  </a:t>
            </a:r>
            <a:r>
              <a:rPr lang="en-US" sz="1200" i="1" dirty="0" smtClean="0">
                <a:solidFill>
                  <a:schemeClr val="tx2">
                    <a:lumMod val="75000"/>
                  </a:schemeClr>
                </a:solidFill>
              </a:rPr>
              <a:t>Help-&gt; ARM License Mgr,</a:t>
            </a:r>
          </a:p>
          <a:p>
            <a:r>
              <a:rPr lang="en-US" sz="1200" i="1" dirty="0" smtClean="0">
                <a:solidFill>
                  <a:schemeClr val="tx2">
                    <a:lumMod val="75000"/>
                  </a:schemeClr>
                </a:solidFill>
              </a:rPr>
              <a:t>  Click on “Add License”</a:t>
            </a:r>
          </a:p>
          <a:p>
            <a:pPr>
              <a:buFont typeface="Arial" pitchFamily="34" charset="0"/>
              <a:buChar char="•"/>
            </a:pPr>
            <a:r>
              <a:rPr lang="en-US" sz="1600" b="1" i="1" dirty="0" smtClean="0">
                <a:solidFill>
                  <a:schemeClr val="tx2">
                    <a:lumMod val="75000"/>
                  </a:schemeClr>
                </a:solidFill>
              </a:rPr>
              <a:t> Select license type and enter info:</a:t>
            </a:r>
          </a:p>
          <a:p>
            <a:r>
              <a:rPr lang="en-US" sz="1200" i="1" dirty="0" smtClean="0">
                <a:solidFill>
                  <a:schemeClr val="tx2">
                    <a:lumMod val="75000"/>
                  </a:schemeClr>
                </a:solidFill>
              </a:rPr>
              <a:t>Serial Number, NIC ID…</a:t>
            </a:r>
            <a:endParaRPr lang="en-US" sz="1200" i="1" dirty="0">
              <a:solidFill>
                <a:schemeClr val="tx2">
                  <a:lumMod val="75000"/>
                </a:schemeClr>
              </a:solidFill>
            </a:endParaRPr>
          </a:p>
        </p:txBody>
      </p:sp>
      <p:sp>
        <p:nvSpPr>
          <p:cNvPr id="13" name="Oval 12"/>
          <p:cNvSpPr/>
          <p:nvPr/>
        </p:nvSpPr>
        <p:spPr bwMode="auto">
          <a:xfrm>
            <a:off x="4521174" y="943551"/>
            <a:ext cx="508000" cy="522515"/>
          </a:xfrm>
          <a:prstGeom prst="ellipse">
            <a:avLst/>
          </a:prstGeom>
          <a:solidFill>
            <a:schemeClr val="tx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rPr>
              <a:t>1</a:t>
            </a:r>
          </a:p>
        </p:txBody>
      </p:sp>
      <p:sp>
        <p:nvSpPr>
          <p:cNvPr id="14" name="Oval 13"/>
          <p:cNvSpPr/>
          <p:nvPr/>
        </p:nvSpPr>
        <p:spPr bwMode="auto">
          <a:xfrm>
            <a:off x="5979860" y="2271608"/>
            <a:ext cx="508000" cy="522515"/>
          </a:xfrm>
          <a:prstGeom prst="ellipse">
            <a:avLst/>
          </a:prstGeom>
          <a:solidFill>
            <a:schemeClr val="tx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rPr>
              <a:t>2</a:t>
            </a:r>
          </a:p>
        </p:txBody>
      </p:sp>
      <p:pic>
        <p:nvPicPr>
          <p:cNvPr id="520194" name="Picture 2"/>
          <p:cNvPicPr>
            <a:picLocks noChangeAspect="1" noChangeArrowheads="1"/>
          </p:cNvPicPr>
          <p:nvPr/>
        </p:nvPicPr>
        <p:blipFill>
          <a:blip r:embed="rId4" cstate="print"/>
          <a:srcRect/>
          <a:stretch>
            <a:fillRect/>
          </a:stretch>
        </p:blipFill>
        <p:spPr bwMode="auto">
          <a:xfrm>
            <a:off x="5292079" y="3789040"/>
            <a:ext cx="3544641" cy="2376264"/>
          </a:xfrm>
          <a:prstGeom prst="rect">
            <a:avLst/>
          </a:prstGeom>
          <a:noFill/>
          <a:ln w="9525">
            <a:noFill/>
            <a:miter lim="800000"/>
            <a:headEnd/>
            <a:tailEnd/>
          </a:ln>
        </p:spPr>
      </p:pic>
      <p:sp>
        <p:nvSpPr>
          <p:cNvPr id="18" name="Oval 17"/>
          <p:cNvSpPr/>
          <p:nvPr/>
        </p:nvSpPr>
        <p:spPr bwMode="auto">
          <a:xfrm>
            <a:off x="4860032" y="5013176"/>
            <a:ext cx="508000" cy="522515"/>
          </a:xfrm>
          <a:prstGeom prst="ellipse">
            <a:avLst/>
          </a:prstGeom>
          <a:solidFill>
            <a:schemeClr val="tx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rPr>
              <a:t>3</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9" name="Picture 2"/>
          <p:cNvPicPr>
            <a:picLocks noChangeAspect="1" noChangeArrowheads="1"/>
          </p:cNvPicPr>
          <p:nvPr/>
        </p:nvPicPr>
        <p:blipFill>
          <a:blip r:embed="rId3" cstate="print"/>
          <a:srcRect/>
          <a:stretch>
            <a:fillRect/>
          </a:stretch>
        </p:blipFill>
        <p:spPr bwMode="auto">
          <a:xfrm>
            <a:off x="395536" y="692696"/>
            <a:ext cx="8441935" cy="5715000"/>
          </a:xfrm>
          <a:prstGeom prst="rect">
            <a:avLst/>
          </a:prstGeom>
          <a:noFill/>
          <a:ln w="15875">
            <a:noFill/>
            <a:miter lim="800000"/>
            <a:headEnd/>
            <a:tailEnd/>
          </a:ln>
        </p:spPr>
      </p:pic>
      <p:sp>
        <p:nvSpPr>
          <p:cNvPr id="1952770" name="Rectangle 2"/>
          <p:cNvSpPr>
            <a:spLocks noGrp="1" noChangeArrowheads="1"/>
          </p:cNvSpPr>
          <p:nvPr>
            <p:ph type="title"/>
          </p:nvPr>
        </p:nvSpPr>
        <p:spPr>
          <a:xfrm>
            <a:off x="330200" y="198438"/>
            <a:ext cx="8331200" cy="711200"/>
          </a:xfrm>
        </p:spPr>
        <p:txBody>
          <a:bodyPr/>
          <a:lstStyle/>
          <a:p>
            <a:pPr>
              <a:defRPr/>
            </a:pPr>
            <a:r>
              <a:rPr lang="en-US" dirty="0" smtClean="0"/>
              <a:t>Arrow Cyclone V SoCKit</a:t>
            </a:r>
          </a:p>
        </p:txBody>
      </p:sp>
      <p:pic>
        <p:nvPicPr>
          <p:cNvPr id="9221" name="Picture 4" descr="arrow_logo_w"/>
          <p:cNvPicPr>
            <a:picLocks noChangeAspect="1" noChangeArrowheads="1"/>
          </p:cNvPicPr>
          <p:nvPr/>
        </p:nvPicPr>
        <p:blipFill>
          <a:blip r:embed="rId4" cstate="print"/>
          <a:srcRect/>
          <a:stretch>
            <a:fillRect/>
          </a:stretch>
        </p:blipFill>
        <p:spPr bwMode="auto">
          <a:xfrm>
            <a:off x="7454900" y="328613"/>
            <a:ext cx="1228725" cy="255587"/>
          </a:xfrm>
          <a:prstGeom prst="rect">
            <a:avLst/>
          </a:prstGeom>
          <a:noFill/>
          <a:ln w="9525">
            <a:noFill/>
            <a:miter lim="800000"/>
            <a:headEnd/>
            <a:tailEnd/>
          </a:ln>
        </p:spPr>
      </p:pic>
      <p:grpSp>
        <p:nvGrpSpPr>
          <p:cNvPr id="2" name="Group 8"/>
          <p:cNvGrpSpPr>
            <a:grpSpLocks noChangeAspect="1"/>
          </p:cNvGrpSpPr>
          <p:nvPr/>
        </p:nvGrpSpPr>
        <p:grpSpPr>
          <a:xfrm>
            <a:off x="393701" y="5133301"/>
            <a:ext cx="2133600" cy="1045248"/>
            <a:chOff x="203200" y="4991100"/>
            <a:chExt cx="2605331" cy="1276349"/>
          </a:xfrm>
        </p:grpSpPr>
        <p:sp>
          <p:nvSpPr>
            <p:cNvPr id="7" name="Rectangle 6"/>
            <p:cNvSpPr/>
            <p:nvPr/>
          </p:nvSpPr>
          <p:spPr bwMode="auto">
            <a:xfrm>
              <a:off x="203200" y="5003800"/>
              <a:ext cx="2489200" cy="1219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6" name="Picture 5" descr="SoCkit_blackonwhite.png"/>
            <p:cNvPicPr>
              <a:picLocks noChangeAspect="1"/>
            </p:cNvPicPr>
            <p:nvPr/>
          </p:nvPicPr>
          <p:blipFill>
            <a:blip r:embed="rId5" cstate="print"/>
            <a:stretch>
              <a:fillRect/>
            </a:stretch>
          </p:blipFill>
          <p:spPr>
            <a:xfrm>
              <a:off x="203200" y="4991100"/>
              <a:ext cx="2605331" cy="1276349"/>
            </a:xfrm>
            <a:prstGeom prst="rect">
              <a:avLst/>
            </a:prstGeom>
          </p:spPr>
        </p:pic>
      </p:grpSp>
      <p:sp>
        <p:nvSpPr>
          <p:cNvPr id="8" name="TextBox 7"/>
          <p:cNvSpPr txBox="1"/>
          <p:nvPr/>
        </p:nvSpPr>
        <p:spPr>
          <a:xfrm>
            <a:off x="5508104" y="6093296"/>
            <a:ext cx="1133644" cy="246221"/>
          </a:xfrm>
          <a:prstGeom prst="rect">
            <a:avLst/>
          </a:prstGeom>
          <a:solidFill>
            <a:schemeClr val="bg1"/>
          </a:solidFill>
        </p:spPr>
        <p:txBody>
          <a:bodyPr wrap="none" rtlCol="0">
            <a:spAutoFit/>
          </a:bodyPr>
          <a:lstStyle/>
          <a:p>
            <a:r>
              <a:rPr lang="en-US" sz="1000" dirty="0" smtClean="0"/>
              <a:t>Button Switch x8</a:t>
            </a:r>
            <a:endParaRPr lang="en-US" sz="10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 name="Picture 91" descr="GHRD.bmp"/>
          <p:cNvPicPr>
            <a:picLocks noChangeAspect="1"/>
          </p:cNvPicPr>
          <p:nvPr/>
        </p:nvPicPr>
        <p:blipFill>
          <a:blip r:embed="rId3" cstate="print"/>
          <a:stretch>
            <a:fillRect/>
          </a:stretch>
        </p:blipFill>
        <p:spPr>
          <a:xfrm>
            <a:off x="4005839" y="767070"/>
            <a:ext cx="5138161" cy="5547669"/>
          </a:xfrm>
          <a:prstGeom prst="rect">
            <a:avLst/>
          </a:prstGeom>
        </p:spPr>
      </p:pic>
      <p:sp>
        <p:nvSpPr>
          <p:cNvPr id="4" name="Slide Number Placeholder 3"/>
          <p:cNvSpPr>
            <a:spLocks noGrp="1"/>
          </p:cNvSpPr>
          <p:nvPr>
            <p:ph type="sldNum" sz="quarter" idx="4294967295"/>
          </p:nvPr>
        </p:nvSpPr>
        <p:spPr>
          <a:xfrm>
            <a:off x="350838" y="6765925"/>
            <a:ext cx="698500" cy="282575"/>
          </a:xfrm>
          <a:prstGeom prst="rect">
            <a:avLst/>
          </a:prstGeom>
        </p:spPr>
        <p:txBody>
          <a:bodyPr/>
          <a:lstStyle/>
          <a:p>
            <a:pPr>
              <a:defRPr/>
            </a:pPr>
            <a:fld id="{4173AC44-7212-44CC-BDF4-5C5D2F363E65}" type="slidenum">
              <a:rPr lang="en-US"/>
              <a:pPr>
                <a:defRPr/>
              </a:pPr>
              <a:t>12</a:t>
            </a:fld>
            <a:endParaRPr lang="en-US" dirty="0"/>
          </a:p>
        </p:txBody>
      </p:sp>
      <p:sp>
        <p:nvSpPr>
          <p:cNvPr id="106" name="Title 1"/>
          <p:cNvSpPr>
            <a:spLocks noGrp="1"/>
          </p:cNvSpPr>
          <p:nvPr>
            <p:ph type="title"/>
          </p:nvPr>
        </p:nvSpPr>
        <p:spPr>
          <a:xfrm>
            <a:off x="350838" y="273050"/>
            <a:ext cx="8331200" cy="455613"/>
          </a:xfrm>
        </p:spPr>
        <p:txBody>
          <a:bodyPr/>
          <a:lstStyle/>
          <a:p>
            <a:pPr>
              <a:defRPr/>
            </a:pPr>
            <a:r>
              <a:rPr lang="en-US" sz="3200" dirty="0" smtClean="0"/>
              <a:t>Golden Reference Design</a:t>
            </a:r>
            <a:endParaRPr lang="en-US" sz="3200" dirty="0"/>
          </a:p>
        </p:txBody>
      </p:sp>
      <p:sp>
        <p:nvSpPr>
          <p:cNvPr id="107" name="Content Placeholder 2"/>
          <p:cNvSpPr>
            <a:spLocks noGrp="1"/>
          </p:cNvSpPr>
          <p:nvPr>
            <p:ph idx="1"/>
          </p:nvPr>
        </p:nvSpPr>
        <p:spPr>
          <a:xfrm>
            <a:off x="495300" y="850900"/>
            <a:ext cx="3683000" cy="5751513"/>
          </a:xfrm>
        </p:spPr>
        <p:txBody>
          <a:bodyPr>
            <a:normAutofit/>
          </a:bodyPr>
          <a:lstStyle/>
          <a:p>
            <a:pPr>
              <a:defRPr/>
            </a:pPr>
            <a:r>
              <a:rPr lang="en-US" sz="2000" dirty="0" smtClean="0"/>
              <a:t>HPS configuration</a:t>
            </a:r>
          </a:p>
          <a:p>
            <a:pPr lvl="1">
              <a:defRPr/>
            </a:pPr>
            <a:r>
              <a:rPr lang="en-US" sz="1600" dirty="0" smtClean="0"/>
              <a:t>DRAM, QSPI, SD/Card</a:t>
            </a:r>
          </a:p>
          <a:p>
            <a:pPr lvl="1">
              <a:defRPr/>
            </a:pPr>
            <a:r>
              <a:rPr lang="en-US" sz="1600" dirty="0" smtClean="0"/>
              <a:t>All peripheral functions exposed at least once</a:t>
            </a:r>
          </a:p>
          <a:p>
            <a:pPr>
              <a:defRPr/>
            </a:pPr>
            <a:endParaRPr lang="en-US" sz="2000" dirty="0" smtClean="0"/>
          </a:p>
          <a:p>
            <a:pPr>
              <a:defRPr/>
            </a:pPr>
            <a:r>
              <a:rPr lang="en-US" sz="2000" dirty="0" smtClean="0"/>
              <a:t>FPGA configuration</a:t>
            </a:r>
          </a:p>
          <a:p>
            <a:pPr lvl="1">
              <a:defRPr/>
            </a:pPr>
            <a:r>
              <a:rPr lang="en-US" sz="1600" dirty="0" smtClean="0"/>
              <a:t>Simple </a:t>
            </a:r>
            <a:r>
              <a:rPr lang="en-US" sz="1600" dirty="0" err="1" smtClean="0"/>
              <a:t>Qsys</a:t>
            </a:r>
            <a:r>
              <a:rPr lang="en-US" sz="1600" dirty="0" smtClean="0"/>
              <a:t> “sandbox” system</a:t>
            </a:r>
          </a:p>
          <a:p>
            <a:pPr lvl="2">
              <a:defRPr/>
            </a:pPr>
            <a:r>
              <a:rPr lang="en-US" sz="1400" dirty="0" smtClean="0"/>
              <a:t>First experience in ARM / FPGA integration</a:t>
            </a:r>
          </a:p>
          <a:p>
            <a:pPr lvl="1">
              <a:defRPr/>
            </a:pPr>
            <a:r>
              <a:rPr lang="en-US" sz="1600" dirty="0" smtClean="0"/>
              <a:t>Getting started guide to walk them through the process on integrating IP</a:t>
            </a:r>
          </a:p>
          <a:p>
            <a:pPr lvl="2">
              <a:defRPr/>
            </a:pPr>
            <a:r>
              <a:rPr lang="en-US" sz="1400" dirty="0" smtClean="0"/>
              <a:t>HW simulation</a:t>
            </a:r>
          </a:p>
          <a:p>
            <a:pPr lvl="2">
              <a:defRPr/>
            </a:pPr>
            <a:r>
              <a:rPr lang="en-US" sz="1400" dirty="0" smtClean="0"/>
              <a:t>Verification via system console</a:t>
            </a:r>
          </a:p>
          <a:p>
            <a:pPr lvl="2">
              <a:defRPr/>
            </a:pPr>
            <a:r>
              <a:rPr lang="en-US" sz="1400" dirty="0" smtClean="0"/>
              <a:t>Verification via CPU</a:t>
            </a:r>
          </a:p>
          <a:p>
            <a:pPr lvl="2">
              <a:defRPr/>
            </a:pPr>
            <a:r>
              <a:rPr lang="en-US" sz="1400" dirty="0" smtClean="0"/>
              <a:t>HW/SW hand-off</a:t>
            </a:r>
          </a:p>
          <a:p>
            <a:pPr>
              <a:defRPr/>
            </a:pPr>
            <a:endParaRPr lang="en-US" sz="2000" dirty="0" smtClean="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p:cNvSpPr>
            <a:spLocks noGrp="1"/>
          </p:cNvSpPr>
          <p:nvPr>
            <p:ph type="title"/>
          </p:nvPr>
        </p:nvSpPr>
        <p:spPr>
          <a:xfrm>
            <a:off x="251520" y="116632"/>
            <a:ext cx="8391550" cy="779320"/>
          </a:xfrm>
        </p:spPr>
        <p:txBody>
          <a:bodyPr/>
          <a:lstStyle/>
          <a:p>
            <a:r>
              <a:rPr lang="en-US" dirty="0" smtClean="0"/>
              <a:t>Arrow’s </a:t>
            </a:r>
            <a:r>
              <a:rPr lang="en-US" dirty="0" err="1" smtClean="0"/>
              <a:t>SoCkit</a:t>
            </a:r>
            <a:r>
              <a:rPr lang="en-US" dirty="0" smtClean="0"/>
              <a:t> Dev Board – HW Features</a:t>
            </a: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13</a:t>
            </a:fld>
            <a:endParaRPr lang="en-US" dirty="0"/>
          </a:p>
        </p:txBody>
      </p:sp>
      <p:sp>
        <p:nvSpPr>
          <p:cNvPr id="6" name="Content Placeholder 5"/>
          <p:cNvSpPr>
            <a:spLocks noGrp="1"/>
          </p:cNvSpPr>
          <p:nvPr>
            <p:ph idx="1"/>
          </p:nvPr>
        </p:nvSpPr>
        <p:spPr>
          <a:xfrm>
            <a:off x="179512" y="1052736"/>
            <a:ext cx="8784976" cy="5184576"/>
          </a:xfrm>
        </p:spPr>
        <p:txBody>
          <a:bodyPr>
            <a:normAutofit fontScale="77500" lnSpcReduction="20000"/>
          </a:bodyPr>
          <a:lstStyle/>
          <a:p>
            <a:pPr>
              <a:spcBef>
                <a:spcPct val="50000"/>
              </a:spcBef>
              <a:buFont typeface="Wingdings" pitchFamily="2" charset="2"/>
              <a:buChar char="ü"/>
            </a:pPr>
            <a:r>
              <a:rPr lang="en-US" altLang="zh-TW" dirty="0" smtClean="0">
                <a:solidFill>
                  <a:srgbClr val="000000"/>
                </a:solidFill>
                <a:latin typeface="Gill Sans"/>
                <a:ea typeface="Heiti TC Light"/>
                <a:cs typeface="Heiti TC Light"/>
                <a:sym typeface="Gill Sans"/>
              </a:rPr>
              <a:t>Cyclone V SOC FPGA</a:t>
            </a:r>
          </a:p>
          <a:p>
            <a:pPr>
              <a:spcBef>
                <a:spcPct val="50000"/>
              </a:spcBef>
              <a:buFont typeface="Wingdings" pitchFamily="2" charset="2"/>
              <a:buChar char="ü"/>
            </a:pPr>
            <a:r>
              <a:rPr lang="en-US" altLang="zh-TW" dirty="0" smtClean="0">
                <a:solidFill>
                  <a:srgbClr val="000000"/>
                </a:solidFill>
                <a:latin typeface="Gill Sans"/>
                <a:ea typeface="Heiti TC Light"/>
                <a:cs typeface="Heiti TC Light"/>
                <a:sym typeface="Gill Sans"/>
              </a:rPr>
              <a:t>Compact Board Size: ~15x10 cm    (6” x 4”)</a:t>
            </a:r>
          </a:p>
          <a:p>
            <a:pPr>
              <a:spcBef>
                <a:spcPct val="50000"/>
              </a:spcBef>
              <a:buFont typeface="Wingdings" pitchFamily="2" charset="2"/>
              <a:buChar char="ü"/>
            </a:pPr>
            <a:r>
              <a:rPr lang="en-US" altLang="zh-TW" dirty="0" smtClean="0">
                <a:solidFill>
                  <a:srgbClr val="000000"/>
                </a:solidFill>
                <a:latin typeface="Gill Sans"/>
                <a:ea typeface="Heiti TC Light"/>
                <a:cs typeface="Heiti TC Light"/>
                <a:sym typeface="Gill Sans"/>
              </a:rPr>
              <a:t>ARM Cortex-A9 based Hard Processor System (HPS)</a:t>
            </a:r>
          </a:p>
          <a:p>
            <a:pPr lvl="1">
              <a:spcBef>
                <a:spcPct val="50000"/>
              </a:spcBef>
              <a:buFont typeface="Wingdings" pitchFamily="2" charset="2"/>
              <a:buChar char="ü"/>
            </a:pPr>
            <a:r>
              <a:rPr lang="en-US" altLang="zh-TW" dirty="0" smtClean="0">
                <a:solidFill>
                  <a:srgbClr val="000000"/>
                </a:solidFill>
                <a:latin typeface="Gill Sans"/>
                <a:ea typeface="Heiti TC Light"/>
                <a:cs typeface="Heiti TC Light"/>
                <a:sym typeface="Gill Sans"/>
              </a:rPr>
              <a:t>Full set of peripherals (Flash I/F’s, </a:t>
            </a:r>
            <a:r>
              <a:rPr lang="en-US" altLang="zh-TW" dirty="0" err="1" smtClean="0">
                <a:solidFill>
                  <a:srgbClr val="000000"/>
                </a:solidFill>
                <a:latin typeface="Gill Sans"/>
                <a:ea typeface="Heiti TC Light"/>
                <a:cs typeface="Heiti TC Light"/>
                <a:sym typeface="Gill Sans"/>
              </a:rPr>
              <a:t>GbE</a:t>
            </a:r>
            <a:r>
              <a:rPr lang="en-US" altLang="zh-TW" dirty="0" smtClean="0">
                <a:solidFill>
                  <a:srgbClr val="000000"/>
                </a:solidFill>
                <a:latin typeface="Gill Sans"/>
                <a:ea typeface="Heiti TC Light"/>
                <a:cs typeface="Heiti TC Light"/>
                <a:sym typeface="Gill Sans"/>
              </a:rPr>
              <a:t>, USB, SD, SPI, I2C, CAN, UARTs, DMA’s, Timers…)</a:t>
            </a:r>
          </a:p>
          <a:p>
            <a:pPr>
              <a:spcBef>
                <a:spcPct val="50000"/>
              </a:spcBef>
              <a:buFont typeface="Wingdings" pitchFamily="2" charset="2"/>
              <a:buChar char="ü"/>
            </a:pPr>
            <a:r>
              <a:rPr lang="en-US" altLang="zh-TW" dirty="0" smtClean="0">
                <a:solidFill>
                  <a:srgbClr val="000000"/>
                </a:solidFill>
                <a:latin typeface="Gill Sans"/>
                <a:ea typeface="Heiti TC Light"/>
                <a:cs typeface="Heiti TC Light"/>
                <a:sym typeface="Gill Sans"/>
              </a:rPr>
              <a:t>Two independent banks of DDR</a:t>
            </a:r>
            <a:r>
              <a:rPr lang="en-US" altLang="zh-CN" dirty="0" smtClean="0">
                <a:solidFill>
                  <a:srgbClr val="000000"/>
                </a:solidFill>
                <a:latin typeface="Gill Sans"/>
                <a:ea typeface="Heiti TC Light"/>
                <a:cs typeface="Heiti TC Light"/>
                <a:sym typeface="Gill Sans"/>
              </a:rPr>
              <a:t>3:</a:t>
            </a:r>
            <a:r>
              <a:rPr lang="en-US" altLang="zh-TW" dirty="0" smtClean="0">
                <a:solidFill>
                  <a:srgbClr val="000000"/>
                </a:solidFill>
                <a:latin typeface="Gill Sans"/>
                <a:ea typeface="Heiti TC Light"/>
                <a:cs typeface="Heiti TC Light"/>
                <a:sym typeface="Gill Sans"/>
              </a:rPr>
              <a:t> 4GB (x32) @ </a:t>
            </a:r>
            <a:r>
              <a:rPr lang="en-US" altLang="zh-CN" dirty="0" smtClean="0">
                <a:solidFill>
                  <a:srgbClr val="000000"/>
                </a:solidFill>
                <a:latin typeface="Gill Sans"/>
                <a:ea typeface="Heiti TC Light"/>
                <a:cs typeface="Heiti TC Light"/>
                <a:sym typeface="Gill Sans"/>
              </a:rPr>
              <a:t>533</a:t>
            </a:r>
            <a:r>
              <a:rPr lang="en-US" altLang="zh-TW" dirty="0" smtClean="0">
                <a:solidFill>
                  <a:srgbClr val="000000"/>
                </a:solidFill>
                <a:latin typeface="Gill Sans"/>
                <a:ea typeface="Heiti TC Light"/>
                <a:cs typeface="Heiti TC Light"/>
                <a:sym typeface="Gill Sans"/>
              </a:rPr>
              <a:t>MHz</a:t>
            </a:r>
          </a:p>
          <a:p>
            <a:pPr>
              <a:spcBef>
                <a:spcPct val="50000"/>
              </a:spcBef>
              <a:buFont typeface="Wingdings" pitchFamily="2" charset="2"/>
              <a:buChar char="ü"/>
            </a:pPr>
            <a:r>
              <a:rPr lang="en-US" altLang="zh-TW" dirty="0" err="1" smtClean="0">
                <a:solidFill>
                  <a:srgbClr val="000000"/>
                </a:solidFill>
                <a:latin typeface="Gill Sans"/>
                <a:ea typeface="Heiti TC Light"/>
                <a:cs typeface="Heiti TC Light"/>
                <a:sym typeface="Gill Sans"/>
              </a:rPr>
              <a:t>GbE</a:t>
            </a:r>
            <a:r>
              <a:rPr lang="en-US" altLang="zh-TW" dirty="0" smtClean="0">
                <a:solidFill>
                  <a:srgbClr val="000000"/>
                </a:solidFill>
                <a:latin typeface="Gill Sans"/>
                <a:ea typeface="Heiti TC Light"/>
                <a:cs typeface="Heiti TC Light"/>
                <a:sym typeface="Gill Sans"/>
              </a:rPr>
              <a:t> Ethernet </a:t>
            </a:r>
          </a:p>
          <a:p>
            <a:pPr>
              <a:spcBef>
                <a:spcPct val="50000"/>
              </a:spcBef>
              <a:buFont typeface="Wingdings" pitchFamily="2" charset="2"/>
              <a:buChar char="ü"/>
            </a:pPr>
            <a:r>
              <a:rPr lang="en-US" altLang="zh-TW" dirty="0" smtClean="0">
                <a:solidFill>
                  <a:srgbClr val="000000"/>
                </a:solidFill>
                <a:latin typeface="Gill Sans"/>
                <a:ea typeface="Heiti TC Light"/>
                <a:cs typeface="Heiti TC Light"/>
                <a:sym typeface="Gill Sans"/>
              </a:rPr>
              <a:t>USB 2.0</a:t>
            </a:r>
          </a:p>
          <a:p>
            <a:pPr lvl="1">
              <a:spcBef>
                <a:spcPct val="50000"/>
              </a:spcBef>
              <a:buFont typeface="Wingdings" pitchFamily="2" charset="2"/>
              <a:buChar char="ü"/>
            </a:pPr>
            <a:r>
              <a:rPr lang="en-US" altLang="zh-TW" sz="1500" dirty="0" smtClean="0">
                <a:solidFill>
                  <a:srgbClr val="000000"/>
                </a:solidFill>
                <a:latin typeface="Gill Sans"/>
                <a:ea typeface="Heiti TC Light"/>
                <a:cs typeface="Heiti TC Light"/>
                <a:sym typeface="Gill Sans"/>
              </a:rPr>
              <a:t>OTG</a:t>
            </a:r>
          </a:p>
          <a:p>
            <a:pPr lvl="1">
              <a:spcBef>
                <a:spcPct val="50000"/>
              </a:spcBef>
              <a:buFont typeface="Wingdings" pitchFamily="2" charset="2"/>
              <a:buChar char="ü"/>
            </a:pPr>
            <a:r>
              <a:rPr lang="en-US" altLang="zh-TW" sz="1500" dirty="0" smtClean="0">
                <a:solidFill>
                  <a:srgbClr val="000000"/>
                </a:solidFill>
                <a:latin typeface="Gill Sans"/>
                <a:ea typeface="Heiti TC Light"/>
                <a:cs typeface="Heiti TC Light"/>
                <a:sym typeface="Gill Sans"/>
              </a:rPr>
              <a:t>UART to USB</a:t>
            </a:r>
          </a:p>
          <a:p>
            <a:pPr>
              <a:spcBef>
                <a:spcPct val="50000"/>
              </a:spcBef>
              <a:buFont typeface="Wingdings" pitchFamily="2" charset="2"/>
              <a:buChar char="ü"/>
            </a:pPr>
            <a:r>
              <a:rPr lang="en-US" altLang="zh-TW" dirty="0" smtClean="0">
                <a:solidFill>
                  <a:srgbClr val="000000"/>
                </a:solidFill>
                <a:latin typeface="Gill Sans"/>
                <a:ea typeface="Heiti TC Light"/>
                <a:cs typeface="Heiti TC Light"/>
                <a:sym typeface="Gill Sans"/>
              </a:rPr>
              <a:t>SD Card Socket (Support 4-bit SD mode)</a:t>
            </a:r>
          </a:p>
          <a:p>
            <a:pPr>
              <a:spcBef>
                <a:spcPct val="50000"/>
              </a:spcBef>
              <a:buFont typeface="Wingdings" pitchFamily="2" charset="2"/>
              <a:buChar char="ü"/>
            </a:pPr>
            <a:r>
              <a:rPr lang="en-US" altLang="zh-TW" dirty="0" smtClean="0">
                <a:solidFill>
                  <a:srgbClr val="000000"/>
                </a:solidFill>
                <a:latin typeface="Gill Sans"/>
                <a:ea typeface="Heiti TC Light"/>
                <a:cs typeface="Heiti TC Light"/>
                <a:sym typeface="Gill Sans"/>
              </a:rPr>
              <a:t>Display</a:t>
            </a:r>
          </a:p>
          <a:p>
            <a:pPr lvl="1">
              <a:spcBef>
                <a:spcPct val="50000"/>
              </a:spcBef>
              <a:buFont typeface="Wingdings" pitchFamily="2" charset="2"/>
              <a:buChar char="ü"/>
            </a:pPr>
            <a:r>
              <a:rPr lang="en-US" altLang="zh-TW" sz="1700" dirty="0" smtClean="0">
                <a:solidFill>
                  <a:srgbClr val="000000"/>
                </a:solidFill>
                <a:latin typeface="Gill Sans"/>
                <a:ea typeface="Heiti TC Light"/>
                <a:cs typeface="Heiti TC Light"/>
                <a:sym typeface="Gill Sans"/>
              </a:rPr>
              <a:t>24-bits RGB VGA</a:t>
            </a:r>
          </a:p>
          <a:p>
            <a:pPr lvl="1">
              <a:spcBef>
                <a:spcPct val="50000"/>
              </a:spcBef>
              <a:buFont typeface="Wingdings" pitchFamily="2" charset="2"/>
              <a:buChar char="ü"/>
            </a:pPr>
            <a:r>
              <a:rPr lang="en-US" altLang="zh-TW" sz="1700" dirty="0" smtClean="0">
                <a:solidFill>
                  <a:srgbClr val="000000"/>
                </a:solidFill>
                <a:latin typeface="Gill Sans"/>
                <a:ea typeface="Heiti TC Light"/>
                <a:cs typeface="Heiti TC Light"/>
                <a:sym typeface="Gill Sans"/>
              </a:rPr>
              <a:t>Graphic LCD: 128x64</a:t>
            </a:r>
            <a:endParaRPr lang="en-US" altLang="zh-TW" dirty="0" smtClean="0">
              <a:solidFill>
                <a:srgbClr val="000000"/>
              </a:solidFill>
              <a:latin typeface="Gill Sans"/>
              <a:ea typeface="Heiti TC Light"/>
              <a:cs typeface="Heiti TC Light"/>
              <a:sym typeface="Gill Sans"/>
            </a:endParaRPr>
          </a:p>
          <a:p>
            <a:pPr>
              <a:buNone/>
            </a:pPr>
            <a:endParaRPr lang="en-US"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p:cNvSpPr>
            <a:spLocks noGrp="1"/>
          </p:cNvSpPr>
          <p:nvPr>
            <p:ph type="title"/>
          </p:nvPr>
        </p:nvSpPr>
        <p:spPr>
          <a:xfrm>
            <a:off x="107504" y="116632"/>
            <a:ext cx="8928992" cy="779320"/>
          </a:xfrm>
        </p:spPr>
        <p:txBody>
          <a:bodyPr/>
          <a:lstStyle/>
          <a:p>
            <a:r>
              <a:rPr lang="en-US" dirty="0" smtClean="0"/>
              <a:t>Arrow’s </a:t>
            </a:r>
            <a:r>
              <a:rPr lang="en-US" dirty="0" err="1" smtClean="0"/>
              <a:t>SoCkit</a:t>
            </a:r>
            <a:r>
              <a:rPr lang="en-US" dirty="0" smtClean="0"/>
              <a:t> Dev Board – HW Features (2)</a:t>
            </a: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14</a:t>
            </a:fld>
            <a:endParaRPr lang="en-US" dirty="0"/>
          </a:p>
        </p:txBody>
      </p:sp>
      <p:sp>
        <p:nvSpPr>
          <p:cNvPr id="6" name="Content Placeholder 5"/>
          <p:cNvSpPr>
            <a:spLocks noGrp="1"/>
          </p:cNvSpPr>
          <p:nvPr>
            <p:ph idx="1"/>
          </p:nvPr>
        </p:nvSpPr>
        <p:spPr>
          <a:xfrm>
            <a:off x="179512" y="1124744"/>
            <a:ext cx="8784976" cy="4680520"/>
          </a:xfrm>
        </p:spPr>
        <p:txBody>
          <a:bodyPr>
            <a:normAutofit lnSpcReduction="10000"/>
          </a:bodyPr>
          <a:lstStyle/>
          <a:p>
            <a:pPr>
              <a:spcBef>
                <a:spcPct val="50000"/>
              </a:spcBef>
              <a:buFont typeface="Wingdings" pitchFamily="2" charset="2"/>
              <a:buChar char="ü"/>
            </a:pPr>
            <a:r>
              <a:rPr lang="en-US" altLang="zh-TW" sz="2200" dirty="0" smtClean="0">
                <a:solidFill>
                  <a:srgbClr val="000000"/>
                </a:solidFill>
                <a:latin typeface="Gill Sans"/>
                <a:ea typeface="Heiti TC Light"/>
                <a:cs typeface="Heiti TC Light"/>
                <a:sym typeface="Gill Sans"/>
              </a:rPr>
              <a:t>General Peripheral: LEDs / Buttons / Switches / IR </a:t>
            </a:r>
          </a:p>
          <a:p>
            <a:pPr>
              <a:spcBef>
                <a:spcPct val="50000"/>
              </a:spcBef>
              <a:buFont typeface="Wingdings" pitchFamily="2" charset="2"/>
              <a:buChar char="ü"/>
            </a:pPr>
            <a:r>
              <a:rPr lang="en-US" altLang="zh-TW" sz="2200" dirty="0" smtClean="0">
                <a:solidFill>
                  <a:srgbClr val="000000"/>
                </a:solidFill>
                <a:latin typeface="Gill Sans"/>
                <a:ea typeface="Heiti TC Light"/>
                <a:cs typeface="Heiti TC Light"/>
                <a:sym typeface="Gill Sans"/>
              </a:rPr>
              <a:t>Audio CODEC: Line-In, Line-Out, </a:t>
            </a:r>
            <a:r>
              <a:rPr lang="en-US" altLang="zh-TW" sz="2200" dirty="0" err="1" smtClean="0">
                <a:solidFill>
                  <a:srgbClr val="000000"/>
                </a:solidFill>
                <a:latin typeface="Gill Sans"/>
                <a:ea typeface="Heiti TC Light"/>
                <a:cs typeface="Heiti TC Light"/>
                <a:sym typeface="Gill Sans"/>
              </a:rPr>
              <a:t>Mic</a:t>
            </a:r>
            <a:r>
              <a:rPr lang="en-US" altLang="zh-TW" sz="2200" dirty="0" smtClean="0">
                <a:solidFill>
                  <a:srgbClr val="000000"/>
                </a:solidFill>
                <a:latin typeface="Gill Sans"/>
                <a:ea typeface="Heiti TC Light"/>
                <a:cs typeface="Heiti TC Light"/>
                <a:sym typeface="Gill Sans"/>
              </a:rPr>
              <a:t>-In</a:t>
            </a:r>
          </a:p>
          <a:p>
            <a:pPr>
              <a:spcBef>
                <a:spcPct val="50000"/>
              </a:spcBef>
              <a:buFont typeface="Wingdings" pitchFamily="2" charset="2"/>
              <a:buChar char="ü"/>
            </a:pPr>
            <a:r>
              <a:rPr lang="en-US" altLang="zh-TW" sz="2200" dirty="0" smtClean="0">
                <a:solidFill>
                  <a:srgbClr val="000000"/>
                </a:solidFill>
                <a:latin typeface="Gill Sans"/>
                <a:ea typeface="Heiti TC Light"/>
                <a:cs typeface="Heiti TC Light"/>
                <a:sym typeface="Gill Sans"/>
              </a:rPr>
              <a:t>Temperature Sensor</a:t>
            </a:r>
          </a:p>
          <a:p>
            <a:pPr>
              <a:spcBef>
                <a:spcPct val="50000"/>
              </a:spcBef>
              <a:buFont typeface="Wingdings" pitchFamily="2" charset="2"/>
              <a:buChar char="ü"/>
            </a:pPr>
            <a:r>
              <a:rPr lang="en-US" altLang="zh-TW" sz="2200" dirty="0" smtClean="0">
                <a:solidFill>
                  <a:srgbClr val="000000"/>
                </a:solidFill>
                <a:latin typeface="Gill Sans"/>
                <a:ea typeface="Heiti TC Light"/>
                <a:cs typeface="Heiti TC Light"/>
                <a:sym typeface="Gill Sans"/>
              </a:rPr>
              <a:t>G-Sensor</a:t>
            </a:r>
          </a:p>
          <a:p>
            <a:pPr>
              <a:spcBef>
                <a:spcPct val="50000"/>
              </a:spcBef>
              <a:buFont typeface="Wingdings" pitchFamily="2" charset="2"/>
              <a:buChar char="ü"/>
            </a:pPr>
            <a:r>
              <a:rPr lang="en-US" altLang="zh-TW" sz="2200" dirty="0" smtClean="0">
                <a:solidFill>
                  <a:srgbClr val="000000"/>
                </a:solidFill>
                <a:latin typeface="Gill Sans"/>
                <a:ea typeface="Heiti TC Light"/>
                <a:cs typeface="Heiti TC Light"/>
                <a:sym typeface="Gill Sans"/>
              </a:rPr>
              <a:t>On-Board USB-Blaster II  (Config/Debug cable interface)</a:t>
            </a:r>
            <a:endParaRPr lang="en-US" altLang="zh-TW" sz="2200" dirty="0" smtClean="0">
              <a:solidFill>
                <a:schemeClr val="accent6"/>
              </a:solidFill>
              <a:latin typeface="Gill Sans"/>
              <a:ea typeface="Heiti TC Light"/>
              <a:cs typeface="Heiti TC Light"/>
              <a:sym typeface="Gill Sans"/>
            </a:endParaRPr>
          </a:p>
          <a:p>
            <a:pPr>
              <a:spcBef>
                <a:spcPct val="50000"/>
              </a:spcBef>
              <a:buFont typeface="Wingdings" pitchFamily="2" charset="2"/>
              <a:buChar char="ü"/>
            </a:pPr>
            <a:r>
              <a:rPr lang="en-US" altLang="zh-TW" sz="2200" dirty="0" smtClean="0">
                <a:solidFill>
                  <a:srgbClr val="000000"/>
                </a:solidFill>
                <a:latin typeface="Gill Sans"/>
                <a:ea typeface="Heiti TC Light"/>
                <a:cs typeface="Heiti TC Light"/>
                <a:sym typeface="Gill Sans"/>
              </a:rPr>
              <a:t>Expansion Headers</a:t>
            </a:r>
          </a:p>
          <a:p>
            <a:pPr lvl="1">
              <a:spcBef>
                <a:spcPct val="50000"/>
              </a:spcBef>
              <a:buFont typeface="Wingdings" pitchFamily="2" charset="2"/>
              <a:buChar char="ü"/>
            </a:pPr>
            <a:r>
              <a:rPr lang="en-US" altLang="zh-TW" sz="1500" dirty="0" smtClean="0">
                <a:solidFill>
                  <a:srgbClr val="000000"/>
                </a:solidFill>
                <a:latin typeface="Gill Sans"/>
                <a:ea typeface="Heiti TC Light"/>
                <a:cs typeface="Heiti TC Light"/>
                <a:sym typeface="Gill Sans"/>
              </a:rPr>
              <a:t>HPS IP: LTC (Linear Tech) Header</a:t>
            </a:r>
          </a:p>
          <a:p>
            <a:pPr lvl="1">
              <a:spcBef>
                <a:spcPct val="50000"/>
              </a:spcBef>
              <a:buFont typeface="Wingdings" pitchFamily="2" charset="2"/>
              <a:buChar char="ü"/>
            </a:pPr>
            <a:r>
              <a:rPr lang="en-US" altLang="zh-TW" sz="1500" dirty="0" smtClean="0">
                <a:solidFill>
                  <a:srgbClr val="000000"/>
                </a:solidFill>
                <a:latin typeface="Gill Sans"/>
                <a:ea typeface="Heiti TC Light"/>
                <a:cs typeface="Heiti TC Light"/>
                <a:sym typeface="Gill Sans"/>
              </a:rPr>
              <a:t>FPGA fabric: High Speed Mezzanine Connector (HSMC) including transceivers</a:t>
            </a:r>
          </a:p>
          <a:p>
            <a:pPr>
              <a:spcBef>
                <a:spcPct val="50000"/>
              </a:spcBef>
              <a:buNone/>
            </a:pPr>
            <a:endParaRPr lang="en-US" altLang="zh-TW" sz="1700" b="0" dirty="0" smtClean="0">
              <a:solidFill>
                <a:srgbClr val="000000"/>
              </a:solidFill>
              <a:latin typeface="Gill Sans"/>
              <a:ea typeface="Heiti TC Light"/>
              <a:cs typeface="Heiti TC Light"/>
              <a:sym typeface="Gill Sans"/>
            </a:endParaRPr>
          </a:p>
          <a:p>
            <a:pPr>
              <a:spcBef>
                <a:spcPct val="50000"/>
              </a:spcBef>
              <a:buNone/>
            </a:pPr>
            <a:endParaRPr lang="en-US" altLang="zh-TW" sz="1700" b="0" dirty="0" smtClean="0">
              <a:solidFill>
                <a:srgbClr val="000000"/>
              </a:solidFill>
              <a:latin typeface="Gill Sans"/>
              <a:ea typeface="Heiti TC Light"/>
              <a:cs typeface="Heiti TC Light"/>
              <a:sym typeface="Gill Sans"/>
            </a:endParaRPr>
          </a:p>
          <a:p>
            <a:pPr>
              <a:spcBef>
                <a:spcPct val="50000"/>
              </a:spcBef>
              <a:buNone/>
            </a:pPr>
            <a:r>
              <a:rPr lang="en-US" altLang="zh-TW" sz="1500" b="0" dirty="0" smtClean="0">
                <a:solidFill>
                  <a:srgbClr val="000000"/>
                </a:solidFill>
                <a:latin typeface="Gill Sans"/>
                <a:ea typeface="Heiti TC Light"/>
                <a:cs typeface="Heiti TC Light"/>
                <a:sym typeface="Gill Sans"/>
              </a:rPr>
              <a:t>      Note: For </a:t>
            </a:r>
            <a:r>
              <a:rPr lang="en-US" altLang="zh-TW" sz="1500" b="0" dirty="0" err="1" smtClean="0">
                <a:solidFill>
                  <a:srgbClr val="000000"/>
                </a:solidFill>
                <a:latin typeface="Gill Sans"/>
                <a:ea typeface="Heiti TC Light"/>
                <a:cs typeface="Heiti TC Light"/>
                <a:sym typeface="Gill Sans"/>
              </a:rPr>
              <a:t>Mictor</a:t>
            </a:r>
            <a:r>
              <a:rPr lang="en-US" altLang="zh-TW" sz="1500" b="0" dirty="0" smtClean="0">
                <a:solidFill>
                  <a:srgbClr val="000000"/>
                </a:solidFill>
                <a:latin typeface="Gill Sans"/>
                <a:ea typeface="Heiti TC Light"/>
                <a:cs typeface="Heiti TC Light"/>
                <a:sym typeface="Gill Sans"/>
              </a:rPr>
              <a:t> </a:t>
            </a:r>
            <a:r>
              <a:rPr lang="en-US" altLang="zh-TW" sz="1500" b="0" dirty="0" err="1" smtClean="0">
                <a:solidFill>
                  <a:srgbClr val="000000"/>
                </a:solidFill>
                <a:latin typeface="Gill Sans"/>
                <a:ea typeface="Heiti TC Light"/>
                <a:cs typeface="Heiti TC Light"/>
                <a:sym typeface="Gill Sans"/>
              </a:rPr>
              <a:t>Dstream</a:t>
            </a:r>
            <a:r>
              <a:rPr lang="en-US" altLang="zh-TW" sz="1500" b="0" dirty="0" smtClean="0">
                <a:solidFill>
                  <a:srgbClr val="000000"/>
                </a:solidFill>
                <a:latin typeface="Gill Sans"/>
                <a:ea typeface="Heiti TC Light"/>
                <a:cs typeface="Heiti TC Light"/>
                <a:sym typeface="Gill Sans"/>
              </a:rPr>
              <a:t> connectors – see the Altera SoC Dev kit</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7" name="Rectangle 13"/>
          <p:cNvSpPr>
            <a:spLocks noGrp="1" noChangeArrowheads="1"/>
          </p:cNvSpPr>
          <p:nvPr>
            <p:ph type="ctrTitle"/>
          </p:nvPr>
        </p:nvSpPr>
        <p:spPr>
          <a:xfrm>
            <a:off x="539552" y="1556792"/>
            <a:ext cx="8177981" cy="1470025"/>
          </a:xfrm>
          <a:noFill/>
          <a:ln/>
        </p:spPr>
        <p:txBody>
          <a:bodyPr/>
          <a:lstStyle/>
          <a:p>
            <a:r>
              <a:rPr lang="en-US" dirty="0" smtClean="0"/>
              <a:t>Altera’s SoC Embedded Design Suite (SoC EDS)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664771" cy="779320"/>
          </a:xfrm>
        </p:spPr>
        <p:txBody>
          <a:bodyPr/>
          <a:lstStyle/>
          <a:p>
            <a:r>
              <a:rPr lang="en-US" sz="2800" dirty="0" smtClean="0"/>
              <a:t>Altera </a:t>
            </a:r>
            <a:r>
              <a:rPr lang="en-US" sz="2800" dirty="0" err="1" smtClean="0"/>
              <a:t>SoC</a:t>
            </a:r>
            <a:r>
              <a:rPr lang="en-US" sz="2800" dirty="0" smtClean="0"/>
              <a:t> Embedded Design Suite</a:t>
            </a:r>
            <a:endParaRPr lang="en-US" sz="2800" dirty="0"/>
          </a:p>
        </p:txBody>
      </p:sp>
      <p:sp>
        <p:nvSpPr>
          <p:cNvPr id="4" name="Content Placeholder 3"/>
          <p:cNvSpPr>
            <a:spLocks noGrp="1"/>
          </p:cNvSpPr>
          <p:nvPr>
            <p:ph idx="1"/>
          </p:nvPr>
        </p:nvSpPr>
        <p:spPr>
          <a:xfrm>
            <a:off x="323528" y="908720"/>
            <a:ext cx="8674101" cy="5112568"/>
          </a:xfrm>
        </p:spPr>
        <p:txBody>
          <a:bodyPr>
            <a:normAutofit fontScale="92500" lnSpcReduction="20000"/>
          </a:bodyPr>
          <a:lstStyle/>
          <a:p>
            <a:pPr>
              <a:spcBef>
                <a:spcPts val="1200"/>
              </a:spcBef>
              <a:buNone/>
            </a:pPr>
            <a:r>
              <a:rPr lang="en-US" sz="2400" dirty="0" smtClean="0"/>
              <a:t>Comprehensive Suite of SW Dev Tools:</a:t>
            </a:r>
          </a:p>
          <a:p>
            <a:pPr>
              <a:spcBef>
                <a:spcPts val="1200"/>
              </a:spcBef>
            </a:pPr>
            <a:r>
              <a:rPr lang="en-US" sz="2000" b="1" dirty="0" smtClean="0"/>
              <a:t>Hardware / Software Handoff Tools</a:t>
            </a:r>
          </a:p>
          <a:p>
            <a:pPr lvl="1">
              <a:spcBef>
                <a:spcPts val="0"/>
              </a:spcBef>
            </a:pPr>
            <a:r>
              <a:rPr lang="en-US" sz="1600" dirty="0" err="1" smtClean="0"/>
              <a:t>Preloader</a:t>
            </a:r>
            <a:r>
              <a:rPr lang="en-US" sz="1600" dirty="0" smtClean="0"/>
              <a:t> Generator: Parameterizes files for </a:t>
            </a:r>
            <a:r>
              <a:rPr lang="en-US" sz="1600" dirty="0" err="1" smtClean="0"/>
              <a:t>Preloader</a:t>
            </a:r>
            <a:r>
              <a:rPr lang="en-US" sz="1600" dirty="0" smtClean="0"/>
              <a:t>/BSP</a:t>
            </a:r>
          </a:p>
          <a:p>
            <a:pPr lvl="1">
              <a:spcBef>
                <a:spcPts val="0"/>
              </a:spcBef>
            </a:pPr>
            <a:r>
              <a:rPr lang="en-US" sz="1600" dirty="0" smtClean="0"/>
              <a:t>Device Tree Builder (Linux)   (13.0 SP1)</a:t>
            </a:r>
          </a:p>
          <a:p>
            <a:pPr>
              <a:spcBef>
                <a:spcPts val="1200"/>
              </a:spcBef>
            </a:pPr>
            <a:r>
              <a:rPr lang="en-US" sz="2000" b="1" dirty="0" smtClean="0"/>
              <a:t>Driver Development, Board Bring-up</a:t>
            </a:r>
          </a:p>
          <a:p>
            <a:pPr>
              <a:spcBef>
                <a:spcPts val="1200"/>
              </a:spcBef>
            </a:pPr>
            <a:r>
              <a:rPr lang="en-US" sz="2000" b="1" dirty="0" smtClean="0"/>
              <a:t>Bare-metal application development</a:t>
            </a:r>
          </a:p>
          <a:p>
            <a:pPr lvl="1">
              <a:spcBef>
                <a:spcPts val="0"/>
              </a:spcBef>
            </a:pPr>
            <a:r>
              <a:rPr lang="en-US" sz="1600" dirty="0" err="1" smtClean="0"/>
              <a:t>SoC</a:t>
            </a:r>
            <a:r>
              <a:rPr lang="en-US" sz="1600" dirty="0" smtClean="0"/>
              <a:t> Hardware Libraries</a:t>
            </a:r>
          </a:p>
          <a:p>
            <a:pPr lvl="1">
              <a:spcBef>
                <a:spcPts val="0"/>
              </a:spcBef>
            </a:pPr>
            <a:r>
              <a:rPr lang="en-US" sz="1600" dirty="0" smtClean="0"/>
              <a:t>Bare-metal compiler tools</a:t>
            </a:r>
          </a:p>
          <a:p>
            <a:pPr>
              <a:spcBef>
                <a:spcPts val="1200"/>
              </a:spcBef>
            </a:pPr>
            <a:r>
              <a:rPr lang="en-US" sz="2000" b="1" i="1" dirty="0" smtClean="0">
                <a:solidFill>
                  <a:schemeClr val="tx2">
                    <a:lumMod val="75000"/>
                  </a:schemeClr>
                </a:solidFill>
              </a:rPr>
              <a:t>FPGA-adaptive debugging</a:t>
            </a:r>
          </a:p>
          <a:p>
            <a:pPr lvl="1">
              <a:spcBef>
                <a:spcPts val="0"/>
              </a:spcBef>
            </a:pPr>
            <a:r>
              <a:rPr lang="en-US" sz="1600" u="sng" dirty="0" smtClean="0"/>
              <a:t>ARM DS-5 Altera Edition </a:t>
            </a:r>
            <a:r>
              <a:rPr lang="en-US" sz="1600" dirty="0" smtClean="0"/>
              <a:t>Toolkit</a:t>
            </a:r>
          </a:p>
          <a:p>
            <a:pPr lvl="1">
              <a:spcBef>
                <a:spcPts val="0"/>
              </a:spcBef>
            </a:pPr>
            <a:r>
              <a:rPr lang="en-US" sz="1600" dirty="0" smtClean="0"/>
              <a:t>Seamless FPGA peripheral visibility</a:t>
            </a:r>
          </a:p>
          <a:p>
            <a:pPr>
              <a:spcBef>
                <a:spcPts val="1200"/>
              </a:spcBef>
            </a:pPr>
            <a:r>
              <a:rPr lang="en-US" sz="2000" b="1" dirty="0" smtClean="0"/>
              <a:t>Linux application development</a:t>
            </a:r>
          </a:p>
          <a:p>
            <a:pPr lvl="1">
              <a:spcBef>
                <a:spcPts val="0"/>
              </a:spcBef>
            </a:pPr>
            <a:r>
              <a:rPr lang="en-US" sz="1600" dirty="0" err="1" smtClean="0"/>
              <a:t>Yocto</a:t>
            </a:r>
            <a:r>
              <a:rPr lang="en-US" sz="1600" dirty="0" smtClean="0"/>
              <a:t> Linux build environment</a:t>
            </a:r>
          </a:p>
          <a:p>
            <a:pPr lvl="1">
              <a:spcBef>
                <a:spcPts val="0"/>
              </a:spcBef>
            </a:pPr>
            <a:r>
              <a:rPr lang="en-US" sz="1600" dirty="0" smtClean="0"/>
              <a:t>Pre-built binaries for Linux / U-Boot</a:t>
            </a:r>
          </a:p>
          <a:p>
            <a:pPr lvl="1">
              <a:spcBef>
                <a:spcPts val="0"/>
              </a:spcBef>
            </a:pPr>
            <a:r>
              <a:rPr lang="en-US" sz="1600" dirty="0" smtClean="0"/>
              <a:t>Work in conjunction with the Community Portal</a:t>
            </a:r>
            <a:endParaRPr lang="en-US" sz="2000" b="1" dirty="0" smtClean="0"/>
          </a:p>
          <a:p>
            <a:pPr>
              <a:spcBef>
                <a:spcPts val="1200"/>
              </a:spcBef>
            </a:pPr>
            <a:r>
              <a:rPr lang="en-US" sz="2000" b="1" dirty="0" smtClean="0"/>
              <a:t>Design examples</a:t>
            </a:r>
          </a:p>
          <a:p>
            <a:pPr>
              <a:buNone/>
            </a:pPr>
            <a:endParaRPr lang="en-US" sz="2400" dirty="0"/>
          </a:p>
        </p:txBody>
      </p:sp>
      <p:sp>
        <p:nvSpPr>
          <p:cNvPr id="3" name="Slide Number Placeholder 2"/>
          <p:cNvSpPr>
            <a:spLocks noGrp="1"/>
          </p:cNvSpPr>
          <p:nvPr>
            <p:ph type="sldNum" sz="quarter" idx="4294967295"/>
          </p:nvPr>
        </p:nvSpPr>
        <p:spPr>
          <a:xfrm>
            <a:off x="146644" y="6588125"/>
            <a:ext cx="698500" cy="282575"/>
          </a:xfrm>
          <a:prstGeom prst="rect">
            <a:avLst/>
          </a:prstGeom>
        </p:spPr>
        <p:txBody>
          <a:bodyPr/>
          <a:lstStyle/>
          <a:p>
            <a:pPr>
              <a:defRPr/>
            </a:pPr>
            <a:fld id="{5E2B5E17-1ACB-4AFB-96B7-66BDDB57FC37}" type="slidenum">
              <a:rPr lang="en-US" smtClean="0"/>
              <a:pPr>
                <a:defRPr/>
              </a:pPr>
              <a:t>16</a:t>
            </a:fld>
            <a:endParaRPr lang="en-US"/>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72200" y="2276872"/>
            <a:ext cx="1510093" cy="15100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roup 6"/>
          <p:cNvGrpSpPr/>
          <p:nvPr/>
        </p:nvGrpSpPr>
        <p:grpSpPr>
          <a:xfrm>
            <a:off x="6660232" y="3212976"/>
            <a:ext cx="2160240" cy="2157550"/>
            <a:chOff x="630841" y="2869198"/>
            <a:chExt cx="1073671" cy="1073671"/>
          </a:xfrm>
          <a:effectLst>
            <a:outerShdw blurRad="76200" dir="18900000" sy="23000" kx="-1200000" algn="bl" rotWithShape="0">
              <a:prstClr val="black">
                <a:alpha val="20000"/>
              </a:prstClr>
            </a:outerShdw>
            <a:reflection blurRad="6350" stA="52000" endA="300" endPos="15000" dir="5400000" sy="-100000" algn="bl" rotWithShape="0"/>
          </a:effectLst>
        </p:grpSpPr>
        <p:pic>
          <p:nvPicPr>
            <p:cNvPr id="9" name="Picture 2" descr="D:\Altera\2012\SoC Preso and BS\Artwork\CD-030-00028_LG.jpg"/>
            <p:cNvPicPr>
              <a:picLocks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30841" y="2869198"/>
              <a:ext cx="1073671" cy="1073671"/>
            </a:xfrm>
            <a:prstGeom prst="donut">
              <a:avLst>
                <a:gd name="adj" fmla="val 42915"/>
              </a:avLst>
            </a:prstGeom>
            <a:noFill/>
            <a:effectLst/>
            <a:extLst>
              <a:ext uri="{909E8E84-426E-40DD-AFC4-6F175D3DCCD1}">
                <a14:hiddenFill xmlns:a14="http://schemas.microsoft.com/office/drawing/2010/main">
                  <a:solidFill>
                    <a:srgbClr val="FFFFFF"/>
                  </a:solidFill>
                </a14:hiddenFill>
              </a:ext>
            </a:extLst>
          </p:spPr>
        </p:pic>
        <p:pic>
          <p:nvPicPr>
            <p:cNvPr id="10" name="Picture 7" descr="Untitled-5.png"/>
            <p:cNvPicPr>
              <a:picLocks noChangeAspect="1"/>
            </p:cNvPicPr>
            <p:nvPr/>
          </p:nvPicPr>
          <p:blipFill>
            <a:blip r:embed="rId5" cstate="print"/>
            <a:srcRect/>
            <a:stretch>
              <a:fillRect/>
            </a:stretch>
          </p:blipFill>
          <p:spPr bwMode="auto">
            <a:xfrm>
              <a:off x="904370" y="3005294"/>
              <a:ext cx="542693" cy="115594"/>
            </a:xfrm>
            <a:prstGeom prst="rect">
              <a:avLst/>
            </a:prstGeom>
            <a:noFill/>
            <a:ln w="9525">
              <a:noFill/>
              <a:miter lim="800000"/>
              <a:headEnd/>
              <a:tailEnd/>
            </a:ln>
          </p:spPr>
        </p:pic>
        <p:pic>
          <p:nvPicPr>
            <p:cNvPr id="11" name="Picture 2"/>
            <p:cNvPicPr>
              <a:picLocks noChangeArrowheads="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p:blipFill>
          <p:spPr bwMode="auto">
            <a:xfrm>
              <a:off x="630841" y="3284738"/>
              <a:ext cx="1073671" cy="655096"/>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7380312" y="3717032"/>
            <a:ext cx="768159" cy="253916"/>
          </a:xfrm>
          <a:prstGeom prst="rect">
            <a:avLst/>
          </a:prstGeom>
          <a:noFill/>
        </p:spPr>
        <p:txBody>
          <a:bodyPr wrap="none" rtlCol="0">
            <a:spAutoFit/>
          </a:bodyPr>
          <a:lstStyle/>
          <a:p>
            <a:r>
              <a:rPr lang="en-US" sz="1050" b="1" dirty="0" err="1" smtClean="0"/>
              <a:t>SoC</a:t>
            </a:r>
            <a:r>
              <a:rPr lang="en-US" sz="1050" b="1" dirty="0" smtClean="0"/>
              <a:t> EDS</a:t>
            </a:r>
            <a:endParaRPr lang="en-US" sz="1050" b="1" dirty="0"/>
          </a:p>
        </p:txBody>
      </p:sp>
      <p:sp>
        <p:nvSpPr>
          <p:cNvPr id="13" name="Explosion 2 12"/>
          <p:cNvSpPr/>
          <p:nvPr/>
        </p:nvSpPr>
        <p:spPr bwMode="auto">
          <a:xfrm>
            <a:off x="3851920" y="3068960"/>
            <a:ext cx="2448272" cy="1080120"/>
          </a:xfrm>
          <a:prstGeom prst="irregularSeal2">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charset="0"/>
              </a:rPr>
              <a:t>Altera</a:t>
            </a:r>
          </a:p>
          <a:p>
            <a:pPr marL="0" marR="0" indent="0" algn="l" defTabSz="914400" rtl="0" eaLnBrk="0" fontAlgn="base" latinLnBrk="0" hangingPunct="0">
              <a:lnSpc>
                <a:spcPct val="100000"/>
              </a:lnSpc>
              <a:spcBef>
                <a:spcPct val="0"/>
              </a:spcBef>
              <a:spcAft>
                <a:spcPct val="0"/>
              </a:spcAft>
              <a:buClrTx/>
              <a:buSzTx/>
              <a:buFontTx/>
              <a:buNone/>
              <a:tabLst/>
            </a:pPr>
            <a:r>
              <a:rPr lang="en-US" sz="1400" b="1" dirty="0" smtClean="0">
                <a:solidFill>
                  <a:srgbClr val="FF0000"/>
                </a:solidFill>
              </a:rPr>
              <a:t>Exclusive</a:t>
            </a:r>
            <a:endParaRPr kumimoji="0" lang="en-US" sz="1400" b="1" i="0" u="none" strike="noStrike" cap="none" normalizeH="0" baseline="0" dirty="0" smtClean="0">
              <a:ln>
                <a:noFill/>
              </a:ln>
              <a:solidFill>
                <a:srgbClr val="FF0000"/>
              </a:solidFill>
              <a:effectLst/>
              <a:latin typeface="Arial" charset="0"/>
            </a:endParaRPr>
          </a:p>
        </p:txBody>
      </p:sp>
      <p:pic>
        <p:nvPicPr>
          <p:cNvPr id="15" name="Picture 1" descr="C:\Users\hwong\Documents\Work\EDS\ScreenShots\ESDsplashscreenF.png"/>
          <p:cNvPicPr>
            <a:picLocks noChangeAspect="1" noChangeArrowheads="1"/>
          </p:cNvPicPr>
          <p:nvPr/>
        </p:nvPicPr>
        <p:blipFill>
          <a:blip r:embed="rId8" cstate="print"/>
          <a:srcRect/>
          <a:stretch>
            <a:fillRect/>
          </a:stretch>
        </p:blipFill>
        <p:spPr bwMode="auto">
          <a:xfrm>
            <a:off x="6732240" y="260648"/>
            <a:ext cx="2267744" cy="1700808"/>
          </a:xfrm>
          <a:prstGeom prst="rect">
            <a:avLst/>
          </a:prstGeom>
          <a:noFill/>
        </p:spPr>
      </p:pic>
      <p:sp>
        <p:nvSpPr>
          <p:cNvPr id="16" name="TextBox 15"/>
          <p:cNvSpPr txBox="1"/>
          <p:nvPr/>
        </p:nvSpPr>
        <p:spPr>
          <a:xfrm>
            <a:off x="3779912" y="5661248"/>
            <a:ext cx="4955203" cy="369332"/>
          </a:xfrm>
          <a:prstGeom prst="rect">
            <a:avLst/>
          </a:prstGeom>
          <a:noFill/>
        </p:spPr>
        <p:txBody>
          <a:bodyPr wrap="none" rtlCol="0">
            <a:spAutoFit/>
          </a:bodyPr>
          <a:lstStyle/>
          <a:p>
            <a:r>
              <a:rPr lang="en-US" i="1" dirty="0" smtClean="0">
                <a:solidFill>
                  <a:srgbClr val="FF0000"/>
                </a:solidFill>
              </a:rPr>
              <a:t>Unprecedented Visibility and Debug Capability!</a:t>
            </a:r>
            <a:endParaRPr lang="en-US" i="1" dirty="0">
              <a:solidFill>
                <a:srgbClr val="FF0000"/>
              </a:solidFill>
            </a:endParaRPr>
          </a:p>
        </p:txBody>
      </p:sp>
    </p:spTree>
    <p:extLst>
      <p:ext uri="{BB962C8B-B14F-4D97-AF65-F5344CB8AC3E}">
        <p14:creationId xmlns:p14="http://schemas.microsoft.com/office/powerpoint/2010/main" val="364994819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664771" cy="779320"/>
          </a:xfrm>
        </p:spPr>
        <p:txBody>
          <a:bodyPr/>
          <a:lstStyle/>
          <a:p>
            <a:r>
              <a:rPr lang="en-US" dirty="0" err="1" smtClean="0"/>
              <a:t>SoC</a:t>
            </a:r>
            <a:r>
              <a:rPr lang="en-US" dirty="0" smtClean="0"/>
              <a:t> EDS Contents</a:t>
            </a: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17</a:t>
            </a:fld>
            <a:endParaRPr lang="en-US" dirty="0"/>
          </a:p>
        </p:txBody>
      </p:sp>
      <p:sp>
        <p:nvSpPr>
          <p:cNvPr id="3" name="TextBox 2"/>
          <p:cNvSpPr txBox="1"/>
          <p:nvPr/>
        </p:nvSpPr>
        <p:spPr>
          <a:xfrm>
            <a:off x="3635828" y="6139542"/>
            <a:ext cx="2013858" cy="276999"/>
          </a:xfrm>
          <a:prstGeom prst="rect">
            <a:avLst/>
          </a:prstGeom>
          <a:noFill/>
        </p:spPr>
        <p:txBody>
          <a:bodyPr wrap="square" rtlCol="0">
            <a:spAutoFit/>
          </a:bodyPr>
          <a:lstStyle/>
          <a:p>
            <a:r>
              <a:rPr lang="en-US" sz="1200" dirty="0" smtClean="0"/>
              <a:t>* Not available in 13.0</a:t>
            </a:r>
            <a:endParaRPr lang="en-US" sz="1200" dirty="0"/>
          </a:p>
        </p:txBody>
      </p:sp>
      <p:graphicFrame>
        <p:nvGraphicFramePr>
          <p:cNvPr id="7" name="Content Placeholder 4"/>
          <p:cNvGraphicFramePr>
            <a:graphicFrameLocks noGrp="1"/>
          </p:cNvGraphicFramePr>
          <p:nvPr>
            <p:ph idx="1"/>
            <p:extLst>
              <p:ext uri="{D42A27DB-BD31-4B8C-83A1-F6EECF244321}">
                <p14:modId xmlns:p14="http://schemas.microsoft.com/office/powerpoint/2010/main" val="3994487116"/>
              </p:ext>
            </p:extLst>
          </p:nvPr>
        </p:nvGraphicFramePr>
        <p:xfrm>
          <a:off x="308473" y="1080660"/>
          <a:ext cx="8410574" cy="4797256"/>
        </p:xfrm>
        <a:graphic>
          <a:graphicData uri="http://schemas.openxmlformats.org/drawingml/2006/table">
            <a:tbl>
              <a:tblPr firstRow="1" bandRow="1">
                <a:tableStyleId>{1FECB4D8-DB02-4DC6-A0A2-4F2EBAE1DC90}</a:tableStyleId>
              </a:tblPr>
              <a:tblGrid>
                <a:gridCol w="1619553"/>
                <a:gridCol w="2860105"/>
                <a:gridCol w="1197033"/>
                <a:gridCol w="1366983"/>
                <a:gridCol w="1366900"/>
              </a:tblGrid>
              <a:tr h="685353">
                <a:tc>
                  <a:txBody>
                    <a:bodyPr/>
                    <a:lstStyle/>
                    <a:p>
                      <a:pPr algn="ctr"/>
                      <a:r>
                        <a:rPr lang="en-US" sz="1600" dirty="0" smtClean="0">
                          <a:latin typeface="+mn-lt"/>
                        </a:rPr>
                        <a:t>Component</a:t>
                      </a:r>
                      <a:endParaRPr lang="en-US" sz="1600" dirty="0">
                        <a:latin typeface="+mn-lt"/>
                      </a:endParaRPr>
                    </a:p>
                  </a:txBody>
                  <a:tcPr anchor="ctr">
                    <a:solidFill>
                      <a:schemeClr val="tx2">
                        <a:lumMod val="75000"/>
                      </a:schemeClr>
                    </a:solidFill>
                  </a:tcPr>
                </a:tc>
                <a:tc>
                  <a:txBody>
                    <a:bodyPr/>
                    <a:lstStyle/>
                    <a:p>
                      <a:pPr algn="ctr"/>
                      <a:r>
                        <a:rPr lang="en-US" sz="1600" dirty="0" smtClean="0">
                          <a:latin typeface="+mn-lt"/>
                        </a:rPr>
                        <a:t>Key Feature</a:t>
                      </a:r>
                      <a:endParaRPr lang="en-US" sz="1600" dirty="0">
                        <a:latin typeface="+mn-lt"/>
                      </a:endParaRPr>
                    </a:p>
                  </a:txBody>
                  <a:tcPr anchor="ctr">
                    <a:solidFill>
                      <a:schemeClr val="tx2">
                        <a:lumMod val="75000"/>
                      </a:schemeClr>
                    </a:solidFill>
                  </a:tcPr>
                </a:tc>
                <a:tc>
                  <a:txBody>
                    <a:bodyPr/>
                    <a:lstStyle/>
                    <a:p>
                      <a:pPr algn="ctr"/>
                      <a:r>
                        <a:rPr lang="en-US" sz="1600" baseline="0" dirty="0" smtClean="0">
                          <a:solidFill>
                            <a:srgbClr val="FFFF00"/>
                          </a:solidFill>
                          <a:latin typeface="+mn-lt"/>
                        </a:rPr>
                        <a:t>Web </a:t>
                      </a:r>
                      <a:r>
                        <a:rPr lang="en-US" sz="1600" baseline="0" dirty="0" smtClean="0">
                          <a:latin typeface="+mn-lt"/>
                        </a:rPr>
                        <a:t>Edition</a:t>
                      </a:r>
                      <a:endParaRPr lang="en-US" sz="1600" dirty="0">
                        <a:latin typeface="+mn-lt"/>
                      </a:endParaRPr>
                    </a:p>
                  </a:txBody>
                  <a:tcPr anchor="ctr">
                    <a:solidFill>
                      <a:schemeClr val="tx2">
                        <a:lumMod val="75000"/>
                      </a:schemeClr>
                    </a:solidFill>
                  </a:tcPr>
                </a:tc>
                <a:tc>
                  <a:txBody>
                    <a:bodyPr/>
                    <a:lstStyle/>
                    <a:p>
                      <a:pPr algn="ctr"/>
                      <a:r>
                        <a:rPr lang="en-US" sz="1600" dirty="0" smtClean="0">
                          <a:solidFill>
                            <a:srgbClr val="FFFF00"/>
                          </a:solidFill>
                          <a:latin typeface="+mn-lt"/>
                        </a:rPr>
                        <a:t>Subscription</a:t>
                      </a:r>
                    </a:p>
                    <a:p>
                      <a:pPr algn="ctr"/>
                      <a:r>
                        <a:rPr lang="en-US" sz="1600" baseline="0" dirty="0" smtClean="0">
                          <a:latin typeface="+mn-lt"/>
                        </a:rPr>
                        <a:t>Edition</a:t>
                      </a:r>
                      <a:endParaRPr lang="en-US" sz="1600" dirty="0">
                        <a:latin typeface="+mn-lt"/>
                      </a:endParaRPr>
                    </a:p>
                  </a:txBody>
                  <a:tcPr marL="36000" marR="36000" marT="46800" marB="46800" anchor="ctr">
                    <a:solidFill>
                      <a:schemeClr val="tx2">
                        <a:lumMod val="75000"/>
                      </a:schemeClr>
                    </a:solidFill>
                  </a:tcPr>
                </a:tc>
                <a:tc>
                  <a:txBody>
                    <a:bodyPr/>
                    <a:lstStyle/>
                    <a:p>
                      <a:pPr algn="ctr"/>
                      <a:r>
                        <a:rPr lang="en-US" sz="1600" baseline="0" dirty="0" smtClean="0">
                          <a:latin typeface="+mn-lt"/>
                        </a:rPr>
                        <a:t>30-Day</a:t>
                      </a:r>
                    </a:p>
                    <a:p>
                      <a:pPr algn="ctr"/>
                      <a:r>
                        <a:rPr lang="en-US" sz="1600" baseline="0" dirty="0" smtClean="0">
                          <a:latin typeface="+mn-lt"/>
                        </a:rPr>
                        <a:t>Evaluation</a:t>
                      </a:r>
                      <a:endParaRPr lang="en-US" sz="1600" dirty="0">
                        <a:latin typeface="+mn-lt"/>
                      </a:endParaRPr>
                    </a:p>
                  </a:txBody>
                  <a:tcPr anchor="ctr">
                    <a:solidFill>
                      <a:schemeClr val="tx2">
                        <a:lumMod val="75000"/>
                      </a:schemeClr>
                    </a:solidFill>
                  </a:tcPr>
                </a:tc>
              </a:tr>
              <a:tr h="444127">
                <a:tc>
                  <a:txBody>
                    <a:bodyPr/>
                    <a:lstStyle/>
                    <a:p>
                      <a:pPr marL="108000" algn="l" fontAlgn="b"/>
                      <a:r>
                        <a:rPr lang="en-US" sz="1200" b="1" u="none" strike="noStrike" smtClean="0">
                          <a:latin typeface="+mn-lt"/>
                        </a:rPr>
                        <a:t>Hardware/Software Handoff Tools</a:t>
                      </a:r>
                      <a:endParaRPr lang="en-US" sz="1200" b="1" i="0" u="none" strike="noStrike" dirty="0">
                        <a:solidFill>
                          <a:srgbClr val="000000"/>
                        </a:solidFill>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108000" algn="l" fontAlgn="b"/>
                      <a:r>
                        <a:rPr lang="en-US" sz="1200" b="1" u="none" strike="noStrike" dirty="0" err="1" smtClean="0">
                          <a:latin typeface="+mn-lt"/>
                        </a:rPr>
                        <a:t>Preloader</a:t>
                      </a:r>
                      <a:r>
                        <a:rPr lang="en-US" sz="1200" b="1" u="none" strike="noStrike" dirty="0" smtClean="0">
                          <a:latin typeface="+mn-lt"/>
                        </a:rPr>
                        <a:t> Image Generator</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73972">
                <a:tc>
                  <a:txBody>
                    <a:bodyPr/>
                    <a:lstStyle/>
                    <a:p>
                      <a:pPr marL="108000" algn="l" fontAlgn="b"/>
                      <a:endParaRPr lang="en-US" sz="1200" b="1" i="0" u="none" strike="noStrike" dirty="0">
                        <a:solidFill>
                          <a:srgbClr val="000000"/>
                        </a:solidFill>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108000" algn="l" fontAlgn="b"/>
                      <a:r>
                        <a:rPr lang="en-US" sz="1200" b="1" u="none" strike="noStrike" dirty="0">
                          <a:latin typeface="+mn-lt"/>
                        </a:rPr>
                        <a:t>Flash </a:t>
                      </a:r>
                      <a:r>
                        <a:rPr lang="en-US" sz="1200" b="1" u="none" strike="noStrike" dirty="0" smtClean="0">
                          <a:latin typeface="+mn-lt"/>
                        </a:rPr>
                        <a:t>Image Creator</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73602">
                <a:tc>
                  <a:txBody>
                    <a:bodyPr/>
                    <a:lstStyle/>
                    <a:p>
                      <a:pPr marL="108000" algn="l" fontAlgn="b"/>
                      <a:endParaRPr lang="en-US" sz="1200" b="1" i="0" u="none" strike="noStrike" dirty="0">
                        <a:solidFill>
                          <a:srgbClr val="000000"/>
                        </a:solidFill>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108000" algn="l" fontAlgn="b"/>
                      <a:r>
                        <a:rPr lang="en-US" sz="1200" b="1" u="none" strike="noStrike" dirty="0">
                          <a:latin typeface="+mn-lt"/>
                        </a:rPr>
                        <a:t>Device Tree Generator (Linux)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44127">
                <a:tc>
                  <a:txBody>
                    <a:bodyPr/>
                    <a:lstStyle/>
                    <a:p>
                      <a:pPr marL="108000" algn="l" fontAlgn="b"/>
                      <a:r>
                        <a:rPr lang="en-US" sz="1200" b="1" u="none" strike="noStrike" dirty="0" smtClean="0">
                          <a:latin typeface="+mn-lt"/>
                        </a:rPr>
                        <a:t>ARM DS-5 Altera Edition</a:t>
                      </a:r>
                      <a:endParaRPr lang="en-US" sz="1200" b="1" i="0" u="none" strike="noStrike" dirty="0">
                        <a:solidFill>
                          <a:srgbClr val="000000"/>
                        </a:solidFill>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108000" algn="l" fontAlgn="b"/>
                      <a:r>
                        <a:rPr lang="en-US" sz="1200" b="1" u="none" strike="noStrike" dirty="0">
                          <a:latin typeface="+mn-lt"/>
                        </a:rPr>
                        <a:t>Eclipse IDE</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73972">
                <a:tc>
                  <a:txBody>
                    <a:bodyPr/>
                    <a:lstStyle/>
                    <a:p>
                      <a:pPr marL="108000" algn="l" fontAlgn="b"/>
                      <a:endParaRPr lang="en-US" sz="1200" b="1" i="0" u="none" strike="noStrike" dirty="0">
                        <a:solidFill>
                          <a:srgbClr val="000000"/>
                        </a:solidFill>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108000" algn="l" fontAlgn="b"/>
                      <a:r>
                        <a:rPr lang="en-US" sz="1200" b="1" u="none" strike="noStrike" dirty="0">
                          <a:latin typeface="+mn-lt"/>
                        </a:rPr>
                        <a:t>Debugging over Ethernet </a:t>
                      </a:r>
                      <a:r>
                        <a:rPr lang="en-US" sz="1200" b="1" u="none" strike="noStrike" dirty="0" smtClean="0">
                          <a:latin typeface="+mn-lt"/>
                        </a:rPr>
                        <a:t>(Linux)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14144">
                <a:tc>
                  <a:txBody>
                    <a:bodyPr/>
                    <a:lstStyle/>
                    <a:p>
                      <a:pPr marL="108000" algn="l" fontAlgn="b"/>
                      <a:endParaRPr lang="en-US" sz="1200" b="1" i="0" u="none" strike="noStrike" dirty="0">
                        <a:solidFill>
                          <a:srgbClr val="000000"/>
                        </a:solidFill>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108000" algn="l" fontAlgn="b"/>
                      <a:r>
                        <a:rPr lang="en-US" sz="1200" b="1" u="none" strike="noStrike" dirty="0">
                          <a:latin typeface="+mn-lt"/>
                        </a:rPr>
                        <a:t>Debugging over USB-Blaster II JTAG</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i="0" u="none" strike="noStrike" dirty="0" smtClean="0">
                          <a:solidFill>
                            <a:srgbClr val="000000"/>
                          </a:solidFill>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73972">
                <a:tc>
                  <a:txBody>
                    <a:bodyPr/>
                    <a:lstStyle/>
                    <a:p>
                      <a:pPr marL="108000" algn="l" fontAlgn="b"/>
                      <a:endParaRPr lang="en-US" sz="1200" b="1" i="0" u="none" strike="noStrike" dirty="0">
                        <a:solidFill>
                          <a:srgbClr val="000000"/>
                        </a:solidFill>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108000" algn="l" fontAlgn="b"/>
                      <a:r>
                        <a:rPr lang="en-US" sz="1200" b="1" u="none" strike="noStrike" dirty="0">
                          <a:latin typeface="+mn-lt"/>
                        </a:rPr>
                        <a:t>Automatic FPGA </a:t>
                      </a:r>
                      <a:r>
                        <a:rPr lang="en-US" sz="1200" b="1" u="none" strike="noStrike" dirty="0" smtClean="0">
                          <a:latin typeface="+mn-lt"/>
                        </a:rPr>
                        <a:t>Register Views</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i="0" u="none" strike="noStrike" dirty="0" smtClean="0">
                          <a:solidFill>
                            <a:srgbClr val="000000"/>
                          </a:solidFill>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73972">
                <a:tc>
                  <a:txBody>
                    <a:bodyPr/>
                    <a:lstStyle/>
                    <a:p>
                      <a:pPr marL="108000" algn="l" fontAlgn="b"/>
                      <a:endParaRPr lang="en-US" sz="1200" b="1" i="0" u="none" strike="noStrike" dirty="0">
                        <a:solidFill>
                          <a:srgbClr val="000000"/>
                        </a:solidFill>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108000" algn="l" fontAlgn="b"/>
                      <a:r>
                        <a:rPr lang="en-US" sz="1200" b="1" u="none" strike="noStrike" dirty="0">
                          <a:latin typeface="+mn-lt"/>
                        </a:rPr>
                        <a:t>Hardware </a:t>
                      </a:r>
                      <a:r>
                        <a:rPr lang="en-US" sz="1200" b="1" u="none" strike="noStrike" dirty="0" smtClean="0">
                          <a:latin typeface="+mn-lt"/>
                        </a:rPr>
                        <a:t>Cross-triggering</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i="0" u="none" strike="noStrike" dirty="0" smtClean="0">
                          <a:solidFill>
                            <a:srgbClr val="000000"/>
                          </a:solidFill>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73972">
                <a:tc>
                  <a:txBody>
                    <a:bodyPr/>
                    <a:lstStyle/>
                    <a:p>
                      <a:pPr marL="108000" algn="l" fontAlgn="b"/>
                      <a:endParaRPr lang="en-US" sz="1200" b="1" i="0" u="none" strike="noStrike" dirty="0">
                        <a:solidFill>
                          <a:srgbClr val="000000"/>
                        </a:solidFill>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108000" algn="l" fontAlgn="b"/>
                      <a:r>
                        <a:rPr lang="en-US" sz="1200" b="1" u="none" strike="noStrike" dirty="0" smtClean="0">
                          <a:latin typeface="+mn-lt"/>
                        </a:rPr>
                        <a:t>CPU/FPGA Event Correlation</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i="0" u="none" strike="noStrike" dirty="0" smtClean="0">
                          <a:solidFill>
                            <a:srgbClr val="000000"/>
                          </a:solidFill>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73972">
                <a:tc>
                  <a:txBody>
                    <a:bodyPr/>
                    <a:lstStyle/>
                    <a:p>
                      <a:pPr marL="108000" algn="l" fontAlgn="b"/>
                      <a:r>
                        <a:rPr lang="en-US" sz="1200" b="1" u="none" strike="noStrike" dirty="0" smtClean="0">
                          <a:latin typeface="+mn-lt"/>
                        </a:rPr>
                        <a:t>Compilers</a:t>
                      </a:r>
                      <a:endParaRPr lang="en-US" sz="1200" b="1" i="0" u="none" strike="noStrike" dirty="0">
                        <a:solidFill>
                          <a:srgbClr val="000000"/>
                        </a:solidFill>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108000" algn="l" fontAlgn="b"/>
                      <a:r>
                        <a:rPr lang="en-US" sz="1200" b="1" u="none" strike="noStrike" dirty="0" err="1" smtClean="0">
                          <a:latin typeface="+mn-lt"/>
                        </a:rPr>
                        <a:t>Linaro</a:t>
                      </a:r>
                      <a:r>
                        <a:rPr lang="en-US" sz="1200" b="1" u="none" strike="noStrike" dirty="0" smtClean="0">
                          <a:latin typeface="+mn-lt"/>
                        </a:rPr>
                        <a:t> Tool Chain (Linux)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73972">
                <a:tc>
                  <a:txBody>
                    <a:bodyPr/>
                    <a:lstStyle/>
                    <a:p>
                      <a:pPr marL="108000" algn="l" fontAlgn="b"/>
                      <a:endParaRPr lang="en-US" sz="1200" b="1" i="0" u="none" strike="noStrike" dirty="0">
                        <a:solidFill>
                          <a:srgbClr val="000000"/>
                        </a:solidFill>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108000" algn="l" fontAlgn="b"/>
                      <a:r>
                        <a:rPr lang="en-US" sz="1200" b="1" u="none" strike="noStrike" dirty="0">
                          <a:latin typeface="+mn-lt"/>
                        </a:rPr>
                        <a:t>CodeBench Lite EABI (Bare-metal)</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smtClean="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73972">
                <a:tc>
                  <a:txBody>
                    <a:bodyPr/>
                    <a:lstStyle/>
                    <a:p>
                      <a:pPr marL="108000" algn="l" fontAlgn="b"/>
                      <a:r>
                        <a:rPr lang="en-US" sz="1200" b="1" u="none" strike="noStrike" dirty="0">
                          <a:latin typeface="+mn-lt"/>
                        </a:rPr>
                        <a:t>Hardware Libraries</a:t>
                      </a:r>
                      <a:endParaRPr lang="en-US" sz="1200" b="1" i="0" u="none" strike="noStrike" dirty="0">
                        <a:solidFill>
                          <a:srgbClr val="000000"/>
                        </a:solidFill>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108000" algn="l" defTabSz="914400" rtl="0" eaLnBrk="1" fontAlgn="b" latinLnBrk="0" hangingPunct="1"/>
                      <a:r>
                        <a:rPr lang="en-US" sz="1200" b="1" u="none" strike="noStrike" kern="1200" dirty="0" smtClean="0">
                          <a:latin typeface="+mn-lt"/>
                        </a:rPr>
                        <a:t>Bare-metal programming Support</a:t>
                      </a:r>
                      <a:endParaRPr lang="en-US" sz="1200" b="1" u="none" strike="noStrike" kern="1200" dirty="0">
                        <a:solidFill>
                          <a:schemeClr val="dk1"/>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44127">
                <a:tc>
                  <a:txBody>
                    <a:bodyPr/>
                    <a:lstStyle/>
                    <a:p>
                      <a:pPr marL="108000" algn="l" fontAlgn="b"/>
                      <a:r>
                        <a:rPr lang="en-US" sz="1200" b="1" u="none" strike="noStrike" dirty="0" smtClean="0">
                          <a:latin typeface="+mn-lt"/>
                        </a:rPr>
                        <a:t>SoC</a:t>
                      </a:r>
                      <a:r>
                        <a:rPr lang="en-US" sz="1200" b="1" u="none" strike="noStrike" baseline="0" dirty="0" smtClean="0">
                          <a:latin typeface="+mn-lt"/>
                        </a:rPr>
                        <a:t> Programming Examples</a:t>
                      </a:r>
                      <a:endParaRPr lang="en-US" sz="1200" b="1" i="0" u="none" strike="noStrike" dirty="0">
                        <a:solidFill>
                          <a:schemeClr val="tx1"/>
                        </a:solidFill>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108000" algn="l" fontAlgn="b"/>
                      <a:r>
                        <a:rPr lang="en-US" sz="1200" b="1" i="0" u="none" strike="noStrike" dirty="0" smtClean="0">
                          <a:solidFill>
                            <a:srgbClr val="000000"/>
                          </a:solidFill>
                          <a:latin typeface="+mn-lt"/>
                        </a:rPr>
                        <a:t>Golden System Reference Design</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b="1" u="none" strike="noStrike" dirty="0">
                          <a:latin typeface="+mn-lt"/>
                        </a:rPr>
                        <a:t>x</a:t>
                      </a:r>
                      <a:endParaRPr lang="en-US" sz="1200" b="1"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bl>
          </a:graphicData>
        </a:graphic>
      </p:graphicFrame>
    </p:spTree>
    <p:extLst>
      <p:ext uri="{BB962C8B-B14F-4D97-AF65-F5344CB8AC3E}">
        <p14:creationId xmlns:p14="http://schemas.microsoft.com/office/powerpoint/2010/main" val="309600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64771" cy="779320"/>
          </a:xfrm>
        </p:spPr>
        <p:txBody>
          <a:bodyPr/>
          <a:lstStyle/>
          <a:p>
            <a:r>
              <a:rPr lang="en-US" dirty="0" smtClean="0"/>
              <a:t>Altera </a:t>
            </a:r>
            <a:r>
              <a:rPr lang="en-US" dirty="0" err="1" smtClean="0"/>
              <a:t>SoC</a:t>
            </a:r>
            <a:r>
              <a:rPr lang="en-US" dirty="0" smtClean="0"/>
              <a:t> EDS Additional Deliverables</a:t>
            </a:r>
            <a:endParaRPr lang="en-US" dirty="0"/>
          </a:p>
        </p:txBody>
      </p:sp>
      <p:sp>
        <p:nvSpPr>
          <p:cNvPr id="3" name="Content Placeholder 2"/>
          <p:cNvSpPr>
            <a:spLocks noGrp="1"/>
          </p:cNvSpPr>
          <p:nvPr>
            <p:ph idx="1"/>
          </p:nvPr>
        </p:nvSpPr>
        <p:spPr>
          <a:xfrm>
            <a:off x="212446" y="1095374"/>
            <a:ext cx="8674101" cy="5133303"/>
          </a:xfrm>
        </p:spPr>
        <p:txBody>
          <a:bodyPr>
            <a:normAutofit/>
          </a:bodyPr>
          <a:lstStyle/>
          <a:p>
            <a:r>
              <a:rPr lang="en-US" dirty="0" smtClean="0"/>
              <a:t>Golden Hardware Reference Design (GHRD)</a:t>
            </a:r>
          </a:p>
          <a:p>
            <a:pPr>
              <a:buNone/>
            </a:pPr>
            <a:endParaRPr lang="en-US" sz="1100" dirty="0" smtClean="0"/>
          </a:p>
          <a:p>
            <a:r>
              <a:rPr lang="en-US" dirty="0" smtClean="0"/>
              <a:t>Pre-built: Linux Kernel, Root </a:t>
            </a:r>
            <a:r>
              <a:rPr lang="en-US" dirty="0" err="1" smtClean="0"/>
              <a:t>FileSystem</a:t>
            </a:r>
            <a:r>
              <a:rPr lang="en-US" dirty="0" smtClean="0"/>
              <a:t>, U-Boot</a:t>
            </a:r>
          </a:p>
          <a:p>
            <a:pPr lvl="1"/>
            <a:r>
              <a:rPr lang="en-US" dirty="0" smtClean="0"/>
              <a:t>Pre-built with full source (Linux snapshot)</a:t>
            </a:r>
          </a:p>
          <a:p>
            <a:pPr lvl="1"/>
            <a:r>
              <a:rPr lang="en-US" dirty="0" smtClean="0"/>
              <a:t>Link </a:t>
            </a:r>
            <a:r>
              <a:rPr lang="en-US" dirty="0"/>
              <a:t>to community website for </a:t>
            </a:r>
            <a:r>
              <a:rPr lang="en-US" dirty="0" smtClean="0"/>
              <a:t>updates</a:t>
            </a:r>
          </a:p>
          <a:p>
            <a:pPr lvl="1">
              <a:buNone/>
            </a:pPr>
            <a:endParaRPr lang="en-US" sz="1100" dirty="0"/>
          </a:p>
          <a:p>
            <a:r>
              <a:rPr lang="en-US" dirty="0" smtClean="0"/>
              <a:t>Software Example Designs:</a:t>
            </a:r>
          </a:p>
          <a:p>
            <a:pPr lvl="1"/>
            <a:r>
              <a:rPr lang="en-US" dirty="0" smtClean="0"/>
              <a:t>Hello World Bare metal (GNU)</a:t>
            </a:r>
          </a:p>
          <a:p>
            <a:pPr lvl="1"/>
            <a:r>
              <a:rPr lang="en-US" dirty="0" smtClean="0"/>
              <a:t>Hello World Bare metal (</a:t>
            </a:r>
            <a:r>
              <a:rPr lang="en-US" dirty="0" err="1" smtClean="0"/>
              <a:t>armcc</a:t>
            </a:r>
            <a:r>
              <a:rPr lang="en-US" dirty="0" smtClean="0"/>
              <a:t>)</a:t>
            </a:r>
          </a:p>
          <a:p>
            <a:pPr lvl="1"/>
            <a:r>
              <a:rPr lang="en-US" dirty="0" smtClean="0"/>
              <a:t>Hello World for Application Linux</a:t>
            </a:r>
          </a:p>
          <a:p>
            <a:pPr lvl="1"/>
            <a:r>
              <a:rPr lang="en-US" dirty="0" smtClean="0"/>
              <a:t>Linux simple device driver example design</a:t>
            </a:r>
          </a:p>
          <a:p>
            <a:pPr lvl="1"/>
            <a:r>
              <a:rPr lang="en-US" dirty="0" smtClean="0"/>
              <a:t>Linux Web Server simple driver</a:t>
            </a:r>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18</a:t>
            </a:fld>
            <a:endParaRPr lang="en-US" dirty="0"/>
          </a:p>
        </p:txBody>
      </p:sp>
    </p:spTree>
    <p:extLst>
      <p:ext uri="{BB962C8B-B14F-4D97-AF65-F5344CB8AC3E}">
        <p14:creationId xmlns:p14="http://schemas.microsoft.com/office/powerpoint/2010/main" val="40325312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331200" cy="914400"/>
          </a:xfrm>
        </p:spPr>
        <p:txBody>
          <a:bodyPr/>
          <a:lstStyle/>
          <a:p>
            <a:r>
              <a:rPr lang="en-US" dirty="0" smtClean="0"/>
              <a:t>Software Process: HPS Boot Stages</a:t>
            </a:r>
            <a:endParaRPr lang="en-US" dirty="0"/>
          </a:p>
        </p:txBody>
      </p:sp>
      <p:sp>
        <p:nvSpPr>
          <p:cNvPr id="4" name="Slide Number Placeholder 3"/>
          <p:cNvSpPr>
            <a:spLocks noGrp="1"/>
          </p:cNvSpPr>
          <p:nvPr>
            <p:ph type="sldNum" sz="quarter" idx="4294967295"/>
          </p:nvPr>
        </p:nvSpPr>
        <p:spPr>
          <a:xfrm>
            <a:off x="0" y="6553200"/>
            <a:ext cx="698500" cy="282575"/>
          </a:xfrm>
          <a:prstGeom prst="rect">
            <a:avLst/>
          </a:prstGeom>
        </p:spPr>
        <p:txBody>
          <a:bodyPr/>
          <a:lstStyle/>
          <a:p>
            <a:pPr>
              <a:defRPr/>
            </a:pPr>
            <a:fld id="{91CD4435-D2D8-4491-939E-9AB38025A427}" type="slidenum">
              <a:rPr lang="en-US" smtClean="0"/>
              <a:pPr>
                <a:defRPr/>
              </a:pPr>
              <a:t>19</a:t>
            </a:fld>
            <a:endParaRPr lang="en-US" dirty="0"/>
          </a:p>
        </p:txBody>
      </p:sp>
      <p:sp>
        <p:nvSpPr>
          <p:cNvPr id="12" name="Rounded Rectangle 57"/>
          <p:cNvSpPr>
            <a:spLocks noChangeArrowheads="1"/>
          </p:cNvSpPr>
          <p:nvPr/>
        </p:nvSpPr>
        <p:spPr bwMode="auto">
          <a:xfrm>
            <a:off x="827584" y="1664631"/>
            <a:ext cx="1158873" cy="535692"/>
          </a:xfrm>
          <a:prstGeom prst="roundRect">
            <a:avLst>
              <a:gd name="adj" fmla="val 16667"/>
            </a:avLst>
          </a:prstGeom>
          <a:ln>
            <a:headEnd/>
            <a:tailEnd/>
          </a:ln>
        </p:spPr>
        <p:style>
          <a:lnRef idx="0">
            <a:schemeClr val="accent6"/>
          </a:lnRef>
          <a:fillRef idx="3">
            <a:schemeClr val="accent6"/>
          </a:fillRef>
          <a:effectRef idx="3">
            <a:schemeClr val="accent6"/>
          </a:effectRef>
          <a:fontRef idx="minor">
            <a:schemeClr val="lt1"/>
          </a:fontRef>
        </p:style>
        <p:txBody>
          <a:bodyPr lIns="0" rIns="0" anchor="ctr" anchorCtr="1"/>
          <a:lstStyle/>
          <a:p>
            <a:pPr algn="ctr" eaLnBrk="0" hangingPunct="0">
              <a:defRPr/>
            </a:pPr>
            <a:r>
              <a:rPr lang="en-GB" sz="1400" b="1" dirty="0"/>
              <a:t> </a:t>
            </a:r>
            <a:r>
              <a:rPr lang="en-GB" sz="1400" b="1" dirty="0" smtClean="0"/>
              <a:t>Reset</a:t>
            </a:r>
            <a:endParaRPr lang="en-GB" sz="1400" b="1" dirty="0"/>
          </a:p>
        </p:txBody>
      </p:sp>
      <p:grpSp>
        <p:nvGrpSpPr>
          <p:cNvPr id="3" name="Group 24"/>
          <p:cNvGrpSpPr/>
          <p:nvPr/>
        </p:nvGrpSpPr>
        <p:grpSpPr>
          <a:xfrm>
            <a:off x="827641" y="993046"/>
            <a:ext cx="6603943" cy="2012409"/>
            <a:chOff x="1854257" y="576099"/>
            <a:chExt cx="6603943" cy="2012409"/>
          </a:xfrm>
        </p:grpSpPr>
        <p:sp>
          <p:nvSpPr>
            <p:cNvPr id="5" name="Rounded Rectangle 57"/>
            <p:cNvSpPr>
              <a:spLocks noChangeArrowheads="1"/>
            </p:cNvSpPr>
            <p:nvPr/>
          </p:nvSpPr>
          <p:spPr bwMode="auto">
            <a:xfrm>
              <a:off x="1854257" y="2052816"/>
              <a:ext cx="1158873" cy="535692"/>
            </a:xfrm>
            <a:prstGeom prst="roundRect">
              <a:avLst>
                <a:gd name="adj" fmla="val 16667"/>
              </a:avLst>
            </a:prstGeom>
            <a:solidFill>
              <a:srgbClr val="0000CC"/>
            </a:solidFill>
            <a:ln>
              <a:headEnd/>
              <a:tailEnd/>
            </a:ln>
          </p:spPr>
          <p:style>
            <a:lnRef idx="0">
              <a:schemeClr val="accent2"/>
            </a:lnRef>
            <a:fillRef idx="3">
              <a:schemeClr val="accent2"/>
            </a:fillRef>
            <a:effectRef idx="3">
              <a:schemeClr val="accent2"/>
            </a:effectRef>
            <a:fontRef idx="minor">
              <a:schemeClr val="lt1"/>
            </a:fontRef>
          </p:style>
          <p:txBody>
            <a:bodyPr lIns="0" rIns="0" anchor="ctr" anchorCtr="1"/>
            <a:lstStyle/>
            <a:p>
              <a:pPr algn="ctr" eaLnBrk="0" hangingPunct="0">
                <a:defRPr/>
              </a:pPr>
              <a:r>
                <a:rPr lang="en-GB" sz="1400" b="1" dirty="0"/>
                <a:t> Boot ROM</a:t>
              </a:r>
            </a:p>
          </p:txBody>
        </p:sp>
        <p:cxnSp>
          <p:nvCxnSpPr>
            <p:cNvPr id="13" name="Straight Arrow Connector 12"/>
            <p:cNvCxnSpPr>
              <a:cxnSpLocks noChangeShapeType="1"/>
              <a:endCxn id="5" idx="0"/>
            </p:cNvCxnSpPr>
            <p:nvPr/>
          </p:nvCxnSpPr>
          <p:spPr bwMode="auto">
            <a:xfrm>
              <a:off x="2430264" y="1787917"/>
              <a:ext cx="3430" cy="264899"/>
            </a:xfrm>
            <a:prstGeom prst="straightConnector1">
              <a:avLst/>
            </a:prstGeom>
            <a:noFill/>
            <a:ln w="25400" algn="ctr">
              <a:solidFill>
                <a:schemeClr val="tx1"/>
              </a:solidFill>
              <a:round/>
              <a:headEnd/>
              <a:tailEnd type="triangle" w="med" len="med"/>
            </a:ln>
          </p:spPr>
        </p:cxnSp>
        <p:sp>
          <p:nvSpPr>
            <p:cNvPr id="14" name="TextBox 56"/>
            <p:cNvSpPr>
              <a:spLocks noChangeArrowheads="1"/>
            </p:cNvSpPr>
            <p:nvPr/>
          </p:nvSpPr>
          <p:spPr bwMode="auto">
            <a:xfrm>
              <a:off x="4191000" y="576099"/>
              <a:ext cx="4267200" cy="1532334"/>
            </a:xfrm>
            <a:prstGeom prst="wedgeRoundRectCallout">
              <a:avLst>
                <a:gd name="adj1" fmla="val -76804"/>
                <a:gd name="adj2" fmla="val 62465"/>
                <a:gd name="adj3" fmla="val 16667"/>
              </a:avLst>
            </a:prstGeom>
            <a:solidFill>
              <a:schemeClr val="bg1"/>
            </a:solidFill>
            <a:ln w="9525">
              <a:solidFill>
                <a:schemeClr val="tx2"/>
              </a:solidFill>
              <a:miter lim="800000"/>
              <a:headEnd/>
              <a:tailEnd/>
            </a:ln>
          </p:spPr>
          <p:txBody>
            <a:bodyPr wrap="square">
              <a:spAutoFit/>
            </a:bodyPr>
            <a:lstStyle/>
            <a:p>
              <a:r>
                <a:rPr lang="en-GB" sz="1200" b="1" dirty="0" smtClean="0"/>
                <a:t>Boot ROM code</a:t>
              </a:r>
            </a:p>
            <a:p>
              <a:pPr>
                <a:buFont typeface="Arial" pitchFamily="34" charset="0"/>
                <a:buChar char="•"/>
              </a:pPr>
              <a:r>
                <a:rPr lang="en-GB" sz="1200" dirty="0" smtClean="0"/>
                <a:t> Hardened by Altera into device. </a:t>
              </a:r>
            </a:p>
            <a:p>
              <a:pPr>
                <a:buFont typeface="Arial" pitchFamily="34" charset="0"/>
                <a:buChar char="•"/>
              </a:pPr>
              <a:r>
                <a:rPr lang="en-GB" sz="1200" dirty="0" smtClean="0"/>
                <a:t> Scans boot select pins to determine clocks/boot source</a:t>
              </a:r>
            </a:p>
            <a:p>
              <a:r>
                <a:rPr lang="en-GB" sz="1200" dirty="0" smtClean="0"/>
                <a:t>     - NAND, QSPI, SD/MMC,  FPGA or On-chip RAM</a:t>
              </a:r>
            </a:p>
            <a:p>
              <a:pPr>
                <a:buFont typeface="Arial" pitchFamily="34" charset="0"/>
                <a:buChar char="•"/>
              </a:pPr>
              <a:r>
                <a:rPr lang="en-GB" sz="1200" dirty="0" smtClean="0"/>
                <a:t> Sets up PLL’s if selected by clock pins</a:t>
              </a:r>
            </a:p>
            <a:p>
              <a:pPr>
                <a:buFont typeface="Arial" pitchFamily="34" charset="0"/>
                <a:buChar char="•"/>
              </a:pPr>
              <a:r>
                <a:rPr lang="en-GB" sz="1200" dirty="0" smtClean="0"/>
                <a:t> Configure minimal set of HPS I/O pins to read flash </a:t>
              </a:r>
            </a:p>
            <a:p>
              <a:pPr>
                <a:buFont typeface="Arial" pitchFamily="34" charset="0"/>
                <a:buChar char="•"/>
              </a:pPr>
              <a:r>
                <a:rPr lang="en-GB" sz="1200" dirty="0" smtClean="0"/>
                <a:t> Performs CRC checking &amp; loads ISW into On-Chip RAM</a:t>
              </a:r>
            </a:p>
          </p:txBody>
        </p:sp>
      </p:grpSp>
      <p:grpSp>
        <p:nvGrpSpPr>
          <p:cNvPr id="21" name="Group 25"/>
          <p:cNvGrpSpPr/>
          <p:nvPr/>
        </p:nvGrpSpPr>
        <p:grpSpPr>
          <a:xfrm>
            <a:off x="827641" y="2588647"/>
            <a:ext cx="6604000" cy="1345049"/>
            <a:chOff x="1854257" y="2171700"/>
            <a:chExt cx="6604000" cy="1345049"/>
          </a:xfrm>
        </p:grpSpPr>
        <p:sp>
          <p:nvSpPr>
            <p:cNvPr id="6" name="Rounded Rectangle 57"/>
            <p:cNvSpPr>
              <a:spLocks noChangeArrowheads="1"/>
            </p:cNvSpPr>
            <p:nvPr/>
          </p:nvSpPr>
          <p:spPr bwMode="auto">
            <a:xfrm>
              <a:off x="1854257" y="2814816"/>
              <a:ext cx="1158873" cy="535692"/>
            </a:xfrm>
            <a:prstGeom prst="roundRect">
              <a:avLst>
                <a:gd name="adj" fmla="val 16667"/>
              </a:avLst>
            </a:prstGeom>
            <a:solidFill>
              <a:srgbClr val="EE8E00"/>
            </a:solidFill>
            <a:ln>
              <a:headEnd/>
              <a:tailEnd/>
            </a:ln>
          </p:spPr>
          <p:style>
            <a:lnRef idx="0">
              <a:schemeClr val="accent5"/>
            </a:lnRef>
            <a:fillRef idx="3">
              <a:schemeClr val="accent5"/>
            </a:fillRef>
            <a:effectRef idx="3">
              <a:schemeClr val="accent5"/>
            </a:effectRef>
            <a:fontRef idx="minor">
              <a:schemeClr val="lt1"/>
            </a:fontRef>
          </p:style>
          <p:txBody>
            <a:bodyPr lIns="0" rIns="0" anchor="ctr" anchorCtr="1"/>
            <a:lstStyle/>
            <a:p>
              <a:pPr algn="ctr" eaLnBrk="0" hangingPunct="0">
                <a:defRPr/>
              </a:pPr>
              <a:r>
                <a:rPr lang="en-GB" sz="1400" b="1" dirty="0"/>
                <a:t> </a:t>
              </a:r>
              <a:r>
                <a:rPr lang="en-GB" sz="1400" b="1" dirty="0" err="1" smtClean="0"/>
                <a:t>PreLoader</a:t>
              </a:r>
              <a:endParaRPr lang="en-GB" sz="1400" b="1" dirty="0"/>
            </a:p>
          </p:txBody>
        </p:sp>
        <p:cxnSp>
          <p:nvCxnSpPr>
            <p:cNvPr id="9" name="Straight Arrow Connector 8"/>
            <p:cNvCxnSpPr>
              <a:cxnSpLocks noChangeShapeType="1"/>
              <a:stCxn id="5" idx="2"/>
              <a:endCxn id="6" idx="0"/>
            </p:cNvCxnSpPr>
            <p:nvPr/>
          </p:nvCxnSpPr>
          <p:spPr bwMode="auto">
            <a:xfrm>
              <a:off x="2433694" y="2588508"/>
              <a:ext cx="0" cy="226308"/>
            </a:xfrm>
            <a:prstGeom prst="straightConnector1">
              <a:avLst/>
            </a:prstGeom>
            <a:noFill/>
            <a:ln w="25400" algn="ctr">
              <a:solidFill>
                <a:schemeClr val="tx1"/>
              </a:solidFill>
              <a:round/>
              <a:headEnd/>
              <a:tailEnd type="triangle" w="med" len="med"/>
            </a:ln>
          </p:spPr>
        </p:cxnSp>
        <p:sp>
          <p:nvSpPr>
            <p:cNvPr id="15" name="TextBox 56"/>
            <p:cNvSpPr>
              <a:spLocks noChangeArrowheads="1"/>
            </p:cNvSpPr>
            <p:nvPr/>
          </p:nvSpPr>
          <p:spPr bwMode="auto">
            <a:xfrm>
              <a:off x="4191057" y="2171700"/>
              <a:ext cx="4267200" cy="1345049"/>
            </a:xfrm>
            <a:prstGeom prst="wedgeRoundRectCallout">
              <a:avLst>
                <a:gd name="adj1" fmla="val -77849"/>
                <a:gd name="adj2" fmla="val 22699"/>
                <a:gd name="adj3" fmla="val 16667"/>
              </a:avLst>
            </a:prstGeom>
            <a:solidFill>
              <a:schemeClr val="bg1"/>
            </a:solidFill>
            <a:ln w="9525">
              <a:solidFill>
                <a:schemeClr val="tx2"/>
              </a:solidFill>
              <a:miter lim="800000"/>
              <a:headEnd/>
              <a:tailEnd/>
            </a:ln>
          </p:spPr>
          <p:txBody>
            <a:bodyPr wrap="square">
              <a:spAutoFit/>
            </a:bodyPr>
            <a:lstStyle/>
            <a:p>
              <a:pPr>
                <a:spcAft>
                  <a:spcPts val="600"/>
                </a:spcAft>
              </a:pPr>
              <a:r>
                <a:rPr lang="en-GB" sz="1200" b="1" dirty="0" err="1" smtClean="0"/>
                <a:t>PreLoader</a:t>
              </a:r>
              <a:r>
                <a:rPr lang="en-GB" sz="1200" b="1" dirty="0" smtClean="0"/>
                <a:t> (Initial Software)</a:t>
              </a:r>
            </a:p>
            <a:p>
              <a:pPr>
                <a:lnSpc>
                  <a:spcPts val="1200"/>
                </a:lnSpc>
                <a:buFont typeface="Arial" pitchFamily="34" charset="0"/>
                <a:buChar char="•"/>
              </a:pPr>
              <a:r>
                <a:rPr lang="en-GB" sz="1200" dirty="0" smtClean="0"/>
                <a:t> Altera Reference code + generated system </a:t>
              </a:r>
              <a:r>
                <a:rPr lang="en-GB" sz="1400" b="1" dirty="0" smtClean="0">
                  <a:latin typeface="Courier New" pitchFamily="49" charset="0"/>
                  <a:cs typeface="Courier New" pitchFamily="49" charset="0"/>
                </a:rPr>
                <a:t>.c</a:t>
              </a:r>
              <a:r>
                <a:rPr lang="en-GB" sz="1200" dirty="0" smtClean="0">
                  <a:latin typeface="+mn-lt"/>
                  <a:cs typeface="Courier New" pitchFamily="49" charset="0"/>
                </a:rPr>
                <a:t> &amp; </a:t>
              </a:r>
              <a:r>
                <a:rPr lang="en-GB" sz="1400" b="1" dirty="0" smtClean="0">
                  <a:latin typeface="Courier New" pitchFamily="49" charset="0"/>
                  <a:cs typeface="Courier New" pitchFamily="49" charset="0"/>
                </a:rPr>
                <a:t>.h</a:t>
              </a:r>
              <a:r>
                <a:rPr lang="en-GB" sz="1200" dirty="0" smtClean="0"/>
                <a:t> files</a:t>
              </a:r>
            </a:p>
            <a:p>
              <a:pPr>
                <a:lnSpc>
                  <a:spcPts val="1200"/>
                </a:lnSpc>
                <a:buFont typeface="Arial" pitchFamily="34" charset="0"/>
                <a:buChar char="•"/>
              </a:pPr>
              <a:r>
                <a:rPr lang="en-GB" sz="1200" dirty="0" smtClean="0"/>
                <a:t> Runs from On-Chip memory</a:t>
              </a:r>
            </a:p>
            <a:p>
              <a:pPr>
                <a:buFont typeface="Arial" pitchFamily="34" charset="0"/>
                <a:buChar char="•"/>
              </a:pPr>
              <a:r>
                <a:rPr lang="en-GB" sz="1200" dirty="0" smtClean="0"/>
                <a:t> Configures scan manager with pin configuration data</a:t>
              </a:r>
            </a:p>
            <a:p>
              <a:pPr>
                <a:buFont typeface="Arial" pitchFamily="34" charset="0"/>
                <a:buChar char="•"/>
              </a:pPr>
              <a:r>
                <a:rPr lang="en-GB" sz="1200" dirty="0" smtClean="0"/>
                <a:t> Initializes and calibrates SDRAM</a:t>
              </a:r>
            </a:p>
            <a:p>
              <a:pPr>
                <a:buFont typeface="Arial" pitchFamily="34" charset="0"/>
                <a:buChar char="•"/>
              </a:pPr>
              <a:r>
                <a:rPr lang="en-GB" sz="1200" dirty="0" smtClean="0"/>
                <a:t> Loads Boot Loader code into SDRAM</a:t>
              </a:r>
              <a:endParaRPr lang="en-GB" sz="1200" dirty="0"/>
            </a:p>
          </p:txBody>
        </p:sp>
      </p:grpSp>
      <p:grpSp>
        <p:nvGrpSpPr>
          <p:cNvPr id="22" name="Group 26"/>
          <p:cNvGrpSpPr/>
          <p:nvPr/>
        </p:nvGrpSpPr>
        <p:grpSpPr>
          <a:xfrm>
            <a:off x="827641" y="3767455"/>
            <a:ext cx="6604000" cy="933281"/>
            <a:chOff x="1854257" y="3350508"/>
            <a:chExt cx="6604000" cy="933281"/>
          </a:xfrm>
        </p:grpSpPr>
        <p:sp>
          <p:nvSpPr>
            <p:cNvPr id="7" name="Rounded Rectangle 57"/>
            <p:cNvSpPr>
              <a:spLocks noChangeArrowheads="1"/>
            </p:cNvSpPr>
            <p:nvPr/>
          </p:nvSpPr>
          <p:spPr bwMode="auto">
            <a:xfrm>
              <a:off x="1854257" y="3579108"/>
              <a:ext cx="1158873" cy="535692"/>
            </a:xfrm>
            <a:prstGeom prst="roundRect">
              <a:avLst>
                <a:gd name="adj" fmla="val 16667"/>
              </a:avLst>
            </a:prstGeom>
            <a:solidFill>
              <a:srgbClr val="008000"/>
            </a:solidFill>
            <a:ln>
              <a:headEnd/>
              <a:tailEnd/>
            </a:ln>
          </p:spPr>
          <p:style>
            <a:lnRef idx="0">
              <a:schemeClr val="accent5"/>
            </a:lnRef>
            <a:fillRef idx="3">
              <a:schemeClr val="accent5"/>
            </a:fillRef>
            <a:effectRef idx="3">
              <a:schemeClr val="accent5"/>
            </a:effectRef>
            <a:fontRef idx="minor">
              <a:schemeClr val="lt1"/>
            </a:fontRef>
          </p:style>
          <p:txBody>
            <a:bodyPr lIns="0" rIns="0" anchor="ctr" anchorCtr="1"/>
            <a:lstStyle/>
            <a:p>
              <a:pPr algn="ctr" eaLnBrk="0" hangingPunct="0">
                <a:defRPr/>
              </a:pPr>
              <a:r>
                <a:rPr lang="en-GB" sz="1400" b="1" dirty="0"/>
                <a:t> Boot Loader</a:t>
              </a:r>
            </a:p>
          </p:txBody>
        </p:sp>
        <p:cxnSp>
          <p:nvCxnSpPr>
            <p:cNvPr id="10" name="Straight Arrow Connector 9"/>
            <p:cNvCxnSpPr>
              <a:cxnSpLocks noChangeShapeType="1"/>
              <a:stCxn id="6" idx="2"/>
              <a:endCxn id="7" idx="0"/>
            </p:cNvCxnSpPr>
            <p:nvPr/>
          </p:nvCxnSpPr>
          <p:spPr bwMode="auto">
            <a:xfrm>
              <a:off x="2433694" y="3350508"/>
              <a:ext cx="0" cy="228600"/>
            </a:xfrm>
            <a:prstGeom prst="straightConnector1">
              <a:avLst/>
            </a:prstGeom>
            <a:noFill/>
            <a:ln w="25400" algn="ctr">
              <a:solidFill>
                <a:schemeClr val="tx1"/>
              </a:solidFill>
              <a:round/>
              <a:headEnd/>
              <a:tailEnd type="triangle" w="med" len="med"/>
            </a:ln>
          </p:spPr>
        </p:cxnSp>
        <p:sp>
          <p:nvSpPr>
            <p:cNvPr id="16" name="TextBox 56"/>
            <p:cNvSpPr>
              <a:spLocks noChangeArrowheads="1"/>
            </p:cNvSpPr>
            <p:nvPr/>
          </p:nvSpPr>
          <p:spPr bwMode="auto">
            <a:xfrm>
              <a:off x="4191057" y="3568700"/>
              <a:ext cx="4267200" cy="715089"/>
            </a:xfrm>
            <a:prstGeom prst="wedgeRoundRectCallout">
              <a:avLst>
                <a:gd name="adj1" fmla="val -77439"/>
                <a:gd name="adj2" fmla="val -3107"/>
                <a:gd name="adj3" fmla="val 16667"/>
              </a:avLst>
            </a:prstGeom>
            <a:solidFill>
              <a:schemeClr val="bg1"/>
            </a:solidFill>
            <a:ln w="9525">
              <a:solidFill>
                <a:schemeClr val="tx2"/>
              </a:solidFill>
              <a:miter lim="800000"/>
              <a:headEnd/>
              <a:tailEnd/>
            </a:ln>
          </p:spPr>
          <p:txBody>
            <a:bodyPr wrap="square">
              <a:spAutoFit/>
            </a:bodyPr>
            <a:lstStyle/>
            <a:p>
              <a:r>
                <a:rPr lang="en-GB" sz="1200" b="1" dirty="0" smtClean="0"/>
                <a:t>Boot Loader</a:t>
              </a:r>
            </a:p>
            <a:p>
              <a:pPr>
                <a:buFont typeface="Arial" pitchFamily="34" charset="0"/>
                <a:buChar char="•"/>
              </a:pPr>
              <a:r>
                <a:rPr lang="en-GB" sz="1200" dirty="0" smtClean="0"/>
                <a:t> Application / OS specific</a:t>
              </a:r>
            </a:p>
            <a:p>
              <a:pPr>
                <a:buFont typeface="Arial" pitchFamily="34" charset="0"/>
                <a:buChar char="•"/>
              </a:pPr>
              <a:r>
                <a:rPr lang="en-GB" sz="1200" dirty="0" smtClean="0"/>
                <a:t> Altera provides U-Boot as a reference example</a:t>
              </a:r>
              <a:endParaRPr lang="en-GB" sz="1200" dirty="0"/>
            </a:p>
          </p:txBody>
        </p:sp>
      </p:grpSp>
      <p:grpSp>
        <p:nvGrpSpPr>
          <p:cNvPr id="23" name="Group 27"/>
          <p:cNvGrpSpPr/>
          <p:nvPr/>
        </p:nvGrpSpPr>
        <p:grpSpPr>
          <a:xfrm>
            <a:off x="827641" y="4531747"/>
            <a:ext cx="6604000" cy="1148001"/>
            <a:chOff x="1854257" y="4114800"/>
            <a:chExt cx="6604000" cy="1148001"/>
          </a:xfrm>
        </p:grpSpPr>
        <p:sp>
          <p:nvSpPr>
            <p:cNvPr id="8" name="Rounded Rectangle 57"/>
            <p:cNvSpPr>
              <a:spLocks noChangeArrowheads="1"/>
            </p:cNvSpPr>
            <p:nvPr/>
          </p:nvSpPr>
          <p:spPr bwMode="auto">
            <a:xfrm>
              <a:off x="1854257" y="4341108"/>
              <a:ext cx="1158873" cy="535692"/>
            </a:xfrm>
            <a:prstGeom prst="roundRect">
              <a:avLst>
                <a:gd name="adj" fmla="val 16667"/>
              </a:avLst>
            </a:prstGeom>
            <a:solidFill>
              <a:srgbClr val="9900CC"/>
            </a:solidFill>
            <a:ln>
              <a:headEnd/>
              <a:tailEnd/>
            </a:ln>
          </p:spPr>
          <p:style>
            <a:lnRef idx="0">
              <a:schemeClr val="accent2"/>
            </a:lnRef>
            <a:fillRef idx="3">
              <a:schemeClr val="accent2"/>
            </a:fillRef>
            <a:effectRef idx="3">
              <a:schemeClr val="accent2"/>
            </a:effectRef>
            <a:fontRef idx="minor">
              <a:schemeClr val="lt1"/>
            </a:fontRef>
          </p:style>
          <p:txBody>
            <a:bodyPr lIns="0" rIns="0" anchor="ctr" anchorCtr="1"/>
            <a:lstStyle/>
            <a:p>
              <a:pPr algn="ctr" eaLnBrk="0" hangingPunct="0">
                <a:defRPr/>
              </a:pPr>
              <a:r>
                <a:rPr lang="en-GB" sz="1400" b="1" dirty="0" smtClean="0"/>
                <a:t>OS</a:t>
              </a:r>
              <a:endParaRPr lang="en-GB" sz="1400" b="1" dirty="0"/>
            </a:p>
          </p:txBody>
        </p:sp>
        <p:cxnSp>
          <p:nvCxnSpPr>
            <p:cNvPr id="11" name="Straight Arrow Connector 10"/>
            <p:cNvCxnSpPr>
              <a:cxnSpLocks noChangeShapeType="1"/>
              <a:stCxn id="7" idx="2"/>
              <a:endCxn id="8" idx="0"/>
            </p:cNvCxnSpPr>
            <p:nvPr/>
          </p:nvCxnSpPr>
          <p:spPr bwMode="auto">
            <a:xfrm>
              <a:off x="2433694" y="4114800"/>
              <a:ext cx="0" cy="226308"/>
            </a:xfrm>
            <a:prstGeom prst="straightConnector1">
              <a:avLst/>
            </a:prstGeom>
            <a:noFill/>
            <a:ln w="25400" algn="ctr">
              <a:solidFill>
                <a:schemeClr val="tx1"/>
              </a:solidFill>
              <a:round/>
              <a:headEnd/>
              <a:tailEnd type="triangle" w="med" len="med"/>
            </a:ln>
          </p:spPr>
        </p:cxnSp>
        <p:sp>
          <p:nvSpPr>
            <p:cNvPr id="17" name="TextBox 56"/>
            <p:cNvSpPr>
              <a:spLocks noChangeArrowheads="1"/>
            </p:cNvSpPr>
            <p:nvPr/>
          </p:nvSpPr>
          <p:spPr bwMode="auto">
            <a:xfrm>
              <a:off x="4191057" y="4343400"/>
              <a:ext cx="4267200" cy="919401"/>
            </a:xfrm>
            <a:prstGeom prst="wedgeRoundRectCallout">
              <a:avLst>
                <a:gd name="adj1" fmla="val -77738"/>
                <a:gd name="adj2" fmla="val 605"/>
                <a:gd name="adj3" fmla="val 16667"/>
              </a:avLst>
            </a:prstGeom>
            <a:solidFill>
              <a:schemeClr val="bg1"/>
            </a:solidFill>
            <a:ln w="9525">
              <a:solidFill>
                <a:schemeClr val="tx2"/>
              </a:solidFill>
              <a:miter lim="800000"/>
              <a:headEnd/>
              <a:tailEnd/>
            </a:ln>
          </p:spPr>
          <p:txBody>
            <a:bodyPr wrap="square">
              <a:spAutoFit/>
            </a:bodyPr>
            <a:lstStyle/>
            <a:p>
              <a:r>
                <a:rPr lang="en-GB" sz="1200" b="1" dirty="0" smtClean="0"/>
                <a:t>Operating System</a:t>
              </a:r>
            </a:p>
            <a:p>
              <a:pPr>
                <a:buFont typeface="Arial" pitchFamily="34" charset="0"/>
                <a:buChar char="•"/>
              </a:pPr>
              <a:r>
                <a:rPr lang="en-GB" sz="1200" dirty="0" smtClean="0"/>
                <a:t> Linux, </a:t>
              </a:r>
              <a:r>
                <a:rPr lang="en-GB" sz="1200" dirty="0" err="1" smtClean="0"/>
                <a:t>VxWorks</a:t>
              </a:r>
              <a:r>
                <a:rPr lang="en-GB" sz="1200" dirty="0" smtClean="0"/>
                <a:t>, OSE, etc</a:t>
              </a:r>
            </a:p>
            <a:p>
              <a:pPr>
                <a:buFont typeface="Arial" pitchFamily="34" charset="0"/>
                <a:buChar char="•"/>
              </a:pPr>
              <a:r>
                <a:rPr lang="en-GB" sz="1200" dirty="0" smtClean="0"/>
                <a:t> Device drivers and BSP</a:t>
              </a:r>
            </a:p>
            <a:p>
              <a:pPr>
                <a:buFont typeface="Arial" pitchFamily="34" charset="0"/>
                <a:buChar char="•"/>
              </a:pPr>
              <a:r>
                <a:rPr lang="en-GB" sz="1200" dirty="0" smtClean="0"/>
                <a:t> Root </a:t>
              </a:r>
              <a:r>
                <a:rPr lang="en-GB" sz="1200" dirty="0" err="1" smtClean="0"/>
                <a:t>FileSystem</a:t>
              </a:r>
              <a:endParaRPr lang="en-GB" sz="1200" dirty="0" smtClean="0"/>
            </a:p>
          </p:txBody>
        </p:sp>
      </p:grpSp>
      <p:grpSp>
        <p:nvGrpSpPr>
          <p:cNvPr id="24" name="Group 29"/>
          <p:cNvGrpSpPr/>
          <p:nvPr/>
        </p:nvGrpSpPr>
        <p:grpSpPr>
          <a:xfrm>
            <a:off x="827584" y="5294541"/>
            <a:ext cx="6604000" cy="1158795"/>
            <a:chOff x="1854200" y="4877594"/>
            <a:chExt cx="6604000" cy="1158795"/>
          </a:xfrm>
        </p:grpSpPr>
        <p:sp>
          <p:nvSpPr>
            <p:cNvPr id="18" name="Rounded Rectangle 57"/>
            <p:cNvSpPr>
              <a:spLocks noChangeArrowheads="1"/>
            </p:cNvSpPr>
            <p:nvPr/>
          </p:nvSpPr>
          <p:spPr bwMode="auto">
            <a:xfrm>
              <a:off x="1854200" y="5103108"/>
              <a:ext cx="1158873" cy="535692"/>
            </a:xfrm>
            <a:prstGeom prst="roundRect">
              <a:avLst>
                <a:gd name="adj" fmla="val 16667"/>
              </a:avLst>
            </a:prstGeom>
            <a:solidFill>
              <a:schemeClr val="accent5">
                <a:lumMod val="50000"/>
              </a:schemeClr>
            </a:solidFill>
            <a:ln>
              <a:headEnd/>
              <a:tailEnd/>
            </a:ln>
          </p:spPr>
          <p:style>
            <a:lnRef idx="0">
              <a:schemeClr val="accent1"/>
            </a:lnRef>
            <a:fillRef idx="3">
              <a:schemeClr val="accent1"/>
            </a:fillRef>
            <a:effectRef idx="3">
              <a:schemeClr val="accent1"/>
            </a:effectRef>
            <a:fontRef idx="minor">
              <a:schemeClr val="lt1"/>
            </a:fontRef>
          </p:style>
          <p:txBody>
            <a:bodyPr lIns="0" rIns="0" anchor="ctr" anchorCtr="1"/>
            <a:lstStyle/>
            <a:p>
              <a:pPr algn="ctr" eaLnBrk="0" hangingPunct="0">
                <a:defRPr/>
              </a:pPr>
              <a:r>
                <a:rPr lang="en-GB" sz="1400" b="1" dirty="0" smtClean="0"/>
                <a:t>Application</a:t>
              </a:r>
              <a:endParaRPr lang="en-GB" sz="1400" b="1" dirty="0"/>
            </a:p>
          </p:txBody>
        </p:sp>
        <p:cxnSp>
          <p:nvCxnSpPr>
            <p:cNvPr id="19" name="Straight Arrow Connector 18"/>
            <p:cNvCxnSpPr>
              <a:cxnSpLocks noChangeShapeType="1"/>
              <a:endCxn id="18" idx="0"/>
            </p:cNvCxnSpPr>
            <p:nvPr/>
          </p:nvCxnSpPr>
          <p:spPr bwMode="auto">
            <a:xfrm rot="5400000">
              <a:off x="2320483" y="4989954"/>
              <a:ext cx="226308" cy="1588"/>
            </a:xfrm>
            <a:prstGeom prst="straightConnector1">
              <a:avLst/>
            </a:prstGeom>
            <a:noFill/>
            <a:ln w="25400" algn="ctr">
              <a:solidFill>
                <a:schemeClr val="tx1"/>
              </a:solidFill>
              <a:round/>
              <a:headEnd/>
              <a:tailEnd type="triangle" w="med" len="med"/>
            </a:ln>
          </p:spPr>
        </p:cxnSp>
        <p:sp>
          <p:nvSpPr>
            <p:cNvPr id="20" name="TextBox 56"/>
            <p:cNvSpPr>
              <a:spLocks noChangeArrowheads="1"/>
            </p:cNvSpPr>
            <p:nvPr/>
          </p:nvSpPr>
          <p:spPr bwMode="auto">
            <a:xfrm>
              <a:off x="4191000" y="5321300"/>
              <a:ext cx="4267200" cy="715089"/>
            </a:xfrm>
            <a:prstGeom prst="wedgeRoundRectCallout">
              <a:avLst>
                <a:gd name="adj1" fmla="val -77479"/>
                <a:gd name="adj2" fmla="val -41174"/>
                <a:gd name="adj3" fmla="val 16667"/>
              </a:avLst>
            </a:prstGeom>
            <a:solidFill>
              <a:schemeClr val="bg1"/>
            </a:solidFill>
            <a:ln w="9525">
              <a:solidFill>
                <a:schemeClr val="tx2"/>
              </a:solidFill>
              <a:miter lim="800000"/>
              <a:headEnd/>
              <a:tailEnd/>
            </a:ln>
          </p:spPr>
          <p:txBody>
            <a:bodyPr wrap="square">
              <a:spAutoFit/>
            </a:bodyPr>
            <a:lstStyle/>
            <a:p>
              <a:r>
                <a:rPr lang="en-GB" sz="1200" b="1" dirty="0" smtClean="0"/>
                <a:t>User Application</a:t>
              </a:r>
            </a:p>
            <a:p>
              <a:pPr>
                <a:buFont typeface="Arial" pitchFamily="34" charset="0"/>
                <a:buChar char="•"/>
              </a:pPr>
              <a:r>
                <a:rPr lang="en-GB" sz="1200" dirty="0" smtClean="0"/>
                <a:t> IDE and Debug</a:t>
              </a:r>
            </a:p>
            <a:p>
              <a:pPr>
                <a:buFont typeface="Arial" pitchFamily="34" charset="0"/>
                <a:buChar char="•"/>
              </a:pPr>
              <a:r>
                <a:rPr lang="en-GB" sz="1200" dirty="0" smtClean="0"/>
                <a:t> FPGA configuration</a:t>
              </a:r>
            </a:p>
          </p:txBody>
        </p:sp>
      </p:grpSp>
      <p:sp>
        <p:nvSpPr>
          <p:cNvPr id="25" name="TextBox 24"/>
          <p:cNvSpPr txBox="1"/>
          <p:nvPr/>
        </p:nvSpPr>
        <p:spPr>
          <a:xfrm>
            <a:off x="7740352" y="2204864"/>
            <a:ext cx="1183529" cy="738664"/>
          </a:xfrm>
          <a:prstGeom prst="rect">
            <a:avLst/>
          </a:prstGeom>
          <a:noFill/>
        </p:spPr>
        <p:txBody>
          <a:bodyPr wrap="none" rtlCol="0">
            <a:spAutoFit/>
          </a:bodyPr>
          <a:lstStyle/>
          <a:p>
            <a:r>
              <a:rPr lang="en-US" sz="1400" dirty="0" smtClean="0">
                <a:solidFill>
                  <a:srgbClr val="FF0000"/>
                </a:solidFill>
              </a:rPr>
              <a:t>SW / FW</a:t>
            </a:r>
          </a:p>
          <a:p>
            <a:r>
              <a:rPr lang="en-US" sz="1400" dirty="0" smtClean="0">
                <a:solidFill>
                  <a:srgbClr val="FF0000"/>
                </a:solidFill>
              </a:rPr>
              <a:t>Developer’s </a:t>
            </a:r>
          </a:p>
          <a:p>
            <a:r>
              <a:rPr lang="en-US" sz="1400" dirty="0" smtClean="0">
                <a:solidFill>
                  <a:srgbClr val="FF0000"/>
                </a:solidFill>
              </a:rPr>
              <a:t>efforts</a:t>
            </a:r>
            <a:endParaRPr lang="en-US" sz="1400" dirty="0">
              <a:solidFill>
                <a:srgbClr val="FF0000"/>
              </a:solidFill>
            </a:endParaRPr>
          </a:p>
        </p:txBody>
      </p:sp>
      <p:cxnSp>
        <p:nvCxnSpPr>
          <p:cNvPr id="27" name="Straight Arrow Connector 26"/>
          <p:cNvCxnSpPr>
            <a:stCxn id="25" idx="2"/>
          </p:cNvCxnSpPr>
          <p:nvPr/>
        </p:nvCxnSpPr>
        <p:spPr bwMode="auto">
          <a:xfrm rot="5400000">
            <a:off x="7793498" y="2674359"/>
            <a:ext cx="269450" cy="807789"/>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29" name="Straight Arrow Connector 28"/>
          <p:cNvCxnSpPr>
            <a:stCxn id="25" idx="2"/>
          </p:cNvCxnSpPr>
          <p:nvPr/>
        </p:nvCxnSpPr>
        <p:spPr bwMode="auto">
          <a:xfrm rot="5400000">
            <a:off x="6965406" y="3502451"/>
            <a:ext cx="1925634" cy="807789"/>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31" name="Straight Arrow Connector 30"/>
          <p:cNvCxnSpPr>
            <a:stCxn id="25" idx="2"/>
          </p:cNvCxnSpPr>
          <p:nvPr/>
        </p:nvCxnSpPr>
        <p:spPr bwMode="auto">
          <a:xfrm rot="5400000">
            <a:off x="6533358" y="3934499"/>
            <a:ext cx="2789730" cy="807789"/>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C:\Documents and Settings\A42840\My Documents\My Pictures\laptop.jpg"/>
          <p:cNvPicPr>
            <a:picLocks noChangeAspect="1" noChangeArrowheads="1"/>
          </p:cNvPicPr>
          <p:nvPr/>
        </p:nvPicPr>
        <p:blipFill>
          <a:blip r:embed="rId3" cstate="print"/>
          <a:srcRect/>
          <a:stretch>
            <a:fillRect/>
          </a:stretch>
        </p:blipFill>
        <p:spPr bwMode="auto">
          <a:xfrm>
            <a:off x="6156176" y="980728"/>
            <a:ext cx="2603079" cy="2180522"/>
          </a:xfrm>
          <a:prstGeom prst="rect">
            <a:avLst/>
          </a:prstGeom>
          <a:noFill/>
        </p:spPr>
      </p:pic>
      <p:sp>
        <p:nvSpPr>
          <p:cNvPr id="10" name="Title 9"/>
          <p:cNvSpPr>
            <a:spLocks noGrp="1"/>
          </p:cNvSpPr>
          <p:nvPr>
            <p:ph type="title"/>
          </p:nvPr>
        </p:nvSpPr>
        <p:spPr/>
        <p:txBody>
          <a:bodyPr/>
          <a:lstStyle/>
          <a:p>
            <a:r>
              <a:rPr lang="en-US" dirty="0" smtClean="0"/>
              <a:t>System Requirements</a:t>
            </a:r>
            <a:endParaRPr lang="en-US" dirty="0"/>
          </a:p>
        </p:txBody>
      </p:sp>
      <p:sp>
        <p:nvSpPr>
          <p:cNvPr id="11" name="Content Placeholder 10"/>
          <p:cNvSpPr>
            <a:spLocks noGrp="1"/>
          </p:cNvSpPr>
          <p:nvPr>
            <p:ph idx="1"/>
          </p:nvPr>
        </p:nvSpPr>
        <p:spPr>
          <a:xfrm>
            <a:off x="179512" y="980728"/>
            <a:ext cx="8712968" cy="5544616"/>
          </a:xfrm>
        </p:spPr>
        <p:txBody>
          <a:bodyPr>
            <a:normAutofit lnSpcReduction="10000"/>
          </a:bodyPr>
          <a:lstStyle/>
          <a:p>
            <a:pPr>
              <a:buNone/>
            </a:pPr>
            <a:r>
              <a:rPr lang="en-US" sz="2000" dirty="0" smtClean="0">
                <a:solidFill>
                  <a:srgbClr val="0033CC"/>
                </a:solidFill>
              </a:rPr>
              <a:t>TOOLS INSTALLED</a:t>
            </a:r>
          </a:p>
          <a:p>
            <a:r>
              <a:rPr lang="en-US" sz="2000" dirty="0" smtClean="0"/>
              <a:t>Quartus II Web Edition: v13.0</a:t>
            </a:r>
          </a:p>
          <a:p>
            <a:pPr lvl="1"/>
            <a:r>
              <a:rPr lang="en-US" sz="1400" dirty="0" smtClean="0"/>
              <a:t>Including Altera SoC Embedded Development Suite (EDS)</a:t>
            </a:r>
          </a:p>
          <a:p>
            <a:r>
              <a:rPr lang="en-US" sz="2000" dirty="0" smtClean="0"/>
              <a:t>Quartus II Programmer</a:t>
            </a:r>
          </a:p>
          <a:p>
            <a:r>
              <a:rPr lang="en-US" sz="2000" dirty="0" err="1" smtClean="0"/>
              <a:t>SignalTap</a:t>
            </a:r>
            <a:r>
              <a:rPr lang="en-US" sz="2000" dirty="0" smtClean="0"/>
              <a:t> II Analyzer </a:t>
            </a:r>
          </a:p>
          <a:p>
            <a:r>
              <a:rPr lang="en-US" sz="2000" dirty="0" smtClean="0"/>
              <a:t>“</a:t>
            </a:r>
            <a:r>
              <a:rPr lang="en-US" sz="2000" dirty="0" err="1" smtClean="0"/>
              <a:t>PuTTY</a:t>
            </a:r>
            <a:r>
              <a:rPr lang="en-US" sz="2000" dirty="0" smtClean="0"/>
              <a:t>” Terminal Emulator</a:t>
            </a:r>
          </a:p>
          <a:p>
            <a:pPr lvl="1"/>
            <a:r>
              <a:rPr lang="en-US" sz="1400" dirty="0" smtClean="0"/>
              <a:t>Download open source copy: </a:t>
            </a:r>
            <a:r>
              <a:rPr lang="en-US" sz="1400" dirty="0" smtClean="0">
                <a:hlinkClick r:id="rId4"/>
              </a:rPr>
              <a:t>http://www.chiark.greenend.org.uk/~sgtatham/putty/download.html</a:t>
            </a:r>
            <a:r>
              <a:rPr lang="en-US" sz="1400" dirty="0" smtClean="0"/>
              <a:t> </a:t>
            </a:r>
          </a:p>
          <a:p>
            <a:pPr>
              <a:buNone/>
            </a:pPr>
            <a:endParaRPr lang="en-US" sz="2000" dirty="0" smtClean="0"/>
          </a:p>
          <a:p>
            <a:pPr>
              <a:buNone/>
            </a:pPr>
            <a:r>
              <a:rPr lang="en-US" sz="2000" dirty="0" smtClean="0">
                <a:solidFill>
                  <a:srgbClr val="0033CC"/>
                </a:solidFill>
              </a:rPr>
              <a:t>LAPTOP  OS and Memory</a:t>
            </a:r>
          </a:p>
          <a:p>
            <a:r>
              <a:rPr lang="en-US" sz="2000" dirty="0" smtClean="0"/>
              <a:t>PC with Windows 7</a:t>
            </a:r>
          </a:p>
          <a:p>
            <a:r>
              <a:rPr lang="en-US" sz="2000" dirty="0" smtClean="0"/>
              <a:t>i3 processor or better</a:t>
            </a:r>
          </a:p>
          <a:p>
            <a:r>
              <a:rPr lang="en-US" sz="2000" dirty="0" smtClean="0"/>
              <a:t>10 GB Hard disk space for the SoC EDS (Embedded Dev Suite) v13.0</a:t>
            </a:r>
          </a:p>
          <a:p>
            <a:r>
              <a:rPr lang="en-US" sz="2000" dirty="0" smtClean="0"/>
              <a:t>4 GB RAM</a:t>
            </a:r>
          </a:p>
          <a:p>
            <a:pPr>
              <a:buNone/>
            </a:pPr>
            <a:endParaRPr lang="en-US" sz="2000" dirty="0" smtClean="0"/>
          </a:p>
          <a:p>
            <a:pPr>
              <a:buNone/>
            </a:pPr>
            <a:r>
              <a:rPr lang="en-US" sz="2000" dirty="0" smtClean="0">
                <a:solidFill>
                  <a:srgbClr val="0033CC"/>
                </a:solidFill>
              </a:rPr>
              <a:t>NOTE</a:t>
            </a:r>
            <a:r>
              <a:rPr lang="en-US" sz="2000" dirty="0" smtClean="0"/>
              <a:t>: If you don’t have the above tools installed, you may install them during the presentation – please ask for disks</a:t>
            </a:r>
          </a:p>
          <a:p>
            <a:pPr>
              <a:buNone/>
            </a:pPr>
            <a:endParaRPr lang="en-US" sz="2200" dirty="0" smtClean="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712968" cy="914400"/>
          </a:xfrm>
        </p:spPr>
        <p:txBody>
          <a:bodyPr/>
          <a:lstStyle/>
          <a:p>
            <a:r>
              <a:rPr lang="en-US" sz="2800" dirty="0" smtClean="0"/>
              <a:t>Hardware-Software Handoff: </a:t>
            </a:r>
            <a:r>
              <a:rPr lang="en-US" sz="2800" dirty="0" err="1" smtClean="0"/>
              <a:t>PreLoader</a:t>
            </a:r>
            <a:r>
              <a:rPr lang="en-US" sz="2800" dirty="0" smtClean="0"/>
              <a:t> Generator</a:t>
            </a:r>
            <a:endParaRPr lang="en-US" sz="2800" dirty="0"/>
          </a:p>
        </p:txBody>
      </p:sp>
      <p:sp>
        <p:nvSpPr>
          <p:cNvPr id="4" name="Slide Number Placeholder 3"/>
          <p:cNvSpPr>
            <a:spLocks noGrp="1"/>
          </p:cNvSpPr>
          <p:nvPr>
            <p:ph type="sldNum" sz="quarter" idx="4294967295"/>
          </p:nvPr>
        </p:nvSpPr>
        <p:spPr>
          <a:xfrm>
            <a:off x="0" y="6553200"/>
            <a:ext cx="698500" cy="282575"/>
          </a:xfrm>
          <a:prstGeom prst="rect">
            <a:avLst/>
          </a:prstGeom>
        </p:spPr>
        <p:txBody>
          <a:bodyPr/>
          <a:lstStyle/>
          <a:p>
            <a:pPr>
              <a:defRPr/>
            </a:pPr>
            <a:fld id="{91CD4435-D2D8-4491-939E-9AB38025A427}" type="slidenum">
              <a:rPr lang="en-US" smtClean="0"/>
              <a:pPr>
                <a:defRPr/>
              </a:pPr>
              <a:t>20</a:t>
            </a:fld>
            <a:endParaRPr lang="en-US" dirty="0"/>
          </a:p>
        </p:txBody>
      </p:sp>
      <p:sp>
        <p:nvSpPr>
          <p:cNvPr id="15" name="TextBox 56"/>
          <p:cNvSpPr>
            <a:spLocks noChangeArrowheads="1"/>
          </p:cNvSpPr>
          <p:nvPr/>
        </p:nvSpPr>
        <p:spPr bwMode="auto">
          <a:xfrm>
            <a:off x="3164440" y="2588646"/>
            <a:ext cx="4791935" cy="1702594"/>
          </a:xfrm>
          <a:prstGeom prst="wedgeRoundRectCallout">
            <a:avLst>
              <a:gd name="adj1" fmla="val -73336"/>
              <a:gd name="adj2" fmla="val 10969"/>
              <a:gd name="adj3" fmla="val 16667"/>
            </a:avLst>
          </a:prstGeom>
          <a:solidFill>
            <a:schemeClr val="bg1"/>
          </a:solidFill>
          <a:ln w="9525">
            <a:solidFill>
              <a:schemeClr val="tx2"/>
            </a:solidFill>
            <a:miter lim="800000"/>
            <a:headEnd/>
            <a:tailEnd/>
          </a:ln>
        </p:spPr>
        <p:txBody>
          <a:bodyPr wrap="square">
            <a:spAutoFit/>
          </a:bodyPr>
          <a:lstStyle/>
          <a:p>
            <a:pPr>
              <a:spcAft>
                <a:spcPts val="600"/>
              </a:spcAft>
            </a:pPr>
            <a:r>
              <a:rPr lang="en-GB" sz="1600" b="1" dirty="0" err="1" smtClean="0"/>
              <a:t>PreLoader</a:t>
            </a:r>
            <a:r>
              <a:rPr lang="en-GB" sz="1600" b="1" dirty="0" smtClean="0"/>
              <a:t> </a:t>
            </a:r>
            <a:r>
              <a:rPr lang="en-GB" sz="1200" b="1" dirty="0" smtClean="0"/>
              <a:t>   “Initial Software  (ISW)”  or</a:t>
            </a:r>
          </a:p>
          <a:p>
            <a:pPr>
              <a:spcAft>
                <a:spcPts val="600"/>
              </a:spcAft>
            </a:pPr>
            <a:r>
              <a:rPr lang="en-GB" sz="1200" b="1" dirty="0" smtClean="0"/>
              <a:t>	       “Secondary Program Loader  (SPL)”</a:t>
            </a:r>
          </a:p>
          <a:p>
            <a:pPr>
              <a:lnSpc>
                <a:spcPts val="1200"/>
              </a:lnSpc>
              <a:buFont typeface="Arial" pitchFamily="34" charset="0"/>
              <a:buChar char="•"/>
            </a:pPr>
            <a:r>
              <a:rPr lang="en-GB" sz="1200" dirty="0" smtClean="0"/>
              <a:t> Low level hardware-centric source code</a:t>
            </a:r>
          </a:p>
          <a:p>
            <a:pPr>
              <a:lnSpc>
                <a:spcPts val="1200"/>
              </a:lnSpc>
              <a:buFont typeface="Arial" pitchFamily="34" charset="0"/>
              <a:buChar char="•"/>
            </a:pPr>
            <a:r>
              <a:rPr lang="en-GB" sz="1200" dirty="0" smtClean="0"/>
              <a:t> Runs from On-Chip memory</a:t>
            </a:r>
          </a:p>
          <a:p>
            <a:pPr>
              <a:buFont typeface="Arial" pitchFamily="34" charset="0"/>
              <a:buChar char="•"/>
            </a:pPr>
            <a:r>
              <a:rPr lang="en-GB" sz="1200" dirty="0" smtClean="0"/>
              <a:t> Configures scan manager with pin configuration data</a:t>
            </a:r>
          </a:p>
          <a:p>
            <a:pPr>
              <a:buFont typeface="Arial" pitchFamily="34" charset="0"/>
              <a:buChar char="•"/>
            </a:pPr>
            <a:r>
              <a:rPr lang="en-GB" sz="1200" dirty="0" smtClean="0"/>
              <a:t> Initializes and calibrates SDRAM</a:t>
            </a:r>
          </a:p>
          <a:p>
            <a:pPr>
              <a:buFont typeface="Arial" pitchFamily="34" charset="0"/>
              <a:buChar char="•"/>
            </a:pPr>
            <a:r>
              <a:rPr lang="en-GB" sz="1200" dirty="0" smtClean="0"/>
              <a:t> Loads Boot Loader code into SDRAM</a:t>
            </a:r>
            <a:endParaRPr lang="en-GB" sz="1200" dirty="0"/>
          </a:p>
        </p:txBody>
      </p:sp>
      <p:grpSp>
        <p:nvGrpSpPr>
          <p:cNvPr id="25" name="Group 24"/>
          <p:cNvGrpSpPr/>
          <p:nvPr/>
        </p:nvGrpSpPr>
        <p:grpSpPr>
          <a:xfrm>
            <a:off x="827584" y="1664631"/>
            <a:ext cx="1158930" cy="4391116"/>
            <a:chOff x="827584" y="1664631"/>
            <a:chExt cx="1158930" cy="4391116"/>
          </a:xfrm>
        </p:grpSpPr>
        <p:sp>
          <p:nvSpPr>
            <p:cNvPr id="12" name="Rounded Rectangle 57"/>
            <p:cNvSpPr>
              <a:spLocks noChangeArrowheads="1"/>
            </p:cNvSpPr>
            <p:nvPr/>
          </p:nvSpPr>
          <p:spPr bwMode="auto">
            <a:xfrm>
              <a:off x="827584" y="1664631"/>
              <a:ext cx="1158873" cy="535692"/>
            </a:xfrm>
            <a:prstGeom prst="roundRect">
              <a:avLst>
                <a:gd name="adj" fmla="val 16667"/>
              </a:avLst>
            </a:prstGeom>
            <a:ln>
              <a:headEnd/>
              <a:tailEnd/>
            </a:ln>
          </p:spPr>
          <p:style>
            <a:lnRef idx="0">
              <a:schemeClr val="accent6"/>
            </a:lnRef>
            <a:fillRef idx="3">
              <a:schemeClr val="accent6"/>
            </a:fillRef>
            <a:effectRef idx="3">
              <a:schemeClr val="accent6"/>
            </a:effectRef>
            <a:fontRef idx="minor">
              <a:schemeClr val="lt1"/>
            </a:fontRef>
          </p:style>
          <p:txBody>
            <a:bodyPr lIns="0" rIns="0" anchor="ctr" anchorCtr="1"/>
            <a:lstStyle/>
            <a:p>
              <a:pPr algn="ctr" eaLnBrk="0" hangingPunct="0">
                <a:defRPr/>
              </a:pPr>
              <a:r>
                <a:rPr lang="en-GB" sz="1400" b="1" dirty="0"/>
                <a:t> </a:t>
              </a:r>
              <a:r>
                <a:rPr lang="en-GB" sz="1400" b="1" dirty="0" smtClean="0"/>
                <a:t>Reset</a:t>
              </a:r>
              <a:endParaRPr lang="en-GB" sz="1400" b="1" dirty="0"/>
            </a:p>
          </p:txBody>
        </p:sp>
        <p:sp>
          <p:nvSpPr>
            <p:cNvPr id="5" name="Rounded Rectangle 57"/>
            <p:cNvSpPr>
              <a:spLocks noChangeArrowheads="1"/>
            </p:cNvSpPr>
            <p:nvPr/>
          </p:nvSpPr>
          <p:spPr bwMode="auto">
            <a:xfrm>
              <a:off x="827641" y="2469763"/>
              <a:ext cx="1158873" cy="535692"/>
            </a:xfrm>
            <a:prstGeom prst="roundRect">
              <a:avLst>
                <a:gd name="adj" fmla="val 16667"/>
              </a:avLst>
            </a:prstGeom>
            <a:solidFill>
              <a:srgbClr val="0000CC"/>
            </a:solidFill>
            <a:ln>
              <a:headEnd/>
              <a:tailEnd/>
            </a:ln>
          </p:spPr>
          <p:style>
            <a:lnRef idx="0">
              <a:schemeClr val="accent2"/>
            </a:lnRef>
            <a:fillRef idx="3">
              <a:schemeClr val="accent2"/>
            </a:fillRef>
            <a:effectRef idx="3">
              <a:schemeClr val="accent2"/>
            </a:effectRef>
            <a:fontRef idx="minor">
              <a:schemeClr val="lt1"/>
            </a:fontRef>
          </p:style>
          <p:txBody>
            <a:bodyPr lIns="0" rIns="0" anchor="ctr" anchorCtr="1"/>
            <a:lstStyle/>
            <a:p>
              <a:pPr algn="ctr" eaLnBrk="0" hangingPunct="0">
                <a:defRPr/>
              </a:pPr>
              <a:r>
                <a:rPr lang="en-GB" sz="1400" b="1" dirty="0"/>
                <a:t> Boot ROM</a:t>
              </a:r>
            </a:p>
          </p:txBody>
        </p:sp>
        <p:cxnSp>
          <p:nvCxnSpPr>
            <p:cNvPr id="13" name="Straight Arrow Connector 12"/>
            <p:cNvCxnSpPr>
              <a:cxnSpLocks noChangeShapeType="1"/>
              <a:endCxn id="5" idx="0"/>
            </p:cNvCxnSpPr>
            <p:nvPr/>
          </p:nvCxnSpPr>
          <p:spPr bwMode="auto">
            <a:xfrm>
              <a:off x="1403648" y="2204864"/>
              <a:ext cx="3430" cy="264899"/>
            </a:xfrm>
            <a:prstGeom prst="straightConnector1">
              <a:avLst/>
            </a:prstGeom>
            <a:noFill/>
            <a:ln w="25400" algn="ctr">
              <a:solidFill>
                <a:schemeClr val="tx1"/>
              </a:solidFill>
              <a:round/>
              <a:headEnd/>
              <a:tailEnd type="triangle" w="med" len="med"/>
            </a:ln>
          </p:spPr>
        </p:cxnSp>
        <p:sp>
          <p:nvSpPr>
            <p:cNvPr id="6" name="Rounded Rectangle 57"/>
            <p:cNvSpPr>
              <a:spLocks noChangeArrowheads="1"/>
            </p:cNvSpPr>
            <p:nvPr/>
          </p:nvSpPr>
          <p:spPr bwMode="auto">
            <a:xfrm>
              <a:off x="827641" y="3231763"/>
              <a:ext cx="1158873" cy="535692"/>
            </a:xfrm>
            <a:prstGeom prst="roundRect">
              <a:avLst>
                <a:gd name="adj" fmla="val 16667"/>
              </a:avLst>
            </a:prstGeom>
            <a:solidFill>
              <a:srgbClr val="EE8E00"/>
            </a:solidFill>
            <a:ln>
              <a:headEnd/>
              <a:tailEnd/>
            </a:ln>
          </p:spPr>
          <p:style>
            <a:lnRef idx="0">
              <a:schemeClr val="accent5"/>
            </a:lnRef>
            <a:fillRef idx="3">
              <a:schemeClr val="accent5"/>
            </a:fillRef>
            <a:effectRef idx="3">
              <a:schemeClr val="accent5"/>
            </a:effectRef>
            <a:fontRef idx="minor">
              <a:schemeClr val="lt1"/>
            </a:fontRef>
          </p:style>
          <p:txBody>
            <a:bodyPr lIns="0" rIns="0" anchor="ctr" anchorCtr="1"/>
            <a:lstStyle/>
            <a:p>
              <a:pPr algn="ctr" eaLnBrk="0" hangingPunct="0">
                <a:defRPr/>
              </a:pPr>
              <a:r>
                <a:rPr lang="en-GB" sz="1400" b="1" dirty="0"/>
                <a:t> </a:t>
              </a:r>
              <a:r>
                <a:rPr lang="en-GB" sz="1400" b="1" dirty="0" err="1" smtClean="0"/>
                <a:t>PreLoader</a:t>
              </a:r>
              <a:endParaRPr lang="en-GB" sz="1400" b="1" dirty="0"/>
            </a:p>
          </p:txBody>
        </p:sp>
        <p:cxnSp>
          <p:nvCxnSpPr>
            <p:cNvPr id="9" name="Straight Arrow Connector 8"/>
            <p:cNvCxnSpPr>
              <a:cxnSpLocks noChangeShapeType="1"/>
              <a:stCxn id="5" idx="2"/>
              <a:endCxn id="6" idx="0"/>
            </p:cNvCxnSpPr>
            <p:nvPr/>
          </p:nvCxnSpPr>
          <p:spPr bwMode="auto">
            <a:xfrm>
              <a:off x="1407078" y="3005455"/>
              <a:ext cx="0" cy="226308"/>
            </a:xfrm>
            <a:prstGeom prst="straightConnector1">
              <a:avLst/>
            </a:prstGeom>
            <a:noFill/>
            <a:ln w="25400" algn="ctr">
              <a:solidFill>
                <a:schemeClr val="tx1"/>
              </a:solidFill>
              <a:round/>
              <a:headEnd/>
              <a:tailEnd type="triangle" w="med" len="med"/>
            </a:ln>
          </p:spPr>
        </p:cxnSp>
        <p:sp>
          <p:nvSpPr>
            <p:cNvPr id="7" name="Rounded Rectangle 57"/>
            <p:cNvSpPr>
              <a:spLocks noChangeArrowheads="1"/>
            </p:cNvSpPr>
            <p:nvPr/>
          </p:nvSpPr>
          <p:spPr bwMode="auto">
            <a:xfrm>
              <a:off x="827641" y="3996055"/>
              <a:ext cx="1158873" cy="535692"/>
            </a:xfrm>
            <a:prstGeom prst="roundRect">
              <a:avLst>
                <a:gd name="adj" fmla="val 16667"/>
              </a:avLst>
            </a:prstGeom>
            <a:solidFill>
              <a:srgbClr val="008000"/>
            </a:solidFill>
            <a:ln>
              <a:headEnd/>
              <a:tailEnd/>
            </a:ln>
          </p:spPr>
          <p:style>
            <a:lnRef idx="0">
              <a:schemeClr val="accent5"/>
            </a:lnRef>
            <a:fillRef idx="3">
              <a:schemeClr val="accent5"/>
            </a:fillRef>
            <a:effectRef idx="3">
              <a:schemeClr val="accent5"/>
            </a:effectRef>
            <a:fontRef idx="minor">
              <a:schemeClr val="lt1"/>
            </a:fontRef>
          </p:style>
          <p:txBody>
            <a:bodyPr lIns="0" rIns="0" anchor="ctr" anchorCtr="1"/>
            <a:lstStyle/>
            <a:p>
              <a:pPr algn="ctr" eaLnBrk="0" hangingPunct="0">
                <a:defRPr/>
              </a:pPr>
              <a:r>
                <a:rPr lang="en-GB" sz="1400" b="1" dirty="0"/>
                <a:t> Boot Loader</a:t>
              </a:r>
            </a:p>
          </p:txBody>
        </p:sp>
        <p:cxnSp>
          <p:nvCxnSpPr>
            <p:cNvPr id="10" name="Straight Arrow Connector 9"/>
            <p:cNvCxnSpPr>
              <a:cxnSpLocks noChangeShapeType="1"/>
              <a:stCxn id="6" idx="2"/>
              <a:endCxn id="7" idx="0"/>
            </p:cNvCxnSpPr>
            <p:nvPr/>
          </p:nvCxnSpPr>
          <p:spPr bwMode="auto">
            <a:xfrm>
              <a:off x="1407078" y="3767455"/>
              <a:ext cx="0" cy="228600"/>
            </a:xfrm>
            <a:prstGeom prst="straightConnector1">
              <a:avLst/>
            </a:prstGeom>
            <a:noFill/>
            <a:ln w="25400" algn="ctr">
              <a:solidFill>
                <a:schemeClr val="tx1"/>
              </a:solidFill>
              <a:round/>
              <a:headEnd/>
              <a:tailEnd type="triangle" w="med" len="med"/>
            </a:ln>
          </p:spPr>
        </p:cxnSp>
        <p:sp>
          <p:nvSpPr>
            <p:cNvPr id="8" name="Rounded Rectangle 57"/>
            <p:cNvSpPr>
              <a:spLocks noChangeArrowheads="1"/>
            </p:cNvSpPr>
            <p:nvPr/>
          </p:nvSpPr>
          <p:spPr bwMode="auto">
            <a:xfrm>
              <a:off x="827641" y="4758055"/>
              <a:ext cx="1158873" cy="535692"/>
            </a:xfrm>
            <a:prstGeom prst="roundRect">
              <a:avLst>
                <a:gd name="adj" fmla="val 16667"/>
              </a:avLst>
            </a:prstGeom>
            <a:solidFill>
              <a:srgbClr val="9900CC"/>
            </a:solidFill>
            <a:ln>
              <a:headEnd/>
              <a:tailEnd/>
            </a:ln>
          </p:spPr>
          <p:style>
            <a:lnRef idx="0">
              <a:schemeClr val="accent2"/>
            </a:lnRef>
            <a:fillRef idx="3">
              <a:schemeClr val="accent2"/>
            </a:fillRef>
            <a:effectRef idx="3">
              <a:schemeClr val="accent2"/>
            </a:effectRef>
            <a:fontRef idx="minor">
              <a:schemeClr val="lt1"/>
            </a:fontRef>
          </p:style>
          <p:txBody>
            <a:bodyPr lIns="0" rIns="0" anchor="ctr" anchorCtr="1"/>
            <a:lstStyle/>
            <a:p>
              <a:pPr algn="ctr" eaLnBrk="0" hangingPunct="0">
                <a:defRPr/>
              </a:pPr>
              <a:r>
                <a:rPr lang="en-GB" sz="1400" b="1" dirty="0" smtClean="0"/>
                <a:t>OS</a:t>
              </a:r>
              <a:endParaRPr lang="en-GB" sz="1400" b="1" dirty="0"/>
            </a:p>
          </p:txBody>
        </p:sp>
        <p:cxnSp>
          <p:nvCxnSpPr>
            <p:cNvPr id="11" name="Straight Arrow Connector 10"/>
            <p:cNvCxnSpPr>
              <a:cxnSpLocks noChangeShapeType="1"/>
              <a:stCxn id="7" idx="2"/>
              <a:endCxn id="8" idx="0"/>
            </p:cNvCxnSpPr>
            <p:nvPr/>
          </p:nvCxnSpPr>
          <p:spPr bwMode="auto">
            <a:xfrm>
              <a:off x="1407078" y="4531747"/>
              <a:ext cx="0" cy="226308"/>
            </a:xfrm>
            <a:prstGeom prst="straightConnector1">
              <a:avLst/>
            </a:prstGeom>
            <a:noFill/>
            <a:ln w="25400" algn="ctr">
              <a:solidFill>
                <a:schemeClr val="tx1"/>
              </a:solidFill>
              <a:round/>
              <a:headEnd/>
              <a:tailEnd type="triangle" w="med" len="med"/>
            </a:ln>
          </p:spPr>
        </p:cxnSp>
        <p:sp>
          <p:nvSpPr>
            <p:cNvPr id="18" name="Rounded Rectangle 57"/>
            <p:cNvSpPr>
              <a:spLocks noChangeArrowheads="1"/>
            </p:cNvSpPr>
            <p:nvPr/>
          </p:nvSpPr>
          <p:spPr bwMode="auto">
            <a:xfrm>
              <a:off x="827584" y="5520055"/>
              <a:ext cx="1158873" cy="535692"/>
            </a:xfrm>
            <a:prstGeom prst="roundRect">
              <a:avLst>
                <a:gd name="adj" fmla="val 16667"/>
              </a:avLst>
            </a:prstGeom>
            <a:solidFill>
              <a:schemeClr val="accent5">
                <a:lumMod val="50000"/>
              </a:schemeClr>
            </a:solidFill>
            <a:ln>
              <a:headEnd/>
              <a:tailEnd/>
            </a:ln>
          </p:spPr>
          <p:style>
            <a:lnRef idx="0">
              <a:schemeClr val="accent1"/>
            </a:lnRef>
            <a:fillRef idx="3">
              <a:schemeClr val="accent1"/>
            </a:fillRef>
            <a:effectRef idx="3">
              <a:schemeClr val="accent1"/>
            </a:effectRef>
            <a:fontRef idx="minor">
              <a:schemeClr val="lt1"/>
            </a:fontRef>
          </p:style>
          <p:txBody>
            <a:bodyPr lIns="0" rIns="0" anchor="ctr" anchorCtr="1"/>
            <a:lstStyle/>
            <a:p>
              <a:pPr algn="ctr" eaLnBrk="0" hangingPunct="0">
                <a:defRPr/>
              </a:pPr>
              <a:r>
                <a:rPr lang="en-GB" sz="1400" b="1" dirty="0" smtClean="0"/>
                <a:t>Application</a:t>
              </a:r>
              <a:endParaRPr lang="en-GB" sz="1400" b="1" dirty="0"/>
            </a:p>
          </p:txBody>
        </p:sp>
        <p:cxnSp>
          <p:nvCxnSpPr>
            <p:cNvPr id="19" name="Straight Arrow Connector 18"/>
            <p:cNvCxnSpPr>
              <a:cxnSpLocks noChangeShapeType="1"/>
              <a:endCxn id="18" idx="0"/>
            </p:cNvCxnSpPr>
            <p:nvPr/>
          </p:nvCxnSpPr>
          <p:spPr bwMode="auto">
            <a:xfrm rot="5400000">
              <a:off x="1293867" y="5406901"/>
              <a:ext cx="226308" cy="1588"/>
            </a:xfrm>
            <a:prstGeom prst="straightConnector1">
              <a:avLst/>
            </a:prstGeom>
            <a:noFill/>
            <a:ln w="25400" algn="ctr">
              <a:solidFill>
                <a:schemeClr val="tx1"/>
              </a:solidFill>
              <a:round/>
              <a:headEnd/>
              <a:tailEnd type="triangle" w="med" len="med"/>
            </a:ln>
          </p:spPr>
        </p:cxnSp>
      </p:grpSp>
      <p:sp>
        <p:nvSpPr>
          <p:cNvPr id="26" name="TextBox 25"/>
          <p:cNvSpPr txBox="1"/>
          <p:nvPr/>
        </p:nvSpPr>
        <p:spPr>
          <a:xfrm>
            <a:off x="2123728" y="1268760"/>
            <a:ext cx="6846746" cy="400110"/>
          </a:xfrm>
          <a:prstGeom prst="rect">
            <a:avLst/>
          </a:prstGeom>
          <a:noFill/>
        </p:spPr>
        <p:txBody>
          <a:bodyPr wrap="none" rtlCol="0">
            <a:spAutoFit/>
          </a:bodyPr>
          <a:lstStyle/>
          <a:p>
            <a:r>
              <a:rPr lang="en-US" sz="2000" dirty="0" smtClean="0"/>
              <a:t>G</a:t>
            </a:r>
            <a:r>
              <a:rPr lang="en-US" dirty="0" smtClean="0"/>
              <a:t>enerates &amp; Parameterizes files for making the </a:t>
            </a:r>
            <a:r>
              <a:rPr lang="en-US" dirty="0" err="1" smtClean="0"/>
              <a:t>PreLoader</a:t>
            </a:r>
            <a:r>
              <a:rPr lang="en-US" dirty="0" smtClean="0"/>
              <a:t> / BSP</a:t>
            </a:r>
            <a:endParaRPr lang="en-US" dirty="0"/>
          </a:p>
        </p:txBody>
      </p:sp>
      <p:sp>
        <p:nvSpPr>
          <p:cNvPr id="27" name="TextBox 26"/>
          <p:cNvSpPr txBox="1"/>
          <p:nvPr/>
        </p:nvSpPr>
        <p:spPr>
          <a:xfrm>
            <a:off x="2339752" y="1988840"/>
            <a:ext cx="1718740" cy="307777"/>
          </a:xfrm>
          <a:prstGeom prst="rect">
            <a:avLst/>
          </a:prstGeom>
          <a:noFill/>
        </p:spPr>
        <p:txBody>
          <a:bodyPr wrap="none" rtlCol="0">
            <a:spAutoFit/>
          </a:bodyPr>
          <a:lstStyle/>
          <a:p>
            <a:r>
              <a:rPr lang="en-US" sz="1400" dirty="0" smtClean="0"/>
              <a:t>Hard coded in HPS</a:t>
            </a:r>
            <a:endParaRPr lang="en-US" sz="1400" dirty="0"/>
          </a:p>
        </p:txBody>
      </p:sp>
      <p:sp>
        <p:nvSpPr>
          <p:cNvPr id="28" name="TextBox 27"/>
          <p:cNvSpPr txBox="1"/>
          <p:nvPr/>
        </p:nvSpPr>
        <p:spPr>
          <a:xfrm>
            <a:off x="2555776" y="4725144"/>
            <a:ext cx="3922869" cy="307777"/>
          </a:xfrm>
          <a:prstGeom prst="rect">
            <a:avLst/>
          </a:prstGeom>
          <a:noFill/>
        </p:spPr>
        <p:txBody>
          <a:bodyPr wrap="none" rtlCol="0">
            <a:spAutoFit/>
          </a:bodyPr>
          <a:lstStyle/>
          <a:p>
            <a:r>
              <a:rPr lang="en-US" sz="1400" dirty="0" err="1" smtClean="0"/>
              <a:t>uBoot</a:t>
            </a:r>
            <a:r>
              <a:rPr lang="en-US" sz="1400" dirty="0" smtClean="0"/>
              <a:t> - common </a:t>
            </a:r>
            <a:r>
              <a:rPr lang="en-US" sz="1400" dirty="0" err="1" smtClean="0"/>
              <a:t>bootloader</a:t>
            </a:r>
            <a:r>
              <a:rPr lang="en-US" sz="1400" dirty="0" smtClean="0"/>
              <a:t> – popular for Linux</a:t>
            </a:r>
            <a:endParaRPr lang="en-US" sz="1400" dirty="0"/>
          </a:p>
        </p:txBody>
      </p:sp>
      <p:cxnSp>
        <p:nvCxnSpPr>
          <p:cNvPr id="30" name="Straight Connector 29"/>
          <p:cNvCxnSpPr/>
          <p:nvPr/>
        </p:nvCxnSpPr>
        <p:spPr bwMode="auto">
          <a:xfrm rot="10800000" flipV="1">
            <a:off x="2051720" y="2276872"/>
            <a:ext cx="792088" cy="3600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rot="10800000">
            <a:off x="2051720" y="4293096"/>
            <a:ext cx="648072" cy="432048"/>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8808787" cy="779320"/>
          </a:xfrm>
        </p:spPr>
        <p:txBody>
          <a:bodyPr/>
          <a:lstStyle/>
          <a:p>
            <a:r>
              <a:rPr lang="en-US" sz="2800" dirty="0" smtClean="0"/>
              <a:t>Hardware-Software Handoff: </a:t>
            </a:r>
            <a:r>
              <a:rPr lang="en-US" sz="2800" dirty="0" err="1" smtClean="0"/>
              <a:t>PreLoader</a:t>
            </a:r>
            <a:r>
              <a:rPr lang="en-US" sz="2800" dirty="0" smtClean="0"/>
              <a:t> Generator</a:t>
            </a:r>
            <a:endParaRPr lang="en-GB" sz="2800" dirty="0"/>
          </a:p>
        </p:txBody>
      </p:sp>
      <p:sp>
        <p:nvSpPr>
          <p:cNvPr id="3" name="Content Placeholder 2"/>
          <p:cNvSpPr>
            <a:spLocks noGrp="1"/>
          </p:cNvSpPr>
          <p:nvPr>
            <p:ph idx="1"/>
          </p:nvPr>
        </p:nvSpPr>
        <p:spPr>
          <a:xfrm>
            <a:off x="251520" y="1268760"/>
            <a:ext cx="4392488" cy="4680520"/>
          </a:xfrm>
        </p:spPr>
        <p:txBody>
          <a:bodyPr>
            <a:noAutofit/>
          </a:bodyPr>
          <a:lstStyle/>
          <a:p>
            <a:pPr>
              <a:spcBef>
                <a:spcPts val="1200"/>
              </a:spcBef>
            </a:pPr>
            <a:r>
              <a:rPr lang="en-GB" sz="2400" dirty="0" err="1" smtClean="0"/>
              <a:t>PreLoader</a:t>
            </a:r>
            <a:r>
              <a:rPr lang="en-GB" sz="2400" dirty="0" smtClean="0"/>
              <a:t> Generator Highlights</a:t>
            </a:r>
          </a:p>
          <a:p>
            <a:pPr lvl="1">
              <a:spcBef>
                <a:spcPts val="1200"/>
              </a:spcBef>
            </a:pPr>
            <a:r>
              <a:rPr lang="en-GB" sz="1600" dirty="0" smtClean="0"/>
              <a:t>Deciphers hardware handoff files and generates settings for </a:t>
            </a:r>
            <a:r>
              <a:rPr lang="en-GB" sz="1600" dirty="0" err="1" smtClean="0"/>
              <a:t>PreLoader</a:t>
            </a:r>
            <a:r>
              <a:rPr lang="en-GB" sz="1600" dirty="0" smtClean="0"/>
              <a:t>/BSP </a:t>
            </a:r>
            <a:r>
              <a:rPr lang="en-GB" sz="1600" dirty="0" err="1" smtClean="0"/>
              <a:t>makefile</a:t>
            </a:r>
            <a:r>
              <a:rPr lang="en-GB" sz="1600" dirty="0" smtClean="0"/>
              <a:t> generation</a:t>
            </a:r>
          </a:p>
          <a:p>
            <a:pPr lvl="1">
              <a:spcBef>
                <a:spcPts val="1200"/>
              </a:spcBef>
            </a:pPr>
            <a:r>
              <a:rPr lang="en-GB" sz="1600" dirty="0" smtClean="0"/>
              <a:t>Initiated from Command Shell</a:t>
            </a:r>
          </a:p>
          <a:p>
            <a:pPr lvl="1">
              <a:spcBef>
                <a:spcPts val="1200"/>
              </a:spcBef>
            </a:pPr>
            <a:r>
              <a:rPr lang="en-GB" sz="1600" dirty="0" smtClean="0"/>
              <a:t>GUI for configuring BSP related parameters, files</a:t>
            </a:r>
          </a:p>
          <a:p>
            <a:pPr lvl="1">
              <a:spcBef>
                <a:spcPts val="1200"/>
              </a:spcBef>
            </a:pPr>
            <a:r>
              <a:rPr lang="en-GB" sz="1600" dirty="0" smtClean="0"/>
              <a:t>INPUTS (Quartus/Qsys files):</a:t>
            </a:r>
          </a:p>
          <a:p>
            <a:pPr lvl="2">
              <a:spcBef>
                <a:spcPts val="1200"/>
              </a:spcBef>
            </a:pPr>
            <a:r>
              <a:rPr lang="en-GB" sz="1400" dirty="0" smtClean="0"/>
              <a:t>Directory location of handoff files</a:t>
            </a:r>
          </a:p>
          <a:p>
            <a:pPr lvl="1">
              <a:spcBef>
                <a:spcPts val="1200"/>
              </a:spcBef>
            </a:pPr>
            <a:r>
              <a:rPr lang="en-GB" sz="1600" dirty="0" smtClean="0"/>
              <a:t>OUTPUTS:</a:t>
            </a:r>
          </a:p>
          <a:p>
            <a:pPr lvl="2">
              <a:spcBef>
                <a:spcPts val="1200"/>
              </a:spcBef>
            </a:pPr>
            <a:r>
              <a:rPr lang="en-GB" sz="1400" dirty="0" smtClean="0"/>
              <a:t>BSP Settings file (settings.bsp)</a:t>
            </a:r>
          </a:p>
          <a:p>
            <a:pPr lvl="2">
              <a:spcBef>
                <a:spcPts val="1200"/>
              </a:spcBef>
            </a:pPr>
            <a:r>
              <a:rPr lang="en-GB" sz="1400" dirty="0" err="1" smtClean="0"/>
              <a:t>PreLoader</a:t>
            </a:r>
            <a:r>
              <a:rPr lang="en-GB" sz="1400" dirty="0" smtClean="0"/>
              <a:t> source code &amp; </a:t>
            </a:r>
            <a:r>
              <a:rPr lang="en-GB" sz="1400" dirty="0" err="1" smtClean="0"/>
              <a:t>makefile</a:t>
            </a:r>
            <a:endParaRPr lang="en-GB" sz="1400" dirty="0" smtClean="0"/>
          </a:p>
          <a:p>
            <a:pPr lvl="1">
              <a:spcBef>
                <a:spcPts val="1200"/>
              </a:spcBef>
            </a:pPr>
            <a:endParaRPr lang="en-GB" sz="1600" dirty="0" smtClean="0"/>
          </a:p>
          <a:p>
            <a:pPr lvl="1">
              <a:spcBef>
                <a:spcPts val="1200"/>
              </a:spcBef>
            </a:pPr>
            <a:endParaRPr lang="en-GB" sz="1600" dirty="0" smtClean="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fld id="{6CE5E3FE-A279-48DF-B3FF-4EAF46D5DB6F}" type="slidenum">
              <a:rPr lang="en-US" smtClean="0"/>
              <a:pPr/>
              <a:t>21</a:t>
            </a:fld>
            <a:endParaRPr lang="en-US" dirty="0"/>
          </a:p>
        </p:txBody>
      </p:sp>
      <p:pic>
        <p:nvPicPr>
          <p:cNvPr id="7" name="Picture 6"/>
          <p:cNvPicPr/>
          <p:nvPr/>
        </p:nvPicPr>
        <p:blipFill>
          <a:blip r:embed="rId3" cstate="print"/>
          <a:srcRect/>
          <a:stretch>
            <a:fillRect/>
          </a:stretch>
        </p:blipFill>
        <p:spPr bwMode="auto">
          <a:xfrm>
            <a:off x="4716016" y="1700808"/>
            <a:ext cx="4305300" cy="2438400"/>
          </a:xfrm>
          <a:prstGeom prst="rect">
            <a:avLst/>
          </a:prstGeom>
          <a:noFill/>
          <a:ln w="9525">
            <a:noFill/>
            <a:miter lim="800000"/>
            <a:headEnd/>
            <a:tailEnd/>
          </a:ln>
        </p:spPr>
      </p:pic>
      <p:pic>
        <p:nvPicPr>
          <p:cNvPr id="8" name="Picture 7"/>
          <p:cNvPicPr/>
          <p:nvPr/>
        </p:nvPicPr>
        <p:blipFill>
          <a:blip r:embed="rId4" cstate="print"/>
          <a:srcRect/>
          <a:stretch>
            <a:fillRect/>
          </a:stretch>
        </p:blipFill>
        <p:spPr bwMode="auto">
          <a:xfrm>
            <a:off x="5940152" y="3789040"/>
            <a:ext cx="2520280" cy="13681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331200" cy="914400"/>
          </a:xfrm>
        </p:spPr>
        <p:txBody>
          <a:bodyPr/>
          <a:lstStyle/>
          <a:p>
            <a:r>
              <a:rPr lang="en-GB" dirty="0" smtClean="0"/>
              <a:t>Generated Software Handoff Files</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023172535"/>
              </p:ext>
            </p:extLst>
          </p:nvPr>
        </p:nvGraphicFramePr>
        <p:xfrm>
          <a:off x="323528" y="980728"/>
          <a:ext cx="8486482" cy="4199396"/>
        </p:xfrm>
        <a:graphic>
          <a:graphicData uri="http://schemas.openxmlformats.org/drawingml/2006/table">
            <a:tbl>
              <a:tblPr firstRow="1" bandRow="1">
                <a:tableStyleId>{5C22544A-7EE6-4342-B048-85BDC9FD1C3A}</a:tableStyleId>
              </a:tblPr>
              <a:tblGrid>
                <a:gridCol w="4219282"/>
                <a:gridCol w="4267200"/>
              </a:tblGrid>
              <a:tr h="350416">
                <a:tc>
                  <a:txBody>
                    <a:bodyPr/>
                    <a:lstStyle/>
                    <a:p>
                      <a:pPr algn="ctr"/>
                      <a:r>
                        <a:rPr lang="en-US" sz="2400" dirty="0" smtClean="0">
                          <a:solidFill>
                            <a:schemeClr val="bg1"/>
                          </a:solidFill>
                        </a:rPr>
                        <a:t>File</a:t>
                      </a:r>
                      <a:endParaRPr lang="en-US" sz="2400" dirty="0">
                        <a:solidFill>
                          <a:schemeClr val="bg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366CC"/>
                    </a:solidFill>
                  </a:tcPr>
                </a:tc>
                <a:tc>
                  <a:txBody>
                    <a:bodyPr/>
                    <a:lstStyle/>
                    <a:p>
                      <a:pPr algn="ctr"/>
                      <a:r>
                        <a:rPr lang="en-US" sz="2400" dirty="0" smtClean="0">
                          <a:solidFill>
                            <a:schemeClr val="bg1"/>
                          </a:solidFill>
                        </a:rPr>
                        <a:t>Description</a:t>
                      </a:r>
                      <a:endParaRPr lang="en-US" sz="2400" dirty="0">
                        <a:solidFill>
                          <a:schemeClr val="bg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366CC"/>
                    </a:solidFill>
                  </a:tcPr>
                </a:tc>
              </a:tr>
              <a:tr h="360781">
                <a:tc>
                  <a:txBody>
                    <a:bodyPr/>
                    <a:lstStyle/>
                    <a:p>
                      <a:pPr algn="l"/>
                      <a:r>
                        <a:rPr lang="en-GB" sz="1600" dirty="0" smtClean="0">
                          <a:solidFill>
                            <a:schemeClr val="tx1"/>
                          </a:solidFill>
                        </a:rPr>
                        <a:t>emif.xml</a:t>
                      </a:r>
                      <a:endParaRPr lang="en-US" sz="1600" dirty="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a:r>
                        <a:rPr lang="en-GB" sz="1600" dirty="0" smtClean="0">
                          <a:solidFill>
                            <a:schemeClr val="tx1">
                              <a:lumMod val="95000"/>
                              <a:lumOff val="5000"/>
                            </a:schemeClr>
                          </a:solidFill>
                        </a:rPr>
                        <a:t>SDRAM parameters</a:t>
                      </a:r>
                      <a:endParaRPr lang="en-US" sz="16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350416">
                <a:tc>
                  <a:txBody>
                    <a:bodyPr/>
                    <a:lstStyle/>
                    <a:p>
                      <a:r>
                        <a:rPr lang="en-US" sz="1600" dirty="0" smtClean="0"/>
                        <a:t>hps.xml</a:t>
                      </a:r>
                      <a:endParaRPr lang="en-US" sz="16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600" dirty="0" smtClean="0"/>
                        <a:t>Enables</a:t>
                      </a:r>
                      <a:r>
                        <a:rPr lang="en-US" sz="1600" baseline="0" dirty="0" smtClean="0"/>
                        <a:t> modules and </a:t>
                      </a:r>
                      <a:r>
                        <a:rPr lang="en-US" sz="1600" baseline="0" dirty="0" err="1" smtClean="0"/>
                        <a:t>pinmuxing</a:t>
                      </a:r>
                      <a:endParaRPr lang="en-US" sz="16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350416">
                <a:tc>
                  <a:txBody>
                    <a:bodyPr/>
                    <a:lstStyle/>
                    <a:p>
                      <a:pPr algn="l"/>
                      <a:r>
                        <a:rPr lang="en-US" sz="1600" dirty="0" smtClean="0">
                          <a:solidFill>
                            <a:schemeClr val="tx1"/>
                          </a:solidFill>
                        </a:rPr>
                        <a:t>id</a:t>
                      </a:r>
                      <a:endParaRPr lang="en-US" sz="1600" dirty="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a:r>
                        <a:rPr lang="en-US" sz="1600" dirty="0" smtClean="0"/>
                        <a:t>Checksum</a:t>
                      </a:r>
                      <a:endParaRPr lang="en-US" sz="16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350416">
                <a:tc>
                  <a:txBody>
                    <a:bodyPr/>
                    <a:lstStyle/>
                    <a:p>
                      <a:pPr algn="l"/>
                      <a:r>
                        <a:rPr lang="en-US" sz="1600" dirty="0" smtClean="0">
                          <a:solidFill>
                            <a:schemeClr val="tx1"/>
                          </a:solidFill>
                        </a:rPr>
                        <a:t>&lt;QSYS_HPS_SYSTEM_NAME&gt;_hps_0.hiof</a:t>
                      </a:r>
                      <a:endParaRPr lang="en-US" sz="1600" dirty="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a:r>
                        <a:rPr lang="en-US" sz="1600" dirty="0" smtClean="0"/>
                        <a:t>Binaries</a:t>
                      </a:r>
                      <a:r>
                        <a:rPr lang="en-US" sz="1600" baseline="0" dirty="0" smtClean="0"/>
                        <a:t> of IOCSRs</a:t>
                      </a:r>
                      <a:endParaRPr lang="en-US" sz="16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350416">
                <a:tc>
                  <a:txBody>
                    <a:bodyPr/>
                    <a:lstStyle/>
                    <a:p>
                      <a:pPr algn="l"/>
                      <a:r>
                        <a:rPr lang="en-US" sz="1600" dirty="0" err="1" smtClean="0">
                          <a:solidFill>
                            <a:schemeClr val="tx1"/>
                          </a:solidFill>
                        </a:rPr>
                        <a:t>all_types.h</a:t>
                      </a:r>
                      <a:endParaRPr lang="en-US" sz="1600" dirty="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rowSpan="6">
                  <a:txBody>
                    <a:bodyPr/>
                    <a:lstStyle/>
                    <a:p>
                      <a:pPr algn="l"/>
                      <a:r>
                        <a:rPr lang="en-US" sz="1600" dirty="0" smtClean="0"/>
                        <a:t>Source Code for debugging, SDRAM</a:t>
                      </a:r>
                      <a:r>
                        <a:rPr lang="en-US" sz="1600" baseline="0" dirty="0" smtClean="0"/>
                        <a:t> sequencing, etc.</a:t>
                      </a:r>
                      <a:endParaRPr lang="en-US" sz="16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350416">
                <a:tc>
                  <a:txBody>
                    <a:bodyPr/>
                    <a:lstStyle/>
                    <a:p>
                      <a:pPr algn="l"/>
                      <a:r>
                        <a:rPr lang="en-US" sz="1600" dirty="0" err="1" smtClean="0">
                          <a:solidFill>
                            <a:schemeClr val="tx1"/>
                          </a:solidFill>
                        </a:rPr>
                        <a:t>sdram_io.h</a:t>
                      </a:r>
                      <a:endParaRPr lang="en-US" sz="1600" dirty="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vMerge="1">
                  <a:txBody>
                    <a:bodyPr/>
                    <a:lstStyle/>
                    <a:p>
                      <a:pPr algn="l"/>
                      <a:endParaRPr lang="en-US" sz="16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350416">
                <a:tc>
                  <a:txBody>
                    <a:bodyPr/>
                    <a:lstStyle/>
                    <a:p>
                      <a:pPr algn="l"/>
                      <a:r>
                        <a:rPr lang="en-US" sz="1600" dirty="0" err="1" smtClean="0">
                          <a:solidFill>
                            <a:schemeClr val="tx1"/>
                          </a:solidFill>
                        </a:rPr>
                        <a:t>sequencer.c</a:t>
                      </a:r>
                      <a:r>
                        <a:rPr lang="en-US" sz="1600" dirty="0" smtClean="0">
                          <a:solidFill>
                            <a:schemeClr val="tx1"/>
                          </a:solidFill>
                        </a:rPr>
                        <a:t> &amp; .h</a:t>
                      </a:r>
                      <a:endParaRPr lang="en-US" sz="1600" dirty="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316721">
                <a:tc>
                  <a:txBody>
                    <a:bodyPr/>
                    <a:lstStyle/>
                    <a:p>
                      <a:pPr algn="l"/>
                      <a:r>
                        <a:rPr lang="en-US" sz="1600" dirty="0" err="1" smtClean="0">
                          <a:solidFill>
                            <a:schemeClr val="tx1"/>
                          </a:solidFill>
                        </a:rPr>
                        <a:t>sequencer_defines.h</a:t>
                      </a:r>
                      <a:endParaRPr lang="en-US" sz="1600" dirty="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vMerge="1">
                  <a:txBody>
                    <a:bodyPr/>
                    <a:lstStyle/>
                    <a:p>
                      <a:pPr algn="l"/>
                      <a:endParaRPr lang="en-US" sz="16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350416">
                <a:tc>
                  <a:txBody>
                    <a:bodyPr/>
                    <a:lstStyle/>
                    <a:p>
                      <a:pPr algn="l"/>
                      <a:r>
                        <a:rPr lang="en-US" sz="1600" dirty="0" err="1" smtClean="0">
                          <a:solidFill>
                            <a:schemeClr val="tx1"/>
                          </a:solidFill>
                        </a:rPr>
                        <a:t>system.h</a:t>
                      </a:r>
                      <a:endParaRPr lang="en-US" sz="1600" dirty="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vMerge="1">
                  <a:txBody>
                    <a:bodyPr/>
                    <a:lstStyle/>
                    <a:p>
                      <a:pPr algn="l"/>
                      <a:endParaRPr lang="en-US" sz="16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593223">
                <a:tc>
                  <a:txBody>
                    <a:bodyPr/>
                    <a:lstStyle/>
                    <a:p>
                      <a:pPr algn="l"/>
                      <a:r>
                        <a:rPr lang="en-US" sz="1600" dirty="0" err="1" smtClean="0">
                          <a:solidFill>
                            <a:schemeClr val="tx1"/>
                          </a:solidFill>
                        </a:rPr>
                        <a:t>tclrpt.c</a:t>
                      </a:r>
                      <a:r>
                        <a:rPr lang="en-US" sz="1600" dirty="0" smtClean="0">
                          <a:solidFill>
                            <a:schemeClr val="tx1"/>
                          </a:solidFill>
                        </a:rPr>
                        <a:t> &amp;</a:t>
                      </a:r>
                      <a:r>
                        <a:rPr lang="en-US" sz="1600" baseline="0" dirty="0" smtClean="0">
                          <a:solidFill>
                            <a:schemeClr val="tx1"/>
                          </a:solidFill>
                        </a:rPr>
                        <a:t> .h</a:t>
                      </a:r>
                      <a:endParaRPr lang="en-US" sz="1600" dirty="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vMerge="1">
                  <a:txBody>
                    <a:bodyPr/>
                    <a:lstStyle/>
                    <a:p>
                      <a:pPr algn="l"/>
                      <a:endParaRPr lang="en-US" sz="16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bl>
          </a:graphicData>
        </a:graphic>
      </p:graphicFrame>
      <p:sp>
        <p:nvSpPr>
          <p:cNvPr id="3" name="TextBox 2"/>
          <p:cNvSpPr txBox="1"/>
          <p:nvPr/>
        </p:nvSpPr>
        <p:spPr>
          <a:xfrm>
            <a:off x="395536" y="5661248"/>
            <a:ext cx="7230139" cy="338554"/>
          </a:xfrm>
          <a:prstGeom prst="rect">
            <a:avLst/>
          </a:prstGeom>
          <a:noFill/>
        </p:spPr>
        <p:txBody>
          <a:bodyPr wrap="square" rtlCol="0">
            <a:spAutoFit/>
          </a:bodyPr>
          <a:lstStyle/>
          <a:p>
            <a:r>
              <a:rPr lang="en-US" sz="1600" dirty="0" smtClean="0"/>
              <a:t>Files location: </a:t>
            </a:r>
            <a:r>
              <a:rPr lang="en-US" sz="1600" b="1" i="1" dirty="0" smtClean="0">
                <a:solidFill>
                  <a:srgbClr val="00B0F0"/>
                </a:solidFill>
              </a:rPr>
              <a:t>&lt;</a:t>
            </a:r>
            <a:r>
              <a:rPr lang="en-US" sz="1600" b="1" i="1" dirty="0" err="1" smtClean="0">
                <a:solidFill>
                  <a:srgbClr val="00B0F0"/>
                </a:solidFill>
              </a:rPr>
              <a:t>quartus</a:t>
            </a:r>
            <a:r>
              <a:rPr lang="en-US" sz="1600" b="1" i="1" dirty="0" smtClean="0">
                <a:solidFill>
                  <a:srgbClr val="00B0F0"/>
                </a:solidFill>
              </a:rPr>
              <a:t> project&gt;/</a:t>
            </a:r>
            <a:r>
              <a:rPr lang="en-US" sz="1600" b="1" i="1" dirty="0" err="1" smtClean="0">
                <a:solidFill>
                  <a:srgbClr val="00B0F0"/>
                </a:solidFill>
              </a:rPr>
              <a:t>hps_isw_handoff</a:t>
            </a:r>
            <a:r>
              <a:rPr lang="en-US" sz="1600" b="1" i="1" dirty="0" smtClean="0">
                <a:solidFill>
                  <a:srgbClr val="00B0F0"/>
                </a:solidFill>
              </a:rPr>
              <a:t>/&lt;</a:t>
            </a:r>
            <a:r>
              <a:rPr lang="en-US" sz="1600" b="1" i="1" dirty="0" err="1" smtClean="0">
                <a:solidFill>
                  <a:srgbClr val="00B0F0"/>
                </a:solidFill>
              </a:rPr>
              <a:t>hps</a:t>
            </a:r>
            <a:r>
              <a:rPr lang="en-US" sz="1600" b="1" i="1" dirty="0" smtClean="0">
                <a:solidFill>
                  <a:srgbClr val="00B0F0"/>
                </a:solidFill>
              </a:rPr>
              <a:t> entity name&gt;</a:t>
            </a:r>
            <a:endParaRPr lang="en-US" sz="1600" b="1" i="1" dirty="0">
              <a:solidFill>
                <a:srgbClr val="00B0F0"/>
              </a:solidFill>
            </a:endParaRPr>
          </a:p>
        </p:txBody>
      </p:sp>
      <p:sp>
        <p:nvSpPr>
          <p:cNvPr id="5" name="TextBox 4"/>
          <p:cNvSpPr txBox="1"/>
          <p:nvPr/>
        </p:nvSpPr>
        <p:spPr>
          <a:xfrm>
            <a:off x="395536" y="5301208"/>
            <a:ext cx="6387326" cy="369332"/>
          </a:xfrm>
          <a:prstGeom prst="rect">
            <a:avLst/>
          </a:prstGeom>
          <a:noFill/>
        </p:spPr>
        <p:txBody>
          <a:bodyPr wrap="none" rtlCol="0">
            <a:spAutoFit/>
          </a:bodyPr>
          <a:lstStyle/>
          <a:p>
            <a:r>
              <a:rPr lang="en-US" dirty="0" smtClean="0"/>
              <a:t>No need to memorize – point the tool to the handoff directory</a:t>
            </a:r>
            <a:endParaRPr lang="en-US" dirty="0"/>
          </a:p>
        </p:txBody>
      </p:sp>
    </p:spTree>
    <p:extLst>
      <p:ext uri="{BB962C8B-B14F-4D97-AF65-F5344CB8AC3E}">
        <p14:creationId xmlns:p14="http://schemas.microsoft.com/office/powerpoint/2010/main" val="15347527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331200" cy="914400"/>
          </a:xfrm>
        </p:spPr>
        <p:txBody>
          <a:bodyPr/>
          <a:lstStyle/>
          <a:p>
            <a:r>
              <a:rPr lang="en-US" dirty="0" smtClean="0"/>
              <a:t>Additional Generated Files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38856209"/>
              </p:ext>
            </p:extLst>
          </p:nvPr>
        </p:nvGraphicFramePr>
        <p:xfrm>
          <a:off x="539552" y="1700808"/>
          <a:ext cx="8083625" cy="1529619"/>
        </p:xfrm>
        <a:graphic>
          <a:graphicData uri="http://schemas.openxmlformats.org/drawingml/2006/table">
            <a:tbl>
              <a:tblPr firstRow="1" bandRow="1">
                <a:tableStyleId>{5C22544A-7EE6-4342-B048-85BDC9FD1C3A}</a:tableStyleId>
              </a:tblPr>
              <a:tblGrid>
                <a:gridCol w="4368243"/>
                <a:gridCol w="3715382"/>
              </a:tblGrid>
              <a:tr h="357021">
                <a:tc>
                  <a:txBody>
                    <a:bodyPr/>
                    <a:lstStyle/>
                    <a:p>
                      <a:pPr algn="ctr"/>
                      <a:r>
                        <a:rPr lang="en-US" sz="1800" dirty="0" smtClean="0">
                          <a:solidFill>
                            <a:schemeClr val="bg1"/>
                          </a:solidFill>
                        </a:rPr>
                        <a:t>File</a:t>
                      </a:r>
                      <a:endParaRPr lang="en-US" sz="1800" dirty="0">
                        <a:solidFill>
                          <a:schemeClr val="bg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366CC"/>
                    </a:solidFill>
                  </a:tcPr>
                </a:tc>
                <a:tc>
                  <a:txBody>
                    <a:bodyPr/>
                    <a:lstStyle/>
                    <a:p>
                      <a:pPr algn="ctr"/>
                      <a:r>
                        <a:rPr lang="en-US" sz="1800" dirty="0" smtClean="0">
                          <a:solidFill>
                            <a:schemeClr val="bg1"/>
                          </a:solidFill>
                        </a:rPr>
                        <a:t>Description</a:t>
                      </a:r>
                      <a:endParaRPr lang="en-US" sz="1800" dirty="0">
                        <a:solidFill>
                          <a:schemeClr val="bg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366CC"/>
                    </a:solidFill>
                  </a:tcPr>
                </a:tc>
              </a:tr>
              <a:tr h="598576">
                <a:tc>
                  <a:txBody>
                    <a:bodyPr/>
                    <a:lstStyle/>
                    <a:p>
                      <a:pPr algn="l"/>
                      <a:r>
                        <a:rPr lang="en-US" sz="1400" dirty="0" smtClean="0"/>
                        <a:t>&lt;QSYS_HPS_SYSTEM_</a:t>
                      </a:r>
                      <a:r>
                        <a:rPr lang="en-US" sz="1400" baseline="0" dirty="0" smtClean="0"/>
                        <a:t>NAME</a:t>
                      </a:r>
                      <a:r>
                        <a:rPr lang="en-US" sz="1400" dirty="0" smtClean="0"/>
                        <a:t>&gt;_hps_0_hps.svd</a:t>
                      </a:r>
                      <a:endParaRPr lang="en-US" sz="14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en-US" sz="1400" dirty="0" smtClean="0"/>
                        <a:t>CMSIS-SVD file shows</a:t>
                      </a:r>
                      <a:r>
                        <a:rPr lang="en-US" sz="1400" baseline="0" dirty="0" smtClean="0"/>
                        <a:t> registers of soft IP in FPGA</a:t>
                      </a:r>
                      <a:endParaRPr lang="en-US" sz="14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565283">
                <a:tc>
                  <a:txBody>
                    <a:bodyPr/>
                    <a:lstStyle/>
                    <a:p>
                      <a:pPr algn="l"/>
                      <a:r>
                        <a:rPr lang="en-US" sz="1400" dirty="0" smtClean="0"/>
                        <a:t>&lt;QSYS_HPS_SYSTEM_NAME&gt;.</a:t>
                      </a:r>
                      <a:r>
                        <a:rPr lang="en-US" sz="1400" dirty="0" err="1" smtClean="0"/>
                        <a:t>sopcinfo</a:t>
                      </a:r>
                      <a:endParaRPr lang="en-US" sz="14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en-US" sz="1400" dirty="0" smtClean="0"/>
                        <a:t>XML </a:t>
                      </a:r>
                      <a:r>
                        <a:rPr lang="en-US" sz="1400" baseline="0" dirty="0" smtClean="0"/>
                        <a:t>file describes FPGA hardware system </a:t>
                      </a:r>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bl>
          </a:graphicData>
        </a:graphic>
      </p:graphicFrame>
      <p:sp>
        <p:nvSpPr>
          <p:cNvPr id="5" name="TextBox 4"/>
          <p:cNvSpPr txBox="1"/>
          <p:nvPr/>
        </p:nvSpPr>
        <p:spPr>
          <a:xfrm>
            <a:off x="959883" y="4733478"/>
            <a:ext cx="7230139" cy="338554"/>
          </a:xfrm>
          <a:prstGeom prst="rect">
            <a:avLst/>
          </a:prstGeom>
          <a:noFill/>
        </p:spPr>
        <p:txBody>
          <a:bodyPr wrap="square" rtlCol="0">
            <a:spAutoFit/>
          </a:bodyPr>
          <a:lstStyle/>
          <a:p>
            <a:r>
              <a:rPr lang="en-US" sz="1600" dirty="0" smtClean="0"/>
              <a:t>Files location: </a:t>
            </a:r>
            <a:r>
              <a:rPr lang="en-US" sz="1600" b="1" i="1" dirty="0" smtClean="0">
                <a:solidFill>
                  <a:srgbClr val="00B0F0"/>
                </a:solidFill>
              </a:rPr>
              <a:t>&lt;</a:t>
            </a:r>
            <a:r>
              <a:rPr lang="en-US" sz="1600" b="1" i="1" dirty="0" err="1" smtClean="0">
                <a:solidFill>
                  <a:srgbClr val="00B0F0"/>
                </a:solidFill>
              </a:rPr>
              <a:t>quartus</a:t>
            </a:r>
            <a:r>
              <a:rPr lang="en-US" sz="1600" b="1" i="1" dirty="0" smtClean="0">
                <a:solidFill>
                  <a:srgbClr val="00B0F0"/>
                </a:solidFill>
              </a:rPr>
              <a:t> project&gt;/&lt;</a:t>
            </a:r>
            <a:r>
              <a:rPr lang="en-US" sz="1600" b="1" i="1" dirty="0" err="1" smtClean="0">
                <a:solidFill>
                  <a:srgbClr val="00B0F0"/>
                </a:solidFill>
              </a:rPr>
              <a:t>Qsys_HPS_SYSTEM_NAME</a:t>
            </a:r>
            <a:r>
              <a:rPr lang="en-US" sz="1600" b="1" i="1" dirty="0" smtClean="0">
                <a:solidFill>
                  <a:srgbClr val="00B0F0"/>
                </a:solidFill>
              </a:rPr>
              <a:t>&gt;</a:t>
            </a:r>
            <a:endParaRPr lang="en-US" sz="1600" b="1" i="1" dirty="0">
              <a:solidFill>
                <a:srgbClr val="00B0F0"/>
              </a:solidFill>
            </a:endParaRPr>
          </a:p>
        </p:txBody>
      </p:sp>
    </p:spTree>
    <p:extLst>
      <p:ext uri="{BB962C8B-B14F-4D97-AF65-F5344CB8AC3E}">
        <p14:creationId xmlns:p14="http://schemas.microsoft.com/office/powerpoint/2010/main" val="19244247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64771" cy="779320"/>
          </a:xfrm>
        </p:spPr>
        <p:txBody>
          <a:bodyPr/>
          <a:lstStyle/>
          <a:p>
            <a:r>
              <a:rPr lang="en-GB" dirty="0" smtClean="0"/>
              <a:t>SoC Boot Phases to Bare-metal or OS</a:t>
            </a:r>
            <a:endParaRPr lang="en-GB"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24</a:t>
            </a:fld>
            <a:endParaRPr lang="en-US" dirty="0"/>
          </a:p>
        </p:txBody>
      </p:sp>
      <p:sp>
        <p:nvSpPr>
          <p:cNvPr id="14" name="TextBox 13"/>
          <p:cNvSpPr txBox="1"/>
          <p:nvPr/>
        </p:nvSpPr>
        <p:spPr>
          <a:xfrm>
            <a:off x="128338" y="3400056"/>
            <a:ext cx="1828800" cy="646331"/>
          </a:xfrm>
          <a:prstGeom prst="rect">
            <a:avLst/>
          </a:prstGeom>
          <a:noFill/>
        </p:spPr>
        <p:txBody>
          <a:bodyPr wrap="square" rtlCol="0">
            <a:spAutoFit/>
          </a:bodyPr>
          <a:lstStyle/>
          <a:p>
            <a:r>
              <a:rPr lang="en-US" dirty="0" smtClean="0"/>
              <a:t>Bare-Metal Application</a:t>
            </a:r>
            <a:endParaRPr lang="en-US" dirty="0"/>
          </a:p>
        </p:txBody>
      </p:sp>
      <p:sp>
        <p:nvSpPr>
          <p:cNvPr id="15" name="Right Arrow 14"/>
          <p:cNvSpPr/>
          <p:nvPr/>
        </p:nvSpPr>
        <p:spPr bwMode="auto">
          <a:xfrm>
            <a:off x="1635435" y="4978491"/>
            <a:ext cx="7395410" cy="901934"/>
          </a:xfrm>
          <a:prstGeom prst="rightArrow">
            <a:avLst/>
          </a:prstGeom>
          <a:gradFill>
            <a:gsLst>
              <a:gs pos="0">
                <a:srgbClr val="92CDDC"/>
              </a:gs>
              <a:gs pos="50000">
                <a:srgbClr val="B6DDE8"/>
              </a:gs>
              <a:gs pos="100000">
                <a:srgbClr val="DAEEF3"/>
              </a:gs>
            </a:gsLst>
            <a:lin ang="5400000" scaled="0"/>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 Boot ROM   |   Preloader   |   </a:t>
            </a:r>
            <a:r>
              <a:rPr lang="en-US" dirty="0" err="1" smtClean="0"/>
              <a:t>Bootloader</a:t>
            </a:r>
            <a:r>
              <a:rPr lang="en-US" dirty="0" smtClean="0"/>
              <a:t>  |        OS         |      Apps</a:t>
            </a:r>
            <a:endParaRPr kumimoji="0" lang="en-US" b="0" i="0" u="none" strike="noStrike" cap="none" normalizeH="0" baseline="0" dirty="0" smtClean="0">
              <a:ln>
                <a:noFill/>
              </a:ln>
              <a:solidFill>
                <a:schemeClr val="tx1"/>
              </a:solidFill>
              <a:effectLst/>
              <a:latin typeface="Arial" charset="0"/>
            </a:endParaRPr>
          </a:p>
        </p:txBody>
      </p:sp>
      <p:sp>
        <p:nvSpPr>
          <p:cNvPr id="16" name="TextBox 15"/>
          <p:cNvSpPr txBox="1"/>
          <p:nvPr/>
        </p:nvSpPr>
        <p:spPr>
          <a:xfrm>
            <a:off x="136360" y="5264480"/>
            <a:ext cx="1828800" cy="369332"/>
          </a:xfrm>
          <a:prstGeom prst="rect">
            <a:avLst/>
          </a:prstGeom>
          <a:noFill/>
        </p:spPr>
        <p:txBody>
          <a:bodyPr wrap="square" rtlCol="0">
            <a:spAutoFit/>
          </a:bodyPr>
          <a:lstStyle/>
          <a:p>
            <a:r>
              <a:rPr lang="en-US" dirty="0" smtClean="0"/>
              <a:t>Boot Phase</a:t>
            </a:r>
            <a:endParaRPr lang="en-US" dirty="0"/>
          </a:p>
        </p:txBody>
      </p:sp>
      <p:sp>
        <p:nvSpPr>
          <p:cNvPr id="24" name="TextBox 23"/>
          <p:cNvSpPr txBox="1"/>
          <p:nvPr/>
        </p:nvSpPr>
        <p:spPr>
          <a:xfrm>
            <a:off x="136360" y="1666078"/>
            <a:ext cx="1828800" cy="646331"/>
          </a:xfrm>
          <a:prstGeom prst="rect">
            <a:avLst/>
          </a:prstGeom>
          <a:noFill/>
        </p:spPr>
        <p:txBody>
          <a:bodyPr wrap="square" rtlCol="0">
            <a:spAutoFit/>
          </a:bodyPr>
          <a:lstStyle/>
          <a:p>
            <a:r>
              <a:rPr lang="en-US" dirty="0" smtClean="0"/>
              <a:t>Typical OS</a:t>
            </a:r>
          </a:p>
          <a:p>
            <a:r>
              <a:rPr lang="en-US" dirty="0" smtClean="0"/>
              <a:t>Boot Process</a:t>
            </a:r>
            <a:endParaRPr lang="en-US" dirty="0"/>
          </a:p>
        </p:txBody>
      </p:sp>
      <p:sp>
        <p:nvSpPr>
          <p:cNvPr id="30" name="TextBox 29"/>
          <p:cNvSpPr txBox="1"/>
          <p:nvPr/>
        </p:nvSpPr>
        <p:spPr>
          <a:xfrm>
            <a:off x="120318" y="4145748"/>
            <a:ext cx="1828800" cy="923330"/>
          </a:xfrm>
          <a:prstGeom prst="rect">
            <a:avLst/>
          </a:prstGeom>
          <a:noFill/>
        </p:spPr>
        <p:txBody>
          <a:bodyPr wrap="square" rtlCol="0">
            <a:spAutoFit/>
          </a:bodyPr>
          <a:lstStyle/>
          <a:p>
            <a:r>
              <a:rPr lang="en-US" dirty="0" smtClean="0"/>
              <a:t>Bare-Metal Preloader Replacement</a:t>
            </a:r>
            <a:endParaRPr lang="en-US" dirty="0"/>
          </a:p>
        </p:txBody>
      </p:sp>
      <p:sp>
        <p:nvSpPr>
          <p:cNvPr id="36" name="TextBox 35"/>
          <p:cNvSpPr txBox="1"/>
          <p:nvPr/>
        </p:nvSpPr>
        <p:spPr>
          <a:xfrm>
            <a:off x="130838" y="2533136"/>
            <a:ext cx="1828800" cy="646331"/>
          </a:xfrm>
          <a:prstGeom prst="rect">
            <a:avLst/>
          </a:prstGeom>
          <a:noFill/>
        </p:spPr>
        <p:txBody>
          <a:bodyPr wrap="square" rtlCol="0">
            <a:spAutoFit/>
          </a:bodyPr>
          <a:lstStyle/>
          <a:p>
            <a:r>
              <a:rPr lang="en-US" dirty="0" smtClean="0"/>
              <a:t>Bare-Metal Application</a:t>
            </a:r>
            <a:endParaRPr lang="en-US" dirty="0"/>
          </a:p>
        </p:txBody>
      </p:sp>
      <p:grpSp>
        <p:nvGrpSpPr>
          <p:cNvPr id="32" name="Group 31"/>
          <p:cNvGrpSpPr/>
          <p:nvPr/>
        </p:nvGrpSpPr>
        <p:grpSpPr>
          <a:xfrm>
            <a:off x="1691680" y="1628800"/>
            <a:ext cx="7189749" cy="3383507"/>
            <a:chOff x="1611384" y="1585872"/>
            <a:chExt cx="7189749" cy="3383507"/>
          </a:xfrm>
        </p:grpSpPr>
        <p:sp>
          <p:nvSpPr>
            <p:cNvPr id="11" name="Rounded Rectangle 10"/>
            <p:cNvSpPr/>
            <p:nvPr/>
          </p:nvSpPr>
          <p:spPr bwMode="auto">
            <a:xfrm>
              <a:off x="1619404" y="3327872"/>
              <a:ext cx="1390562" cy="768927"/>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Boot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ROM</a:t>
              </a:r>
            </a:p>
          </p:txBody>
        </p:sp>
        <p:sp>
          <p:nvSpPr>
            <p:cNvPr id="26" name="Rounded Rectangle 25"/>
            <p:cNvSpPr/>
            <p:nvPr/>
          </p:nvSpPr>
          <p:spPr bwMode="auto">
            <a:xfrm>
              <a:off x="7410571" y="1585872"/>
              <a:ext cx="1390562" cy="768927"/>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dirty="0" smtClean="0">
                  <a:ln>
                    <a:noFill/>
                  </a:ln>
                  <a:solidFill>
                    <a:schemeClr val="tx1"/>
                  </a:solidFill>
                  <a:effectLst/>
                  <a:latin typeface="Arial" charset="0"/>
                </a:rPr>
                <a:t>Application</a:t>
              </a:r>
              <a:endParaRPr kumimoji="0" lang="en-US" sz="1600" b="1" i="0" u="none" strike="noStrike" cap="none" normalizeH="0" baseline="0" dirty="0" smtClean="0">
                <a:ln>
                  <a:noFill/>
                </a:ln>
                <a:solidFill>
                  <a:schemeClr val="tx1"/>
                </a:solidFill>
                <a:effectLst/>
                <a:latin typeface="Arial" charset="0"/>
              </a:endParaRPr>
            </a:p>
          </p:txBody>
        </p:sp>
        <p:sp>
          <p:nvSpPr>
            <p:cNvPr id="27" name="Rounded Rectangle 26"/>
            <p:cNvSpPr/>
            <p:nvPr/>
          </p:nvSpPr>
          <p:spPr bwMode="auto">
            <a:xfrm>
              <a:off x="1611384" y="4200452"/>
              <a:ext cx="1390562" cy="768927"/>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Boot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ROM</a:t>
              </a:r>
            </a:p>
          </p:txBody>
        </p:sp>
        <p:sp>
          <p:nvSpPr>
            <p:cNvPr id="12" name="Rounded Rectangle 11"/>
            <p:cNvSpPr/>
            <p:nvPr/>
          </p:nvSpPr>
          <p:spPr bwMode="auto">
            <a:xfrm>
              <a:off x="3067196" y="3327872"/>
              <a:ext cx="1390562" cy="768927"/>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rPr>
                <a:t>Preloader</a:t>
              </a:r>
              <a:endParaRPr kumimoji="0" lang="en-US" sz="1600" b="1" i="0" u="none" strike="noStrike" cap="none" normalizeH="0" baseline="0" dirty="0" smtClean="0">
                <a:ln>
                  <a:noFill/>
                </a:ln>
                <a:solidFill>
                  <a:schemeClr val="tx1"/>
                </a:solidFill>
                <a:effectLst/>
                <a:latin typeface="Arial" charset="0"/>
              </a:endParaRPr>
            </a:p>
          </p:txBody>
        </p:sp>
        <p:sp>
          <p:nvSpPr>
            <p:cNvPr id="13" name="Rounded Rectangle 12"/>
            <p:cNvSpPr/>
            <p:nvPr/>
          </p:nvSpPr>
          <p:spPr bwMode="auto">
            <a:xfrm>
              <a:off x="4514988" y="3327872"/>
              <a:ext cx="1390562" cy="768927"/>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Bare-Metal</a:t>
              </a:r>
              <a:r>
                <a:rPr kumimoji="0" lang="en-US" sz="1600" b="1" i="0" u="none" strike="noStrike" cap="none" normalizeH="0" dirty="0" smtClean="0">
                  <a:ln>
                    <a:noFill/>
                  </a:ln>
                  <a:solidFill>
                    <a:schemeClr val="tx1"/>
                  </a:solidFill>
                  <a:effectLst/>
                  <a:latin typeface="Arial" charset="0"/>
                </a:rPr>
                <a:t> Application</a:t>
              </a:r>
              <a:endParaRPr kumimoji="0" lang="en-US" sz="1600" b="1" i="0" u="none" strike="noStrike" cap="none" normalizeH="0" baseline="0" dirty="0" smtClean="0">
                <a:ln>
                  <a:noFill/>
                </a:ln>
                <a:solidFill>
                  <a:schemeClr val="tx1"/>
                </a:solidFill>
                <a:effectLst/>
                <a:latin typeface="Arial" charset="0"/>
              </a:endParaRPr>
            </a:p>
          </p:txBody>
        </p:sp>
        <p:sp>
          <p:nvSpPr>
            <p:cNvPr id="21" name="Rounded Rectangle 20"/>
            <p:cNvSpPr/>
            <p:nvPr/>
          </p:nvSpPr>
          <p:spPr bwMode="auto">
            <a:xfrm>
              <a:off x="1627426" y="1585872"/>
              <a:ext cx="1390562" cy="768927"/>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Boot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ROM</a:t>
              </a:r>
            </a:p>
          </p:txBody>
        </p:sp>
        <p:sp>
          <p:nvSpPr>
            <p:cNvPr id="22" name="Rounded Rectangle 21"/>
            <p:cNvSpPr/>
            <p:nvPr/>
          </p:nvSpPr>
          <p:spPr bwMode="auto">
            <a:xfrm>
              <a:off x="3073212" y="1585872"/>
              <a:ext cx="1390562" cy="768927"/>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rPr>
                <a:t>Preloader</a:t>
              </a:r>
              <a:endParaRPr kumimoji="0" lang="en-US" sz="1600" b="1" i="0" u="none" strike="noStrike" cap="none" normalizeH="0" baseline="0" dirty="0" smtClean="0">
                <a:ln>
                  <a:noFill/>
                </a:ln>
                <a:solidFill>
                  <a:schemeClr val="tx1"/>
                </a:solidFill>
                <a:effectLst/>
                <a:latin typeface="Arial" charset="0"/>
              </a:endParaRPr>
            </a:p>
          </p:txBody>
        </p:sp>
        <p:sp>
          <p:nvSpPr>
            <p:cNvPr id="23" name="Rounded Rectangle 22"/>
            <p:cNvSpPr/>
            <p:nvPr/>
          </p:nvSpPr>
          <p:spPr bwMode="auto">
            <a:xfrm>
              <a:off x="4518998" y="1585872"/>
              <a:ext cx="1390562" cy="768927"/>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rPr>
                <a:t>Bootloader</a:t>
              </a:r>
              <a:endParaRPr kumimoji="0" lang="en-US" sz="1600" b="1" i="0" u="none" strike="noStrike" cap="none" normalizeH="0" baseline="0" dirty="0" smtClean="0">
                <a:ln>
                  <a:noFill/>
                </a:ln>
                <a:solidFill>
                  <a:schemeClr val="tx1"/>
                </a:solidFill>
                <a:effectLst/>
                <a:latin typeface="Arial" charset="0"/>
              </a:endParaRPr>
            </a:p>
          </p:txBody>
        </p:sp>
        <p:sp>
          <p:nvSpPr>
            <p:cNvPr id="25" name="Rounded Rectangle 24"/>
            <p:cNvSpPr/>
            <p:nvPr/>
          </p:nvSpPr>
          <p:spPr bwMode="auto">
            <a:xfrm>
              <a:off x="5964784" y="1585872"/>
              <a:ext cx="1390562" cy="768927"/>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OS</a:t>
              </a:r>
            </a:p>
          </p:txBody>
        </p:sp>
        <p:sp>
          <p:nvSpPr>
            <p:cNvPr id="28" name="Rounded Rectangle 27"/>
            <p:cNvSpPr/>
            <p:nvPr/>
          </p:nvSpPr>
          <p:spPr bwMode="auto">
            <a:xfrm>
              <a:off x="3059176" y="4200452"/>
              <a:ext cx="1390562" cy="768927"/>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600" b="1" dirty="0" smtClean="0"/>
                <a:t>Bare-Metal Application</a:t>
              </a:r>
            </a:p>
          </p:txBody>
        </p:sp>
        <p:sp>
          <p:nvSpPr>
            <p:cNvPr id="33" name="Rounded Rectangle 32"/>
            <p:cNvSpPr/>
            <p:nvPr/>
          </p:nvSpPr>
          <p:spPr bwMode="auto">
            <a:xfrm>
              <a:off x="1621904" y="2460952"/>
              <a:ext cx="1390562" cy="768927"/>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Boot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ROM</a:t>
              </a:r>
            </a:p>
          </p:txBody>
        </p:sp>
        <p:sp>
          <p:nvSpPr>
            <p:cNvPr id="34" name="Rounded Rectangle 33"/>
            <p:cNvSpPr/>
            <p:nvPr/>
          </p:nvSpPr>
          <p:spPr bwMode="auto">
            <a:xfrm>
              <a:off x="3069696" y="2460952"/>
              <a:ext cx="1390562" cy="768927"/>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rPr>
                <a:t>Preloader</a:t>
              </a:r>
              <a:endParaRPr kumimoji="0" lang="en-US" sz="1600" b="1" i="0" u="none" strike="noStrike" cap="none" normalizeH="0" baseline="0" dirty="0" smtClean="0">
                <a:ln>
                  <a:noFill/>
                </a:ln>
                <a:solidFill>
                  <a:schemeClr val="tx1"/>
                </a:solidFill>
                <a:effectLst/>
                <a:latin typeface="Arial" charset="0"/>
              </a:endParaRPr>
            </a:p>
          </p:txBody>
        </p:sp>
        <p:sp>
          <p:nvSpPr>
            <p:cNvPr id="35" name="Rounded Rectangle 34"/>
            <p:cNvSpPr/>
            <p:nvPr/>
          </p:nvSpPr>
          <p:spPr bwMode="auto">
            <a:xfrm>
              <a:off x="4517488" y="2460952"/>
              <a:ext cx="1390562" cy="768927"/>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600" b="1" dirty="0" err="1" smtClean="0"/>
                <a:t>Bootloader</a:t>
              </a:r>
              <a:endParaRPr kumimoji="0" lang="en-US" sz="1600" b="1" i="0" u="none" strike="noStrike" cap="none" normalizeH="0" baseline="0" dirty="0" smtClean="0">
                <a:ln>
                  <a:noFill/>
                </a:ln>
                <a:solidFill>
                  <a:schemeClr val="tx1"/>
                </a:solidFill>
                <a:effectLst/>
                <a:latin typeface="Arial" charset="0"/>
              </a:endParaRPr>
            </a:p>
          </p:txBody>
        </p:sp>
        <p:sp>
          <p:nvSpPr>
            <p:cNvPr id="37" name="Rounded Rectangle 36"/>
            <p:cNvSpPr/>
            <p:nvPr/>
          </p:nvSpPr>
          <p:spPr bwMode="auto">
            <a:xfrm>
              <a:off x="5965280" y="2460952"/>
              <a:ext cx="1390562" cy="768927"/>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600" b="1" dirty="0" smtClean="0"/>
                <a:t>Bare-Metal Application</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grpSp>
      <p:sp>
        <p:nvSpPr>
          <p:cNvPr id="38" name="Rectangle 37"/>
          <p:cNvSpPr/>
          <p:nvPr/>
        </p:nvSpPr>
        <p:spPr bwMode="auto">
          <a:xfrm>
            <a:off x="1619672" y="1484784"/>
            <a:ext cx="7344816" cy="1008112"/>
          </a:xfrm>
          <a:prstGeom prst="rect">
            <a:avLst/>
          </a:prstGeom>
          <a:noFill/>
          <a:ln w="19050" cap="flat" cmpd="sng" algn="ctr">
            <a:solidFill>
              <a:schemeClr val="tx2">
                <a:lumMod val="7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9" name="TextBox 38"/>
          <p:cNvSpPr txBox="1"/>
          <p:nvPr/>
        </p:nvSpPr>
        <p:spPr>
          <a:xfrm>
            <a:off x="6372200" y="1124744"/>
            <a:ext cx="2063385" cy="338554"/>
          </a:xfrm>
          <a:prstGeom prst="rect">
            <a:avLst/>
          </a:prstGeom>
          <a:noFill/>
        </p:spPr>
        <p:txBody>
          <a:bodyPr wrap="none" rtlCol="0">
            <a:spAutoFit/>
          </a:bodyPr>
          <a:lstStyle/>
          <a:p>
            <a:r>
              <a:rPr lang="en-US" sz="1600" i="1" dirty="0" smtClean="0">
                <a:solidFill>
                  <a:schemeClr val="tx2">
                    <a:lumMod val="75000"/>
                  </a:schemeClr>
                </a:solidFill>
              </a:rPr>
              <a:t>Recommended Flow</a:t>
            </a:r>
            <a:endParaRPr lang="en-US" sz="1600" i="1" dirty="0">
              <a:solidFill>
                <a:schemeClr val="tx2">
                  <a:lumMod val="75000"/>
                </a:schemeClr>
              </a:solidFill>
            </a:endParaRPr>
          </a:p>
        </p:txBody>
      </p:sp>
    </p:spTree>
    <p:extLst>
      <p:ext uri="{BB962C8B-B14F-4D97-AF65-F5344CB8AC3E}">
        <p14:creationId xmlns:p14="http://schemas.microsoft.com/office/powerpoint/2010/main" val="26695827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64771" cy="779320"/>
          </a:xfrm>
        </p:spPr>
        <p:txBody>
          <a:bodyPr/>
          <a:lstStyle/>
          <a:p>
            <a:r>
              <a:rPr lang="en-GB" dirty="0" smtClean="0"/>
              <a:t>HW Libraries &amp; OS/Bare-Metal Development</a:t>
            </a:r>
            <a:endParaRPr lang="en-GB" dirty="0"/>
          </a:p>
        </p:txBody>
      </p:sp>
      <p:sp>
        <p:nvSpPr>
          <p:cNvPr id="3" name="Content Placeholder 2"/>
          <p:cNvSpPr>
            <a:spLocks noGrp="1"/>
          </p:cNvSpPr>
          <p:nvPr>
            <p:ph idx="1"/>
          </p:nvPr>
        </p:nvSpPr>
        <p:spPr>
          <a:xfrm>
            <a:off x="323528" y="836712"/>
            <a:ext cx="4752528" cy="5472608"/>
          </a:xfrm>
        </p:spPr>
        <p:txBody>
          <a:bodyPr>
            <a:noAutofit/>
          </a:bodyPr>
          <a:lstStyle/>
          <a:p>
            <a:pPr>
              <a:spcBef>
                <a:spcPts val="1200"/>
              </a:spcBef>
            </a:pPr>
            <a:r>
              <a:rPr lang="en-GB" sz="2400" dirty="0" smtClean="0"/>
              <a:t>Bare-metal</a:t>
            </a:r>
          </a:p>
          <a:p>
            <a:pPr lvl="1">
              <a:spcBef>
                <a:spcPts val="1200"/>
              </a:spcBef>
            </a:pPr>
            <a:r>
              <a:rPr lang="en-GB" sz="1400" dirty="0" smtClean="0"/>
              <a:t>No Operating System </a:t>
            </a:r>
          </a:p>
          <a:p>
            <a:pPr lvl="1">
              <a:spcBef>
                <a:spcPts val="1200"/>
              </a:spcBef>
            </a:pPr>
            <a:r>
              <a:rPr lang="en-GB" sz="1400" dirty="0" smtClean="0"/>
              <a:t>User code and hardware libraries/drivers</a:t>
            </a:r>
          </a:p>
          <a:p>
            <a:pPr>
              <a:spcBef>
                <a:spcPts val="1200"/>
              </a:spcBef>
            </a:pPr>
            <a:r>
              <a:rPr lang="en-GB" sz="2400" dirty="0" smtClean="0"/>
              <a:t>Hardware Libraries </a:t>
            </a:r>
          </a:p>
          <a:p>
            <a:pPr lvl="1">
              <a:spcBef>
                <a:spcPts val="1200"/>
              </a:spcBef>
            </a:pPr>
            <a:r>
              <a:rPr lang="en-GB" sz="1400" dirty="0" smtClean="0"/>
              <a:t>Software interface to all system registers</a:t>
            </a:r>
          </a:p>
          <a:p>
            <a:pPr lvl="1">
              <a:spcBef>
                <a:spcPts val="1200"/>
              </a:spcBef>
            </a:pPr>
            <a:r>
              <a:rPr lang="en-GB" sz="1400" dirty="0" smtClean="0"/>
              <a:t>Functions to configure some basic system operations </a:t>
            </a:r>
            <a:br>
              <a:rPr lang="en-GB" sz="1400" dirty="0" smtClean="0"/>
            </a:br>
            <a:r>
              <a:rPr lang="en-GB" sz="1400" dirty="0" smtClean="0"/>
              <a:t>(e.g. clock speed settings, cache settings, FPGA configuration, etc.)</a:t>
            </a:r>
          </a:p>
          <a:p>
            <a:pPr lvl="1">
              <a:spcBef>
                <a:spcPts val="1200"/>
              </a:spcBef>
            </a:pPr>
            <a:r>
              <a:rPr lang="en-GB" sz="1400" dirty="0" smtClean="0"/>
              <a:t>Support board bring-up and diagnostics</a:t>
            </a:r>
          </a:p>
          <a:p>
            <a:pPr lvl="1">
              <a:spcBef>
                <a:spcPts val="1200"/>
              </a:spcBef>
            </a:pPr>
            <a:r>
              <a:rPr lang="en-GB" sz="1400" dirty="0" smtClean="0"/>
              <a:t>Can be used by bare-metal application, device drivers, or RTOS</a:t>
            </a:r>
          </a:p>
          <a:p>
            <a:pPr>
              <a:spcBef>
                <a:spcPts val="1200"/>
              </a:spcBef>
            </a:pPr>
            <a:r>
              <a:rPr lang="en-GB" sz="2400" dirty="0" smtClean="0"/>
              <a:t>GNU-based bare-metal (EABI) compiler tools</a:t>
            </a:r>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fld id="{6CE5E3FE-A279-48DF-B3FF-4EAF46D5DB6F}" type="slidenum">
              <a:rPr lang="en-US" smtClean="0"/>
              <a:pPr/>
              <a:t>25</a:t>
            </a:fld>
            <a:endParaRPr lang="en-US" dirty="0"/>
          </a:p>
        </p:txBody>
      </p:sp>
      <p:grpSp>
        <p:nvGrpSpPr>
          <p:cNvPr id="15" name="Group 14"/>
          <p:cNvGrpSpPr/>
          <p:nvPr/>
        </p:nvGrpSpPr>
        <p:grpSpPr>
          <a:xfrm>
            <a:off x="5148064" y="1556792"/>
            <a:ext cx="3706689" cy="4299828"/>
            <a:chOff x="4713809" y="1554723"/>
            <a:chExt cx="3924920" cy="4373905"/>
          </a:xfrm>
        </p:grpSpPr>
        <p:sp>
          <p:nvSpPr>
            <p:cNvPr id="18" name="Rectangle 17"/>
            <p:cNvSpPr/>
            <p:nvPr/>
          </p:nvSpPr>
          <p:spPr bwMode="auto">
            <a:xfrm>
              <a:off x="4723969" y="1554723"/>
              <a:ext cx="3914760" cy="3158222"/>
            </a:xfrm>
            <a:prstGeom prst="rect">
              <a:avLst/>
            </a:prstGeom>
            <a:solidFill>
              <a:srgbClr val="FF99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1" compatLnSpc="1">
              <a:prstTxWarp prst="textNoShape">
                <a:avLst/>
              </a:prstTxWarp>
            </a:bodyPr>
            <a:lstStyle/>
            <a:p>
              <a:pPr algn="ctr"/>
              <a:r>
                <a:rPr lang="en-GB" sz="2800" dirty="0" smtClean="0">
                  <a:solidFill>
                    <a:schemeClr val="bg1"/>
                  </a:solidFill>
                </a:rPr>
                <a:t>Bare-metal App</a:t>
              </a:r>
            </a:p>
          </p:txBody>
        </p:sp>
        <p:sp>
          <p:nvSpPr>
            <p:cNvPr id="7" name="Rectangle 6"/>
            <p:cNvSpPr/>
            <p:nvPr/>
          </p:nvSpPr>
          <p:spPr bwMode="auto">
            <a:xfrm>
              <a:off x="4713809" y="2079618"/>
              <a:ext cx="2746463" cy="2640401"/>
            </a:xfrm>
            <a:prstGeom prst="rect">
              <a:avLst/>
            </a:prstGeom>
            <a:solidFill>
              <a:srgbClr val="33CC33"/>
            </a:solidFill>
            <a:ln w="28575" cap="flat" cmpd="sng" algn="ctr">
              <a:solidFill>
                <a:schemeClr val="tx1"/>
              </a:solidFill>
              <a:prstDash val="solid"/>
              <a:round/>
              <a:headEnd type="none" w="med" len="med"/>
              <a:tailEnd type="none" w="med" len="med"/>
            </a:ln>
            <a:effectLst/>
          </p:spPr>
          <p:txBody>
            <a:bodyPr vert="horz" wrap="square" lIns="72000" tIns="45720" rIns="72000" bIns="45720" numCol="1" rtlCol="0" anchor="t" anchorCtr="1" compatLnSpc="1">
              <a:prstTxWarp prst="textNoShape">
                <a:avLst/>
              </a:prstTxWarp>
            </a:bodyPr>
            <a:lstStyle/>
            <a:p>
              <a:pPr algn="ctr">
                <a:tabLst>
                  <a:tab pos="803275" algn="l"/>
                </a:tabLst>
              </a:pPr>
              <a:r>
                <a:rPr lang="en-GB" sz="2800" dirty="0" smtClean="0">
                  <a:solidFill>
                    <a:schemeClr val="bg1"/>
                  </a:solidFill>
                </a:rPr>
                <a:t> Operating         System</a:t>
              </a:r>
            </a:p>
            <a:p>
              <a:pPr algn="ctr"/>
              <a:endParaRPr lang="en-GB" sz="2800" dirty="0" smtClean="0">
                <a:solidFill>
                  <a:schemeClr val="accent3"/>
                </a:solidFill>
              </a:endParaRPr>
            </a:p>
            <a:p>
              <a:pPr algn="ctr"/>
              <a:endParaRPr lang="en-GB" sz="2800" dirty="0" smtClean="0">
                <a:solidFill>
                  <a:schemeClr val="accent3"/>
                </a:solidFill>
              </a:endParaRPr>
            </a:p>
            <a:p>
              <a:pPr algn="ctr"/>
              <a:endParaRPr lang="en-GB" sz="2800" dirty="0" smtClean="0">
                <a:solidFill>
                  <a:schemeClr val="accent3"/>
                </a:solidFill>
              </a:endParaRPr>
            </a:p>
            <a:p>
              <a:pPr algn="ctr"/>
              <a:endParaRPr lang="en-GB" sz="2800" dirty="0" smtClean="0">
                <a:solidFill>
                  <a:schemeClr val="accent3"/>
                </a:solidFill>
              </a:endParaRPr>
            </a:p>
            <a:p>
              <a:pPr algn="ctr"/>
              <a:r>
                <a:rPr lang="en-GB" sz="2800" dirty="0" smtClean="0">
                  <a:solidFill>
                    <a:schemeClr val="accent3"/>
                  </a:solidFill>
                </a:rPr>
                <a:t>   </a:t>
              </a:r>
            </a:p>
          </p:txBody>
        </p:sp>
        <p:sp>
          <p:nvSpPr>
            <p:cNvPr id="5" name="Rectangle 4"/>
            <p:cNvSpPr/>
            <p:nvPr/>
          </p:nvSpPr>
          <p:spPr bwMode="auto">
            <a:xfrm>
              <a:off x="4716016" y="4794188"/>
              <a:ext cx="3913686" cy="1134440"/>
            </a:xfrm>
            <a:prstGeom prst="rect">
              <a:avLst/>
            </a:prstGeom>
            <a:solidFill>
              <a:schemeClr val="tx2"/>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r>
                <a:rPr lang="en-GB" sz="2800" dirty="0" smtClean="0">
                  <a:solidFill>
                    <a:schemeClr val="bg1"/>
                  </a:solidFill>
                </a:rPr>
                <a:t>HPS</a:t>
              </a:r>
            </a:p>
          </p:txBody>
        </p:sp>
        <p:sp>
          <p:nvSpPr>
            <p:cNvPr id="20" name="Rectangle 19"/>
            <p:cNvSpPr/>
            <p:nvPr/>
          </p:nvSpPr>
          <p:spPr bwMode="auto">
            <a:xfrm>
              <a:off x="4716016" y="1556792"/>
              <a:ext cx="2701168" cy="536681"/>
            </a:xfrm>
            <a:prstGeom prst="rect">
              <a:avLst/>
            </a:prstGeom>
            <a:solidFill>
              <a:srgbClr val="40ACFF"/>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a:r>
                <a:rPr lang="en-GB" sz="2800" dirty="0" smtClean="0">
                  <a:solidFill>
                    <a:schemeClr val="bg1"/>
                  </a:solidFill>
                </a:rPr>
                <a:t>Application</a:t>
              </a:r>
            </a:p>
          </p:txBody>
        </p:sp>
        <p:sp>
          <p:nvSpPr>
            <p:cNvPr id="14" name="Rectangle 13"/>
            <p:cNvSpPr/>
            <p:nvPr/>
          </p:nvSpPr>
          <p:spPr bwMode="auto">
            <a:xfrm>
              <a:off x="4716016" y="3106532"/>
              <a:ext cx="2710203" cy="1608481"/>
            </a:xfrm>
            <a:prstGeom prst="rect">
              <a:avLst/>
            </a:prstGeom>
            <a:solidFill>
              <a:schemeClr val="accent1">
                <a:lumMod val="20000"/>
                <a:lumOff val="8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1" compatLnSpc="1">
              <a:prstTxWarp prst="textNoShape">
                <a:avLst/>
              </a:prstTxWarp>
            </a:bodyPr>
            <a:lstStyle/>
            <a:p>
              <a:pPr algn="ctr"/>
              <a:r>
                <a:rPr lang="en-GB" sz="2800" dirty="0" smtClean="0"/>
                <a:t>BSP</a:t>
              </a:r>
            </a:p>
          </p:txBody>
        </p:sp>
        <p:sp>
          <p:nvSpPr>
            <p:cNvPr id="21" name="Rectangle 20"/>
            <p:cNvSpPr/>
            <p:nvPr/>
          </p:nvSpPr>
          <p:spPr bwMode="auto">
            <a:xfrm>
              <a:off x="7426218" y="1556792"/>
              <a:ext cx="1208899" cy="3158222"/>
            </a:xfrm>
            <a:prstGeom prst="rect">
              <a:avLst/>
            </a:prstGeom>
            <a:solidFill>
              <a:srgbClr val="FF99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1" compatLnSpc="1">
              <a:prstTxWarp prst="textNoShape">
                <a:avLst/>
              </a:prstTxWarp>
            </a:bodyPr>
            <a:lstStyle/>
            <a:p>
              <a:pPr algn="ctr"/>
              <a:r>
                <a:rPr lang="en-GB" sz="2800" dirty="0" smtClean="0">
                  <a:solidFill>
                    <a:schemeClr val="bg1"/>
                  </a:solidFill>
                </a:rPr>
                <a:t>Bare-metal App</a:t>
              </a:r>
            </a:p>
          </p:txBody>
        </p:sp>
        <p:sp>
          <p:nvSpPr>
            <p:cNvPr id="17" name="Rectangle 16"/>
            <p:cNvSpPr/>
            <p:nvPr/>
          </p:nvSpPr>
          <p:spPr bwMode="auto">
            <a:xfrm>
              <a:off x="5231976" y="3626220"/>
              <a:ext cx="3090086" cy="1084704"/>
            </a:xfrm>
            <a:prstGeom prst="rect">
              <a:avLst/>
            </a:prstGeom>
            <a:solidFill>
              <a:srgbClr val="FFFF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a:r>
                <a:rPr lang="en-GB" sz="2800" dirty="0" smtClean="0"/>
                <a:t>Hardware Libraries</a:t>
              </a:r>
            </a:p>
          </p:txBody>
        </p:sp>
        <p:sp>
          <p:nvSpPr>
            <p:cNvPr id="12" name="TextBox 11"/>
            <p:cNvSpPr txBox="1"/>
            <p:nvPr/>
          </p:nvSpPr>
          <p:spPr>
            <a:xfrm>
              <a:off x="5220072" y="3645024"/>
              <a:ext cx="753732" cy="307777"/>
            </a:xfrm>
            <a:prstGeom prst="rect">
              <a:avLst/>
            </a:prstGeom>
            <a:noFill/>
          </p:spPr>
          <p:txBody>
            <a:bodyPr wrap="none" rtlCol="0">
              <a:spAutoFit/>
            </a:bodyPr>
            <a:lstStyle/>
            <a:p>
              <a:r>
                <a:rPr lang="en-US" sz="1400" dirty="0" smtClean="0"/>
                <a:t>HWLIB</a:t>
              </a:r>
              <a:endParaRPr lang="en-US" sz="1400" dirty="0"/>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664771" cy="779320"/>
          </a:xfrm>
        </p:spPr>
        <p:txBody>
          <a:bodyPr/>
          <a:lstStyle/>
          <a:p>
            <a:r>
              <a:rPr lang="en-US" dirty="0" smtClean="0"/>
              <a:t>APIs in HWLIB (Bare-metal)</a:t>
            </a: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26</a:t>
            </a:fld>
            <a:endParaRPr lang="en-US" dirty="0"/>
          </a:p>
        </p:txBody>
      </p:sp>
      <p:sp>
        <p:nvSpPr>
          <p:cNvPr id="21" name="Rectangle 20"/>
          <p:cNvSpPr/>
          <p:nvPr/>
        </p:nvSpPr>
        <p:spPr bwMode="auto">
          <a:xfrm>
            <a:off x="2540002" y="1267330"/>
            <a:ext cx="1883664" cy="1259302"/>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Timers</a:t>
            </a:r>
          </a:p>
        </p:txBody>
      </p:sp>
      <p:sp>
        <p:nvSpPr>
          <p:cNvPr id="22" name="Rectangle 21"/>
          <p:cNvSpPr/>
          <p:nvPr/>
        </p:nvSpPr>
        <p:spPr bwMode="auto">
          <a:xfrm>
            <a:off x="2660318" y="1644318"/>
            <a:ext cx="1636776" cy="301752"/>
          </a:xfrm>
          <a:prstGeom prst="rect">
            <a:avLst/>
          </a:prstGeom>
          <a:solidFill>
            <a:schemeClr val="bg2">
              <a:lumMod val="60000"/>
              <a:lumOff val="40000"/>
            </a:schemeClr>
          </a:solidFill>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Watchdog</a:t>
            </a:r>
          </a:p>
          <a:p>
            <a:endParaRPr lang="en-US" sz="1400" dirty="0" smtClean="0">
              <a:solidFill>
                <a:schemeClr val="tx1"/>
              </a:solidFill>
            </a:endParaRPr>
          </a:p>
        </p:txBody>
      </p:sp>
      <p:sp>
        <p:nvSpPr>
          <p:cNvPr id="23" name="Rectangle 22"/>
          <p:cNvSpPr/>
          <p:nvPr/>
        </p:nvSpPr>
        <p:spPr bwMode="auto">
          <a:xfrm>
            <a:off x="2660318" y="2061413"/>
            <a:ext cx="1636776" cy="301752"/>
          </a:xfrm>
          <a:prstGeom prst="rect">
            <a:avLst/>
          </a:prstGeom>
          <a:solidFill>
            <a:schemeClr val="bg2">
              <a:lumMod val="60000"/>
              <a:lumOff val="40000"/>
            </a:schemeClr>
          </a:solidFill>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defTabSz="914400" latinLnBrk="0">
              <a:lnSpc>
                <a:spcPct val="100000"/>
              </a:lnSpc>
              <a:buClrTx/>
              <a:buSzTx/>
              <a:buFontTx/>
              <a:buNone/>
              <a:tabLst/>
            </a:pPr>
            <a:r>
              <a:rPr lang="en-US" sz="1400" dirty="0" smtClean="0">
                <a:solidFill>
                  <a:schemeClr val="tx1"/>
                </a:solidFill>
              </a:rPr>
              <a:t>General Purpose</a:t>
            </a:r>
          </a:p>
          <a:p>
            <a:pPr marL="0" marR="0" indent="0" defTabSz="914400" latinLnBrk="0">
              <a:lnSpc>
                <a:spcPct val="100000"/>
              </a:lnSpc>
              <a:buClrTx/>
              <a:buSzTx/>
              <a:buFontTx/>
              <a:buNone/>
              <a:tabLst/>
            </a:pPr>
            <a:endParaRPr lang="en-US" sz="1400" dirty="0" smtClean="0">
              <a:solidFill>
                <a:schemeClr val="tx1"/>
              </a:solidFill>
            </a:endParaRPr>
          </a:p>
        </p:txBody>
      </p:sp>
      <p:sp>
        <p:nvSpPr>
          <p:cNvPr id="24" name="Rectangle 23"/>
          <p:cNvSpPr/>
          <p:nvPr/>
        </p:nvSpPr>
        <p:spPr bwMode="auto">
          <a:xfrm>
            <a:off x="2548023" y="2727161"/>
            <a:ext cx="1883664" cy="1684422"/>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Bridge Management</a:t>
            </a:r>
          </a:p>
        </p:txBody>
      </p:sp>
      <p:sp>
        <p:nvSpPr>
          <p:cNvPr id="25" name="Rectangle 24"/>
          <p:cNvSpPr/>
          <p:nvPr/>
        </p:nvSpPr>
        <p:spPr bwMode="auto">
          <a:xfrm>
            <a:off x="2660318" y="3128212"/>
            <a:ext cx="1636776" cy="301752"/>
          </a:xfrm>
          <a:prstGeom prst="rect">
            <a:avLst/>
          </a:prstGeom>
          <a:solidFill>
            <a:schemeClr val="bg2">
              <a:lumMod val="60000"/>
              <a:lumOff val="40000"/>
            </a:schemeClr>
          </a:solidFill>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FPGA2HPS</a:t>
            </a:r>
          </a:p>
          <a:p>
            <a:endParaRPr lang="en-US" sz="1400" dirty="0" smtClean="0">
              <a:solidFill>
                <a:schemeClr val="tx1"/>
              </a:solidFill>
            </a:endParaRPr>
          </a:p>
        </p:txBody>
      </p:sp>
      <p:sp>
        <p:nvSpPr>
          <p:cNvPr id="26" name="Rectangle 25"/>
          <p:cNvSpPr/>
          <p:nvPr/>
        </p:nvSpPr>
        <p:spPr bwMode="auto">
          <a:xfrm>
            <a:off x="2660318" y="3545307"/>
            <a:ext cx="1636776" cy="301752"/>
          </a:xfrm>
          <a:prstGeom prst="rect">
            <a:avLst/>
          </a:prstGeom>
          <a:solidFill>
            <a:schemeClr val="bg2">
              <a:lumMod val="60000"/>
              <a:lumOff val="40000"/>
            </a:schemeClr>
          </a:solidFill>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defTabSz="914400" latinLnBrk="0">
              <a:lnSpc>
                <a:spcPct val="100000"/>
              </a:lnSpc>
              <a:buClrTx/>
              <a:buSzTx/>
              <a:buFontTx/>
              <a:buNone/>
              <a:tabLst/>
            </a:pPr>
            <a:r>
              <a:rPr lang="en-US" sz="1400" dirty="0" smtClean="0">
                <a:solidFill>
                  <a:schemeClr val="tx1"/>
                </a:solidFill>
              </a:rPr>
              <a:t>HPS2FPGA</a:t>
            </a:r>
          </a:p>
          <a:p>
            <a:pPr marL="0" marR="0" indent="0" defTabSz="914400" latinLnBrk="0">
              <a:lnSpc>
                <a:spcPct val="100000"/>
              </a:lnSpc>
              <a:buClrTx/>
              <a:buSzTx/>
              <a:buFontTx/>
              <a:buNone/>
              <a:tabLst/>
            </a:pPr>
            <a:endParaRPr lang="en-US" sz="1400" dirty="0" smtClean="0">
              <a:solidFill>
                <a:schemeClr val="tx1"/>
              </a:solidFill>
            </a:endParaRPr>
          </a:p>
        </p:txBody>
      </p:sp>
      <p:sp>
        <p:nvSpPr>
          <p:cNvPr id="27" name="Rectangle 26"/>
          <p:cNvSpPr/>
          <p:nvPr/>
        </p:nvSpPr>
        <p:spPr bwMode="auto">
          <a:xfrm>
            <a:off x="2660318" y="3946361"/>
            <a:ext cx="1636776" cy="304801"/>
          </a:xfrm>
          <a:prstGeom prst="rect">
            <a:avLst/>
          </a:prstGeom>
          <a:solidFill>
            <a:schemeClr val="bg2">
              <a:lumMod val="60000"/>
              <a:lumOff val="40000"/>
            </a:schemeClr>
          </a:solidFill>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LWHPS2FPGA</a:t>
            </a:r>
          </a:p>
          <a:p>
            <a:endParaRPr lang="en-US" sz="1400" dirty="0" smtClean="0">
              <a:solidFill>
                <a:schemeClr val="tx1"/>
              </a:solidFill>
            </a:endParaRPr>
          </a:p>
        </p:txBody>
      </p:sp>
      <p:sp>
        <p:nvSpPr>
          <p:cNvPr id="32" name="Rectangle 31"/>
          <p:cNvSpPr/>
          <p:nvPr/>
        </p:nvSpPr>
        <p:spPr bwMode="auto">
          <a:xfrm>
            <a:off x="2660318" y="5051666"/>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SDRAM Ctrl</a:t>
            </a:r>
          </a:p>
          <a:p>
            <a:endParaRPr lang="en-US" sz="1400" dirty="0" err="1" smtClean="0">
              <a:solidFill>
                <a:schemeClr val="tx1"/>
              </a:solidFill>
            </a:endParaRPr>
          </a:p>
        </p:txBody>
      </p:sp>
      <p:sp>
        <p:nvSpPr>
          <p:cNvPr id="28" name="Rectangle 27"/>
          <p:cNvSpPr/>
          <p:nvPr/>
        </p:nvSpPr>
        <p:spPr bwMode="auto">
          <a:xfrm>
            <a:off x="6986339" y="4572002"/>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ECC Mgmt</a:t>
            </a:r>
          </a:p>
          <a:p>
            <a:endParaRPr lang="en-US" sz="1400" dirty="0" smtClean="0">
              <a:solidFill>
                <a:schemeClr val="tx1"/>
              </a:solidFill>
            </a:endParaRPr>
          </a:p>
        </p:txBody>
      </p:sp>
      <p:sp>
        <p:nvSpPr>
          <p:cNvPr id="29" name="Rectangle 28"/>
          <p:cNvSpPr/>
          <p:nvPr/>
        </p:nvSpPr>
        <p:spPr bwMode="auto">
          <a:xfrm>
            <a:off x="6986339" y="5051666"/>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Parity Mgmt</a:t>
            </a:r>
          </a:p>
          <a:p>
            <a:endParaRPr lang="en-US" sz="1400" dirty="0" smtClean="0">
              <a:solidFill>
                <a:schemeClr val="tx1"/>
              </a:solidFill>
            </a:endParaRPr>
          </a:p>
        </p:txBody>
      </p:sp>
      <p:sp>
        <p:nvSpPr>
          <p:cNvPr id="30" name="Rectangle 29"/>
          <p:cNvSpPr/>
          <p:nvPr/>
        </p:nvSpPr>
        <p:spPr bwMode="auto">
          <a:xfrm>
            <a:off x="6986339" y="4080154"/>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Pin I/O </a:t>
            </a:r>
            <a:r>
              <a:rPr lang="en-US" sz="1400" dirty="0" err="1" smtClean="0">
                <a:solidFill>
                  <a:schemeClr val="tx1"/>
                </a:solidFill>
              </a:rPr>
              <a:t>Cnf</a:t>
            </a:r>
            <a:r>
              <a:rPr lang="en-US" sz="1400" dirty="0" smtClean="0">
                <a:solidFill>
                  <a:schemeClr val="tx1"/>
                </a:solidFill>
              </a:rPr>
              <a:t> Mgmt</a:t>
            </a:r>
          </a:p>
          <a:p>
            <a:endParaRPr lang="en-US" sz="1400" dirty="0" smtClean="0">
              <a:solidFill>
                <a:schemeClr val="tx1"/>
              </a:solidFill>
            </a:endParaRPr>
          </a:p>
        </p:txBody>
      </p:sp>
      <p:sp>
        <p:nvSpPr>
          <p:cNvPr id="37" name="Rectangle 36"/>
          <p:cNvSpPr/>
          <p:nvPr/>
        </p:nvSpPr>
        <p:spPr bwMode="auto">
          <a:xfrm>
            <a:off x="6970296" y="1267330"/>
            <a:ext cx="1636776" cy="301752"/>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Cache Mgmt</a:t>
            </a:r>
          </a:p>
          <a:p>
            <a:endParaRPr lang="en-US" sz="1400" dirty="0" smtClean="0">
              <a:solidFill>
                <a:schemeClr val="tx1"/>
              </a:solidFill>
            </a:endParaRPr>
          </a:p>
        </p:txBody>
      </p:sp>
      <p:sp>
        <p:nvSpPr>
          <p:cNvPr id="38" name="Rectangle 37"/>
          <p:cNvSpPr/>
          <p:nvPr/>
        </p:nvSpPr>
        <p:spPr bwMode="auto">
          <a:xfrm>
            <a:off x="6986339" y="3108644"/>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MMU Mgmt</a:t>
            </a:r>
          </a:p>
          <a:p>
            <a:endParaRPr lang="en-US" sz="1400" dirty="0" smtClean="0">
              <a:solidFill>
                <a:schemeClr val="tx1"/>
              </a:solidFill>
            </a:endParaRPr>
          </a:p>
        </p:txBody>
      </p:sp>
      <p:sp>
        <p:nvSpPr>
          <p:cNvPr id="39" name="Rectangle 38"/>
          <p:cNvSpPr/>
          <p:nvPr/>
        </p:nvSpPr>
        <p:spPr bwMode="auto">
          <a:xfrm>
            <a:off x="6986339" y="3594399"/>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Interrupt Ctrl</a:t>
            </a:r>
          </a:p>
          <a:p>
            <a:endParaRPr lang="en-US" sz="1400" dirty="0" smtClean="0">
              <a:solidFill>
                <a:schemeClr val="tx1"/>
              </a:solidFill>
            </a:endParaRPr>
          </a:p>
        </p:txBody>
      </p:sp>
      <p:sp>
        <p:nvSpPr>
          <p:cNvPr id="45" name="Rectangle 44"/>
          <p:cNvSpPr/>
          <p:nvPr/>
        </p:nvSpPr>
        <p:spPr bwMode="auto">
          <a:xfrm>
            <a:off x="6874044" y="1267330"/>
            <a:ext cx="1883664" cy="125930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defTabSz="914400" latinLnBrk="0">
              <a:lnSpc>
                <a:spcPct val="100000"/>
              </a:lnSpc>
              <a:buClrTx/>
              <a:buSzTx/>
              <a:buFontTx/>
              <a:buNone/>
              <a:tabLst/>
            </a:pPr>
            <a:r>
              <a:rPr lang="en-US" sz="1400" dirty="0" smtClean="0">
                <a:solidFill>
                  <a:schemeClr val="tx1"/>
                </a:solidFill>
                <a:latin typeface="Arial" charset="0"/>
              </a:rPr>
              <a:t>UART</a:t>
            </a:r>
          </a:p>
        </p:txBody>
      </p:sp>
      <p:sp>
        <p:nvSpPr>
          <p:cNvPr id="46" name="Rectangle 45"/>
          <p:cNvSpPr/>
          <p:nvPr/>
        </p:nvSpPr>
        <p:spPr bwMode="auto">
          <a:xfrm>
            <a:off x="6986339" y="1644318"/>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UART</a:t>
            </a:r>
          </a:p>
          <a:p>
            <a:endParaRPr lang="en-US" sz="1400" dirty="0" smtClean="0">
              <a:solidFill>
                <a:schemeClr val="tx1"/>
              </a:solidFill>
            </a:endParaRPr>
          </a:p>
        </p:txBody>
      </p:sp>
      <p:sp>
        <p:nvSpPr>
          <p:cNvPr id="47" name="Rectangle 46"/>
          <p:cNvSpPr/>
          <p:nvPr/>
        </p:nvSpPr>
        <p:spPr bwMode="auto">
          <a:xfrm>
            <a:off x="6986339" y="2061413"/>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defTabSz="914400" latinLnBrk="0">
              <a:lnSpc>
                <a:spcPct val="100000"/>
              </a:lnSpc>
              <a:buClrTx/>
              <a:buSzTx/>
              <a:buFontTx/>
              <a:buNone/>
              <a:tabLst/>
            </a:pPr>
            <a:r>
              <a:rPr lang="en-US" sz="1400" dirty="0" smtClean="0">
                <a:solidFill>
                  <a:schemeClr val="tx1"/>
                </a:solidFill>
              </a:rPr>
              <a:t>JTAG UART</a:t>
            </a:r>
          </a:p>
          <a:p>
            <a:pPr marL="0" marR="0" indent="0" defTabSz="914400" latinLnBrk="0">
              <a:lnSpc>
                <a:spcPct val="100000"/>
              </a:lnSpc>
              <a:buClrTx/>
              <a:buSzTx/>
              <a:buFontTx/>
              <a:buNone/>
              <a:tabLst/>
            </a:pPr>
            <a:endParaRPr lang="en-US" sz="1400" dirty="0" smtClean="0">
              <a:solidFill>
                <a:schemeClr val="tx1"/>
              </a:solidFill>
            </a:endParaRPr>
          </a:p>
        </p:txBody>
      </p:sp>
      <p:sp>
        <p:nvSpPr>
          <p:cNvPr id="34" name="Rectangle 33"/>
          <p:cNvSpPr/>
          <p:nvPr/>
        </p:nvSpPr>
        <p:spPr bwMode="auto">
          <a:xfrm>
            <a:off x="4703012" y="1267330"/>
            <a:ext cx="1883664" cy="125930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Test Support Mgmt</a:t>
            </a:r>
          </a:p>
        </p:txBody>
      </p:sp>
      <p:sp>
        <p:nvSpPr>
          <p:cNvPr id="35" name="Rectangle 34"/>
          <p:cNvSpPr/>
          <p:nvPr/>
        </p:nvSpPr>
        <p:spPr bwMode="auto">
          <a:xfrm>
            <a:off x="4807286" y="1644318"/>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ECC/Parity Error</a:t>
            </a:r>
          </a:p>
          <a:p>
            <a:endParaRPr lang="en-US" sz="1400" dirty="0" smtClean="0">
              <a:solidFill>
                <a:schemeClr val="tx1"/>
              </a:solidFill>
            </a:endParaRPr>
          </a:p>
        </p:txBody>
      </p:sp>
      <p:sp>
        <p:nvSpPr>
          <p:cNvPr id="36" name="Rectangle 35"/>
          <p:cNvSpPr/>
          <p:nvPr/>
        </p:nvSpPr>
        <p:spPr bwMode="auto">
          <a:xfrm>
            <a:off x="4807286" y="2061413"/>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defTabSz="914400" latinLnBrk="0">
              <a:lnSpc>
                <a:spcPct val="100000"/>
              </a:lnSpc>
              <a:buClrTx/>
              <a:buSzTx/>
              <a:buFontTx/>
              <a:buNone/>
              <a:tabLst/>
            </a:pPr>
            <a:r>
              <a:rPr lang="en-US" sz="1400" dirty="0" smtClean="0">
                <a:solidFill>
                  <a:schemeClr val="tx1"/>
                </a:solidFill>
              </a:rPr>
              <a:t>Basic </a:t>
            </a:r>
            <a:r>
              <a:rPr lang="en-US" sz="1400" dirty="0" err="1" smtClean="0">
                <a:solidFill>
                  <a:schemeClr val="tx1"/>
                </a:solidFill>
              </a:rPr>
              <a:t>Mem</a:t>
            </a:r>
            <a:r>
              <a:rPr lang="en-US" sz="1400" dirty="0" smtClean="0">
                <a:solidFill>
                  <a:schemeClr val="tx1"/>
                </a:solidFill>
              </a:rPr>
              <a:t> Tests</a:t>
            </a:r>
          </a:p>
          <a:p>
            <a:pPr marL="0" marR="0" indent="0" defTabSz="914400" latinLnBrk="0">
              <a:lnSpc>
                <a:spcPct val="100000"/>
              </a:lnSpc>
              <a:buClrTx/>
              <a:buSzTx/>
              <a:buFontTx/>
              <a:buNone/>
              <a:tabLst/>
            </a:pPr>
            <a:endParaRPr lang="en-US" sz="1400" dirty="0" smtClean="0">
              <a:solidFill>
                <a:schemeClr val="tx1"/>
              </a:solidFill>
            </a:endParaRPr>
          </a:p>
        </p:txBody>
      </p:sp>
      <p:sp>
        <p:nvSpPr>
          <p:cNvPr id="40" name="Rectangle 39"/>
          <p:cNvSpPr/>
          <p:nvPr/>
        </p:nvSpPr>
        <p:spPr bwMode="auto">
          <a:xfrm>
            <a:off x="4719055" y="2727161"/>
            <a:ext cx="1883664" cy="168442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latin typeface="Arial" charset="0"/>
              </a:rPr>
              <a:t>Flash Memory </a:t>
            </a:r>
            <a:r>
              <a:rPr lang="en-US" sz="1400" dirty="0" err="1" smtClean="0">
                <a:solidFill>
                  <a:schemeClr val="tx1"/>
                </a:solidFill>
                <a:latin typeface="Arial" charset="0"/>
              </a:rPr>
              <a:t>Intrf</a:t>
            </a:r>
            <a:endParaRPr lang="en-US" sz="1400" dirty="0" smtClean="0">
              <a:solidFill>
                <a:schemeClr val="tx1"/>
              </a:solidFill>
              <a:latin typeface="Arial" charset="0"/>
            </a:endParaRPr>
          </a:p>
        </p:txBody>
      </p:sp>
      <p:sp>
        <p:nvSpPr>
          <p:cNvPr id="41" name="Rectangle 40"/>
          <p:cNvSpPr/>
          <p:nvPr/>
        </p:nvSpPr>
        <p:spPr bwMode="auto">
          <a:xfrm>
            <a:off x="4807286" y="3128212"/>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QSPI</a:t>
            </a:r>
          </a:p>
          <a:p>
            <a:endParaRPr lang="en-US" sz="1400" dirty="0" smtClean="0">
              <a:solidFill>
                <a:schemeClr val="tx1"/>
              </a:solidFill>
            </a:endParaRPr>
          </a:p>
        </p:txBody>
      </p:sp>
      <p:sp>
        <p:nvSpPr>
          <p:cNvPr id="42" name="Rectangle 41"/>
          <p:cNvSpPr/>
          <p:nvPr/>
        </p:nvSpPr>
        <p:spPr bwMode="auto">
          <a:xfrm>
            <a:off x="4807286" y="3545307"/>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defTabSz="914400" latinLnBrk="0">
              <a:lnSpc>
                <a:spcPct val="100000"/>
              </a:lnSpc>
              <a:buClrTx/>
              <a:buSzTx/>
              <a:buFontTx/>
              <a:buNone/>
              <a:tabLst/>
            </a:pPr>
            <a:r>
              <a:rPr lang="en-US" sz="1400" dirty="0" smtClean="0">
                <a:solidFill>
                  <a:schemeClr val="tx1"/>
                </a:solidFill>
              </a:rPr>
              <a:t>NAND</a:t>
            </a:r>
          </a:p>
          <a:p>
            <a:pPr marL="0" marR="0" indent="0" defTabSz="914400" latinLnBrk="0">
              <a:lnSpc>
                <a:spcPct val="100000"/>
              </a:lnSpc>
              <a:buClrTx/>
              <a:buSzTx/>
              <a:buFontTx/>
              <a:buNone/>
              <a:tabLst/>
            </a:pPr>
            <a:endParaRPr lang="en-US" sz="1400" dirty="0" smtClean="0">
              <a:solidFill>
                <a:schemeClr val="tx1"/>
              </a:solidFill>
            </a:endParaRPr>
          </a:p>
        </p:txBody>
      </p:sp>
      <p:sp>
        <p:nvSpPr>
          <p:cNvPr id="43" name="Rectangle 42"/>
          <p:cNvSpPr/>
          <p:nvPr/>
        </p:nvSpPr>
        <p:spPr bwMode="auto">
          <a:xfrm>
            <a:off x="4807286" y="3946361"/>
            <a:ext cx="1636776" cy="304801"/>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SD/MMC</a:t>
            </a:r>
          </a:p>
          <a:p>
            <a:endParaRPr lang="en-US" sz="1400" dirty="0" smtClean="0">
              <a:solidFill>
                <a:schemeClr val="tx1"/>
              </a:solidFill>
            </a:endParaRPr>
          </a:p>
        </p:txBody>
      </p:sp>
      <p:sp>
        <p:nvSpPr>
          <p:cNvPr id="44" name="Rectangle 43"/>
          <p:cNvSpPr/>
          <p:nvPr/>
        </p:nvSpPr>
        <p:spPr bwMode="auto">
          <a:xfrm>
            <a:off x="4807286" y="4572002"/>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GPIO</a:t>
            </a:r>
          </a:p>
          <a:p>
            <a:endParaRPr lang="en-US" sz="1400" dirty="0" smtClean="0">
              <a:solidFill>
                <a:schemeClr val="tx1"/>
              </a:solidFill>
            </a:endParaRPr>
          </a:p>
        </p:txBody>
      </p:sp>
      <p:sp>
        <p:nvSpPr>
          <p:cNvPr id="48" name="Rectangle 47"/>
          <p:cNvSpPr/>
          <p:nvPr/>
        </p:nvSpPr>
        <p:spPr bwMode="auto">
          <a:xfrm>
            <a:off x="4807286" y="5051666"/>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DMA</a:t>
            </a:r>
          </a:p>
          <a:p>
            <a:endParaRPr lang="en-US" sz="1400" dirty="0" smtClean="0">
              <a:solidFill>
                <a:schemeClr val="tx1"/>
              </a:solidFill>
            </a:endParaRPr>
          </a:p>
        </p:txBody>
      </p:sp>
      <p:sp>
        <p:nvSpPr>
          <p:cNvPr id="5" name="Rectangle 4"/>
          <p:cNvSpPr/>
          <p:nvPr/>
        </p:nvSpPr>
        <p:spPr bwMode="auto">
          <a:xfrm>
            <a:off x="368970" y="1267330"/>
            <a:ext cx="1883664" cy="168442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MPU Subsystem</a:t>
            </a:r>
          </a:p>
        </p:txBody>
      </p:sp>
      <p:sp>
        <p:nvSpPr>
          <p:cNvPr id="6" name="Rectangle 5"/>
          <p:cNvSpPr/>
          <p:nvPr/>
        </p:nvSpPr>
        <p:spPr bwMode="auto">
          <a:xfrm>
            <a:off x="473244" y="1668381"/>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Memory Map </a:t>
            </a:r>
            <a:r>
              <a:rPr lang="en-US" sz="1400" dirty="0" err="1" smtClean="0">
                <a:solidFill>
                  <a:schemeClr val="tx1"/>
                </a:solidFill>
              </a:rPr>
              <a:t>Cntl</a:t>
            </a:r>
            <a:endParaRPr lang="en-US" sz="1400" dirty="0" smtClean="0">
              <a:solidFill>
                <a:schemeClr val="tx1"/>
              </a:solidFill>
            </a:endParaRPr>
          </a:p>
          <a:p>
            <a:endParaRPr lang="en-US" sz="1400" dirty="0" smtClean="0">
              <a:solidFill>
                <a:schemeClr val="tx1"/>
              </a:solidFill>
            </a:endParaRPr>
          </a:p>
        </p:txBody>
      </p:sp>
      <p:sp>
        <p:nvSpPr>
          <p:cNvPr id="7" name="Rectangle 6"/>
          <p:cNvSpPr/>
          <p:nvPr/>
        </p:nvSpPr>
        <p:spPr bwMode="auto">
          <a:xfrm>
            <a:off x="473244" y="2085476"/>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defTabSz="914400" latinLnBrk="0">
              <a:lnSpc>
                <a:spcPct val="100000"/>
              </a:lnSpc>
              <a:buClrTx/>
              <a:buSzTx/>
              <a:buFontTx/>
              <a:buNone/>
              <a:tabLst/>
            </a:pPr>
            <a:r>
              <a:rPr lang="en-US" sz="1400" dirty="0" smtClean="0">
                <a:solidFill>
                  <a:schemeClr val="tx1"/>
                </a:solidFill>
              </a:rPr>
              <a:t>Address Filters</a:t>
            </a:r>
          </a:p>
          <a:p>
            <a:pPr marL="0" marR="0" indent="0" defTabSz="914400" latinLnBrk="0">
              <a:lnSpc>
                <a:spcPct val="100000"/>
              </a:lnSpc>
              <a:buClrTx/>
              <a:buSzTx/>
              <a:buFontTx/>
              <a:buNone/>
              <a:tabLst/>
            </a:pPr>
            <a:endParaRPr lang="en-US" sz="1400" dirty="0" smtClean="0">
              <a:solidFill>
                <a:schemeClr val="tx1"/>
              </a:solidFill>
            </a:endParaRPr>
          </a:p>
        </p:txBody>
      </p:sp>
      <p:sp>
        <p:nvSpPr>
          <p:cNvPr id="8" name="Rectangle 7"/>
          <p:cNvSpPr/>
          <p:nvPr/>
        </p:nvSpPr>
        <p:spPr bwMode="auto">
          <a:xfrm>
            <a:off x="473244" y="2486530"/>
            <a:ext cx="1636776" cy="304801"/>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err="1" smtClean="0">
                <a:solidFill>
                  <a:schemeClr val="tx1"/>
                </a:solidFill>
                <a:latin typeface="+mn-lt"/>
              </a:rPr>
              <a:t>Mem</a:t>
            </a:r>
            <a:r>
              <a:rPr lang="en-US" sz="1400" dirty="0" smtClean="0">
                <a:solidFill>
                  <a:schemeClr val="tx1"/>
                </a:solidFill>
                <a:latin typeface="+mn-lt"/>
              </a:rPr>
              <a:t> Coherence</a:t>
            </a:r>
          </a:p>
          <a:p>
            <a:endParaRPr lang="en-US" sz="1400" dirty="0" smtClean="0">
              <a:solidFill>
                <a:schemeClr val="tx1"/>
              </a:solidFill>
              <a:latin typeface="+mn-lt"/>
            </a:endParaRPr>
          </a:p>
        </p:txBody>
      </p:sp>
      <p:sp>
        <p:nvSpPr>
          <p:cNvPr id="15" name="Rectangle 14"/>
          <p:cNvSpPr/>
          <p:nvPr/>
        </p:nvSpPr>
        <p:spPr bwMode="auto">
          <a:xfrm>
            <a:off x="473244" y="4572002"/>
            <a:ext cx="1636776" cy="301752"/>
          </a:xfrm>
          <a:prstGeom prst="rect">
            <a:avLst/>
          </a:prstGeom>
          <a:solidFill>
            <a:schemeClr val="bg2">
              <a:lumMod val="60000"/>
              <a:lumOff val="40000"/>
            </a:schemeClr>
          </a:solidFill>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Clock Manager</a:t>
            </a:r>
          </a:p>
          <a:p>
            <a:endParaRPr lang="en-US" sz="1400" dirty="0" smtClean="0">
              <a:solidFill>
                <a:schemeClr val="tx1"/>
              </a:solidFill>
            </a:endParaRPr>
          </a:p>
        </p:txBody>
      </p:sp>
      <p:sp>
        <p:nvSpPr>
          <p:cNvPr id="16" name="Rectangle 15"/>
          <p:cNvSpPr/>
          <p:nvPr/>
        </p:nvSpPr>
        <p:spPr bwMode="auto">
          <a:xfrm>
            <a:off x="385013" y="3128212"/>
            <a:ext cx="1883664" cy="1259302"/>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FPGA Manager</a:t>
            </a:r>
          </a:p>
        </p:txBody>
      </p:sp>
      <p:sp>
        <p:nvSpPr>
          <p:cNvPr id="17" name="Rectangle 16"/>
          <p:cNvSpPr/>
          <p:nvPr/>
        </p:nvSpPr>
        <p:spPr bwMode="auto">
          <a:xfrm>
            <a:off x="473244" y="3505200"/>
            <a:ext cx="1636776" cy="301752"/>
          </a:xfrm>
          <a:prstGeom prst="rect">
            <a:avLst/>
          </a:prstGeom>
          <a:solidFill>
            <a:schemeClr val="bg2">
              <a:lumMod val="60000"/>
              <a:lumOff val="40000"/>
            </a:schemeClr>
          </a:solidFill>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Full Configuration</a:t>
            </a:r>
          </a:p>
          <a:p>
            <a:endParaRPr lang="en-US" sz="1400" dirty="0" smtClean="0">
              <a:solidFill>
                <a:schemeClr val="tx1"/>
              </a:solidFill>
            </a:endParaRPr>
          </a:p>
        </p:txBody>
      </p:sp>
      <p:sp>
        <p:nvSpPr>
          <p:cNvPr id="18" name="Rectangle 17"/>
          <p:cNvSpPr/>
          <p:nvPr/>
        </p:nvSpPr>
        <p:spPr bwMode="auto">
          <a:xfrm>
            <a:off x="473244" y="3922295"/>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defTabSz="914400" latinLnBrk="0">
              <a:lnSpc>
                <a:spcPct val="100000"/>
              </a:lnSpc>
              <a:buClrTx/>
              <a:buSzTx/>
              <a:buFontTx/>
              <a:buNone/>
              <a:tabLst/>
            </a:pPr>
            <a:r>
              <a:rPr lang="en-US" sz="1400" dirty="0" smtClean="0">
                <a:solidFill>
                  <a:schemeClr val="tx1"/>
                </a:solidFill>
              </a:rPr>
              <a:t>Partial </a:t>
            </a:r>
            <a:r>
              <a:rPr lang="en-US" sz="1400" dirty="0" err="1" smtClean="0">
                <a:solidFill>
                  <a:schemeClr val="tx1"/>
                </a:solidFill>
              </a:rPr>
              <a:t>Reconfig</a:t>
            </a:r>
            <a:endParaRPr lang="en-US" sz="1400" dirty="0" smtClean="0">
              <a:solidFill>
                <a:schemeClr val="tx1"/>
              </a:solidFill>
            </a:endParaRPr>
          </a:p>
          <a:p>
            <a:pPr marL="0" marR="0" indent="0" defTabSz="914400" latinLnBrk="0">
              <a:lnSpc>
                <a:spcPct val="100000"/>
              </a:lnSpc>
              <a:buClrTx/>
              <a:buSzTx/>
              <a:buFontTx/>
              <a:buNone/>
              <a:tabLst/>
            </a:pPr>
            <a:endParaRPr lang="en-US" sz="1400" dirty="0" smtClean="0">
              <a:solidFill>
                <a:schemeClr val="tx1"/>
              </a:solidFill>
            </a:endParaRPr>
          </a:p>
        </p:txBody>
      </p:sp>
      <p:sp>
        <p:nvSpPr>
          <p:cNvPr id="20" name="Rectangle 19"/>
          <p:cNvSpPr/>
          <p:nvPr/>
        </p:nvSpPr>
        <p:spPr bwMode="auto">
          <a:xfrm>
            <a:off x="473244" y="5051666"/>
            <a:ext cx="1636776" cy="301752"/>
          </a:xfrm>
          <a:prstGeom prst="rect">
            <a:avLst/>
          </a:prstGeom>
          <a:solidFill>
            <a:schemeClr val="bg2">
              <a:lumMod val="60000"/>
              <a:lumOff val="40000"/>
            </a:schemeClr>
          </a:solidFill>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Reset Manager</a:t>
            </a:r>
          </a:p>
          <a:p>
            <a:endParaRPr lang="en-US" sz="1400" dirty="0" smtClean="0">
              <a:solidFill>
                <a:schemeClr val="tx1"/>
              </a:solidFill>
            </a:endParaRPr>
          </a:p>
        </p:txBody>
      </p:sp>
      <p:sp>
        <p:nvSpPr>
          <p:cNvPr id="49" name="Rectangle 48"/>
          <p:cNvSpPr/>
          <p:nvPr/>
        </p:nvSpPr>
        <p:spPr bwMode="auto">
          <a:xfrm>
            <a:off x="2660318" y="4572002"/>
            <a:ext cx="1636776"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smtClean="0">
                <a:solidFill>
                  <a:schemeClr val="tx1"/>
                </a:solidFill>
              </a:rPr>
              <a:t>System Manager</a:t>
            </a:r>
          </a:p>
          <a:p>
            <a:endParaRPr lang="en-US" sz="1400" dirty="0" smtClean="0">
              <a:solidFill>
                <a:schemeClr val="tx1"/>
              </a:solidFill>
            </a:endParaRPr>
          </a:p>
        </p:txBody>
      </p:sp>
      <p:sp>
        <p:nvSpPr>
          <p:cNvPr id="63" name="Rectangle 62"/>
          <p:cNvSpPr/>
          <p:nvPr/>
        </p:nvSpPr>
        <p:spPr bwMode="auto">
          <a:xfrm>
            <a:off x="457202" y="5539023"/>
            <a:ext cx="3843578" cy="301752"/>
          </a:xfrm>
          <a:prstGeom prst="rect">
            <a:avLst/>
          </a:prstGeom>
          <a:solidFill>
            <a:schemeClr val="bg2">
              <a:lumMod val="60000"/>
              <a:lumOff val="40000"/>
            </a:schemeClr>
          </a:solidFill>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1400" dirty="0" err="1" smtClean="0">
                <a:solidFill>
                  <a:schemeClr val="tx1"/>
                </a:solidFill>
              </a:rPr>
              <a:t>SoCAL</a:t>
            </a:r>
            <a:r>
              <a:rPr lang="en-US" sz="1400" dirty="0" smtClean="0">
                <a:solidFill>
                  <a:schemeClr val="tx1"/>
                </a:solidFill>
              </a:rPr>
              <a:t> Layer (non ARM IP)</a:t>
            </a:r>
          </a:p>
          <a:p>
            <a:endParaRPr lang="en-US" sz="1400" dirty="0" smtClean="0">
              <a:solidFill>
                <a:schemeClr val="tx1"/>
              </a:solidFill>
            </a:endParaRPr>
          </a:p>
        </p:txBody>
      </p:sp>
      <p:sp>
        <p:nvSpPr>
          <p:cNvPr id="50" name="Rectangle 49"/>
          <p:cNvSpPr/>
          <p:nvPr/>
        </p:nvSpPr>
        <p:spPr bwMode="auto">
          <a:xfrm>
            <a:off x="4786395" y="5551939"/>
            <a:ext cx="3843578" cy="301752"/>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1400" dirty="0" err="1" smtClean="0">
                <a:solidFill>
                  <a:schemeClr val="tx1"/>
                </a:solidFill>
              </a:rPr>
              <a:t>SoCAL</a:t>
            </a:r>
            <a:r>
              <a:rPr lang="en-US" sz="1400" dirty="0" smtClean="0">
                <a:solidFill>
                  <a:schemeClr val="tx1"/>
                </a:solidFill>
              </a:rPr>
              <a:t> Layer (ARM IP)</a:t>
            </a:r>
          </a:p>
          <a:p>
            <a:endParaRPr lang="en-US" sz="1400" dirty="0" smtClean="0">
              <a:solidFill>
                <a:schemeClr val="tx1"/>
              </a:solidFill>
            </a:endParaRPr>
          </a:p>
        </p:txBody>
      </p:sp>
      <p:sp>
        <p:nvSpPr>
          <p:cNvPr id="51" name="Rectangle 50"/>
          <p:cNvSpPr/>
          <p:nvPr/>
        </p:nvSpPr>
        <p:spPr bwMode="auto">
          <a:xfrm>
            <a:off x="6371461" y="417097"/>
            <a:ext cx="1097280" cy="368968"/>
          </a:xfrm>
          <a:prstGeom prst="rect">
            <a:avLst/>
          </a:prstGeom>
          <a:solidFill>
            <a:schemeClr val="bg2">
              <a:lumMod val="60000"/>
              <a:lumOff val="40000"/>
            </a:schemeClr>
          </a:solidFill>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charset="0"/>
              </a:rPr>
              <a:t>Phase 1</a:t>
            </a:r>
            <a:endParaRPr kumimoji="0" lang="en-US" b="0" i="0" u="none" strike="noStrike" cap="none" normalizeH="0" dirty="0" smtClean="0">
              <a:ln>
                <a:noFill/>
              </a:ln>
              <a:solidFill>
                <a:schemeClr val="tx1"/>
              </a:solidFill>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charset="0"/>
            </a:endParaRPr>
          </a:p>
        </p:txBody>
      </p:sp>
      <p:sp>
        <p:nvSpPr>
          <p:cNvPr id="52" name="Rectangle 51"/>
          <p:cNvSpPr/>
          <p:nvPr/>
        </p:nvSpPr>
        <p:spPr bwMode="auto">
          <a:xfrm>
            <a:off x="7609477" y="417097"/>
            <a:ext cx="1097280" cy="368968"/>
          </a:xfrm>
          <a:prstGeom prst="rect">
            <a:avLst/>
          </a:prstGeom>
          <a:solidFill>
            <a:schemeClr val="accent1">
              <a:lumMod val="40000"/>
              <a:lumOff val="60000"/>
            </a:schemeClr>
          </a:soli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charset="0"/>
              </a:rPr>
              <a:t>Phase 2</a:t>
            </a:r>
            <a:endParaRPr kumimoji="0" lang="en-US" b="0" i="0" u="none" strike="noStrike" cap="none" normalizeH="0" dirty="0" smtClean="0">
              <a:ln>
                <a:noFill/>
              </a:ln>
              <a:solidFill>
                <a:schemeClr val="tx1"/>
              </a:solidFill>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charset="0"/>
            </a:endParaRPr>
          </a:p>
        </p:txBody>
      </p:sp>
      <p:sp>
        <p:nvSpPr>
          <p:cNvPr id="53" name="TextBox 52"/>
          <p:cNvSpPr txBox="1"/>
          <p:nvPr/>
        </p:nvSpPr>
        <p:spPr>
          <a:xfrm>
            <a:off x="7740352" y="836712"/>
            <a:ext cx="792088" cy="307777"/>
          </a:xfrm>
          <a:prstGeom prst="rect">
            <a:avLst/>
          </a:prstGeom>
          <a:noFill/>
        </p:spPr>
        <p:txBody>
          <a:bodyPr wrap="square" rtlCol="0">
            <a:spAutoFit/>
          </a:bodyPr>
          <a:lstStyle/>
          <a:p>
            <a:r>
              <a:rPr lang="en-US" sz="1400" dirty="0" smtClean="0"/>
              <a:t>(V13.1)</a:t>
            </a:r>
            <a:endParaRPr lang="en-US" sz="1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79512" y="188640"/>
            <a:ext cx="8664771" cy="779320"/>
          </a:xfrm>
        </p:spPr>
        <p:txBody>
          <a:bodyPr/>
          <a:lstStyle/>
          <a:p>
            <a:pPr lvl="0"/>
            <a:r>
              <a:rPr lang="en-US" dirty="0" smtClean="0"/>
              <a:t>SoC EDS Includes ARM DS-5 Altera Edition</a:t>
            </a:r>
            <a:endParaRPr lang="en-US" dirty="0"/>
          </a:p>
        </p:txBody>
      </p:sp>
      <p:sp>
        <p:nvSpPr>
          <p:cNvPr id="2" name="Content Placeholder 1"/>
          <p:cNvSpPr>
            <a:spLocks noGrp="1"/>
          </p:cNvSpPr>
          <p:nvPr>
            <p:ph idx="1"/>
          </p:nvPr>
        </p:nvSpPr>
        <p:spPr>
          <a:xfrm>
            <a:off x="323528" y="980728"/>
            <a:ext cx="5589315" cy="5328592"/>
          </a:xfrm>
        </p:spPr>
        <p:txBody>
          <a:bodyPr>
            <a:normAutofit fontScale="92500" lnSpcReduction="10000"/>
          </a:bodyPr>
          <a:lstStyle/>
          <a:p>
            <a:pPr lvl="0"/>
            <a:r>
              <a:rPr lang="en-US" sz="2400" dirty="0" smtClean="0"/>
              <a:t>Industry’s most advanced </a:t>
            </a:r>
            <a:r>
              <a:rPr lang="en-US" sz="2400" dirty="0" err="1" smtClean="0"/>
              <a:t>multicore</a:t>
            </a:r>
            <a:r>
              <a:rPr lang="en-US" sz="2400" dirty="0" smtClean="0"/>
              <a:t> debugger from ARM for ARM processors</a:t>
            </a:r>
          </a:p>
          <a:p>
            <a:r>
              <a:rPr lang="en-GB" sz="2400" dirty="0" smtClean="0"/>
              <a:t>Supports JTAG/Ethernet/Trace debug </a:t>
            </a:r>
            <a:r>
              <a:rPr lang="en-US" sz="2400" dirty="0" smtClean="0"/>
              <a:t>in one package</a:t>
            </a:r>
            <a:endParaRPr lang="en-GB" sz="2400" dirty="0" smtClean="0"/>
          </a:p>
          <a:p>
            <a:r>
              <a:rPr lang="en-GB" sz="2400" dirty="0" smtClean="0"/>
              <a:t>Trace pod – </a:t>
            </a:r>
            <a:r>
              <a:rPr lang="en-GB" sz="2400" dirty="0" err="1" smtClean="0"/>
              <a:t>Dstream</a:t>
            </a:r>
            <a:r>
              <a:rPr lang="en-GB" sz="2400" dirty="0" smtClean="0"/>
              <a:t> – 4Gbyte trace memory </a:t>
            </a:r>
          </a:p>
          <a:p>
            <a:r>
              <a:rPr lang="en-GB" sz="2400" dirty="0" smtClean="0"/>
              <a:t>True dual core/debugger capability</a:t>
            </a:r>
          </a:p>
          <a:p>
            <a:pPr lvl="0"/>
            <a:r>
              <a:rPr lang="en-GB" sz="2400" dirty="0" smtClean="0"/>
              <a:t>Streamline:  Statistical analysis of software load and bus traffic spanning the CPUs and FPGA under Linux</a:t>
            </a:r>
            <a:endParaRPr lang="en-US" sz="2400" dirty="0" smtClean="0"/>
          </a:p>
          <a:p>
            <a:pPr lvl="0">
              <a:spcBef>
                <a:spcPts val="1200"/>
              </a:spcBef>
            </a:pPr>
            <a:r>
              <a:rPr lang="en-US" sz="2400" dirty="0" smtClean="0"/>
              <a:t>Integrated OS-aware analysis</a:t>
            </a:r>
            <a:br>
              <a:rPr lang="en-US" sz="2400" dirty="0" smtClean="0"/>
            </a:br>
            <a:r>
              <a:rPr lang="en-US" sz="2400" dirty="0" smtClean="0"/>
              <a:t>and debug capability</a:t>
            </a:r>
          </a:p>
          <a:p>
            <a:pPr>
              <a:spcBef>
                <a:spcPts val="1200"/>
              </a:spcBef>
            </a:pPr>
            <a:r>
              <a:rPr lang="en-US" sz="2400" dirty="0" err="1" smtClean="0"/>
              <a:t>Yocto</a:t>
            </a:r>
            <a:r>
              <a:rPr lang="en-US" sz="2400" dirty="0" smtClean="0"/>
              <a:t> </a:t>
            </a:r>
            <a:r>
              <a:rPr lang="en-US" sz="2400" dirty="0" err="1" smtClean="0"/>
              <a:t>plugin</a:t>
            </a:r>
            <a:r>
              <a:rPr lang="en-US" sz="2400" dirty="0" smtClean="0"/>
              <a:t> to enable</a:t>
            </a:r>
            <a:br>
              <a:rPr lang="en-US" sz="2400" dirty="0" smtClean="0"/>
            </a:br>
            <a:r>
              <a:rPr lang="en-US" sz="2400" dirty="0" smtClean="0"/>
              <a:t>Linux based application development</a:t>
            </a:r>
          </a:p>
          <a:p>
            <a:pPr lvl="0">
              <a:spcBef>
                <a:spcPts val="1200"/>
              </a:spcBef>
            </a:pPr>
            <a:endParaRPr lang="en-US" sz="2400" dirty="0" smtClean="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fld id="{6CE5E3FE-A279-48DF-B3FF-4EAF46D5DB6F}" type="slidenum">
              <a:rPr lang="en-US" smtClean="0"/>
              <a:pPr/>
              <a:t>27</a:t>
            </a:fld>
            <a:endParaRPr lang="en-US" dirty="0"/>
          </a:p>
        </p:txBody>
      </p:sp>
      <p:pic>
        <p:nvPicPr>
          <p:cNvPr id="11" name="Picture 10"/>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841066" y="-222730"/>
            <a:ext cx="2556050" cy="2373261"/>
          </a:xfrm>
          <a:prstGeom prst="rect">
            <a:avLst/>
          </a:prstGeom>
          <a:effectLst/>
        </p:spPr>
      </p:pic>
      <p:pic>
        <p:nvPicPr>
          <p:cNvPr id="2050" name="Picture 2" descr="D:\Altera\2012\SoC Preso and BS\Artwork\Screen Shot\soceds-register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916832"/>
            <a:ext cx="2853664" cy="1944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5" descr="C:\Users\hwong\Documents\Work\SDK\ScreenShots\soceds-yocto.jpg"/>
          <p:cNvPicPr>
            <a:picLocks noChangeAspect="1" noChangeArrowheads="1"/>
          </p:cNvPicPr>
          <p:nvPr/>
        </p:nvPicPr>
        <p:blipFill>
          <a:blip r:embed="rId5" cstate="print"/>
          <a:srcRect/>
          <a:stretch>
            <a:fillRect/>
          </a:stretch>
        </p:blipFill>
        <p:spPr bwMode="auto">
          <a:xfrm>
            <a:off x="6588224" y="3068960"/>
            <a:ext cx="2339274" cy="30118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030647"/>
      </p:ext>
    </p:extLst>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Paul\AppData\Local\Microsoft\Windows\Temporary Internet Files\Content.IE5\ZXX4NFOD\MP90044313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2049" y="928576"/>
            <a:ext cx="3772126" cy="246486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304437" y="3417794"/>
            <a:ext cx="2535125" cy="25423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Bent Arrow 7"/>
          <p:cNvSpPr/>
          <p:nvPr/>
        </p:nvSpPr>
        <p:spPr bwMode="auto">
          <a:xfrm flipV="1">
            <a:off x="1425389" y="3012942"/>
            <a:ext cx="1819835" cy="1506070"/>
          </a:xfrm>
          <a:prstGeom prst="bentArrow">
            <a:avLst>
              <a:gd name="adj1" fmla="val 20180"/>
              <a:gd name="adj2" fmla="val 18374"/>
              <a:gd name="adj3" fmla="val 11747"/>
              <a:gd name="adj4" fmla="val 43750"/>
            </a:avLst>
          </a:prstGeom>
          <a:gradFill flip="none" rotWithShape="1">
            <a:gsLst>
              <a:gs pos="0">
                <a:srgbClr val="7CBFF6">
                  <a:shade val="30000"/>
                  <a:satMod val="115000"/>
                </a:srgbClr>
              </a:gs>
              <a:gs pos="50000">
                <a:srgbClr val="7CBFF6">
                  <a:shade val="67500"/>
                  <a:satMod val="115000"/>
                </a:srgbClr>
              </a:gs>
              <a:gs pos="100000">
                <a:srgbClr val="7CBFF6">
                  <a:shade val="100000"/>
                  <a:satMod val="115000"/>
                </a:srgbClr>
              </a:gs>
            </a:gsLst>
            <a:lin ang="135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 name="Title 4"/>
          <p:cNvSpPr>
            <a:spLocks noGrp="1"/>
          </p:cNvSpPr>
          <p:nvPr>
            <p:ph type="title"/>
          </p:nvPr>
        </p:nvSpPr>
        <p:spPr>
          <a:xfrm>
            <a:off x="179512" y="116632"/>
            <a:ext cx="8645524" cy="914400"/>
          </a:xfrm>
        </p:spPr>
        <p:txBody>
          <a:bodyPr/>
          <a:lstStyle/>
          <a:p>
            <a:pPr algn="ctr"/>
            <a:r>
              <a:rPr lang="en-US" dirty="0" smtClean="0"/>
              <a:t>One Device, Two Debugging Tools?</a:t>
            </a:r>
            <a:endParaRPr lang="en-US" dirty="0"/>
          </a:p>
        </p:txBody>
      </p:sp>
      <p:sp>
        <p:nvSpPr>
          <p:cNvPr id="4" name="Slide Number Placeholder 3"/>
          <p:cNvSpPr>
            <a:spLocks noGrp="1"/>
          </p:cNvSpPr>
          <p:nvPr>
            <p:ph type="sldNum" sz="quarter" idx="10"/>
          </p:nvPr>
        </p:nvSpPr>
        <p:spPr/>
        <p:txBody>
          <a:bodyPr/>
          <a:lstStyle/>
          <a:p>
            <a:pPr>
              <a:defRPr/>
            </a:pPr>
            <a:fld id="{6CE5E3FE-A279-48DF-B3FF-4EAF46D5DB6F}" type="slidenum">
              <a:rPr lang="en-US" smtClean="0"/>
              <a:pPr>
                <a:defRPr/>
              </a:pPr>
              <a:t>28</a:t>
            </a:fld>
            <a:endParaRPr lang="en-US" dirty="0"/>
          </a:p>
        </p:txBody>
      </p:sp>
      <p:sp>
        <p:nvSpPr>
          <p:cNvPr id="9" name="Rectangle 8"/>
          <p:cNvSpPr/>
          <p:nvPr/>
        </p:nvSpPr>
        <p:spPr>
          <a:xfrm>
            <a:off x="261334" y="4722728"/>
            <a:ext cx="2949388" cy="781752"/>
          </a:xfrm>
          <a:prstGeom prst="rect">
            <a:avLst/>
          </a:prstGeom>
        </p:spPr>
        <p:txBody>
          <a:bodyPr wrap="square">
            <a:spAutoFit/>
          </a:bodyPr>
          <a:lstStyle/>
          <a:p>
            <a:pPr marL="230188" lvl="0" indent="-230188" eaLnBrk="1" hangingPunct="1">
              <a:spcBef>
                <a:spcPct val="20000"/>
              </a:spcBef>
              <a:buClr>
                <a:srgbClr val="003399"/>
              </a:buClr>
              <a:buSzPct val="75000"/>
              <a:buFont typeface="Wingdings" pitchFamily="2" charset="2"/>
              <a:buChar char="n"/>
              <a:defRPr/>
            </a:pPr>
            <a:r>
              <a:rPr lang="en-US" sz="1400" dirty="0" smtClean="0">
                <a:latin typeface="+mn-lt"/>
              </a:rPr>
              <a:t>Dedicated JTAG connection</a:t>
            </a:r>
          </a:p>
          <a:p>
            <a:pPr marL="230188" lvl="0" indent="-230188" eaLnBrk="1" hangingPunct="1">
              <a:spcBef>
                <a:spcPct val="20000"/>
              </a:spcBef>
              <a:buClr>
                <a:srgbClr val="003399"/>
              </a:buClr>
              <a:buSzPct val="75000"/>
              <a:buFont typeface="Wingdings" pitchFamily="2" charset="2"/>
              <a:buChar char="n"/>
              <a:defRPr/>
            </a:pPr>
            <a:r>
              <a:rPr lang="en-US" sz="1400" dirty="0" smtClean="0">
                <a:latin typeface="+mn-lt"/>
              </a:rPr>
              <a:t>Visualize &amp; control CPU  subsystem </a:t>
            </a:r>
            <a:endParaRPr lang="en-US" sz="1400" dirty="0">
              <a:latin typeface="+mn-lt"/>
            </a:endParaRPr>
          </a:p>
        </p:txBody>
      </p:sp>
      <p:sp>
        <p:nvSpPr>
          <p:cNvPr id="14" name="Bent Arrow 13"/>
          <p:cNvSpPr/>
          <p:nvPr/>
        </p:nvSpPr>
        <p:spPr bwMode="auto">
          <a:xfrm flipH="1" flipV="1">
            <a:off x="5880847" y="2964859"/>
            <a:ext cx="1819835" cy="2145823"/>
          </a:xfrm>
          <a:prstGeom prst="bentArrow">
            <a:avLst>
              <a:gd name="adj1" fmla="val 17135"/>
              <a:gd name="adj2" fmla="val 15075"/>
              <a:gd name="adj3" fmla="val 11747"/>
              <a:gd name="adj4" fmla="val 43750"/>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5" name="TextBox 14"/>
          <p:cNvSpPr txBox="1"/>
          <p:nvPr/>
        </p:nvSpPr>
        <p:spPr>
          <a:xfrm>
            <a:off x="5921870" y="4647779"/>
            <a:ext cx="675762" cy="369332"/>
          </a:xfrm>
          <a:prstGeom prst="rect">
            <a:avLst/>
          </a:prstGeom>
          <a:noFill/>
        </p:spPr>
        <p:txBody>
          <a:bodyPr wrap="none" rtlCol="0">
            <a:spAutoFit/>
          </a:bodyPr>
          <a:lstStyle/>
          <a:p>
            <a:r>
              <a:rPr lang="en-US" b="1" dirty="0" smtClean="0">
                <a:latin typeface="Arial Narrow" pitchFamily="34" charset="0"/>
              </a:rPr>
              <a:t>JTAG</a:t>
            </a:r>
            <a:endParaRPr lang="en-US" b="1" dirty="0">
              <a:latin typeface="Arial Narrow" pitchFamily="34"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6869912" y="3425212"/>
            <a:ext cx="1291738" cy="1035696"/>
          </a:xfrm>
          <a:prstGeom prst="rect">
            <a:avLst/>
          </a:prstGeom>
          <a:effectLst>
            <a:outerShdw blurRad="50800" dist="38100" dir="8100000" algn="tr" rotWithShape="0">
              <a:prstClr val="black">
                <a:alpha val="40000"/>
              </a:prstClr>
            </a:outerShdw>
          </a:effectLst>
        </p:spPr>
      </p:pic>
      <p:sp>
        <p:nvSpPr>
          <p:cNvPr id="29" name="Rectangle 28"/>
          <p:cNvSpPr/>
          <p:nvPr/>
        </p:nvSpPr>
        <p:spPr>
          <a:xfrm>
            <a:off x="6049818" y="5082947"/>
            <a:ext cx="3048002" cy="566309"/>
          </a:xfrm>
          <a:prstGeom prst="rect">
            <a:avLst/>
          </a:prstGeom>
        </p:spPr>
        <p:txBody>
          <a:bodyPr wrap="square">
            <a:spAutoFit/>
          </a:bodyPr>
          <a:lstStyle/>
          <a:p>
            <a:pPr marL="230188" indent="-230188" eaLnBrk="1" hangingPunct="1">
              <a:spcBef>
                <a:spcPct val="20000"/>
              </a:spcBef>
              <a:buClr>
                <a:srgbClr val="003399"/>
              </a:buClr>
              <a:buSzPct val="75000"/>
              <a:buFont typeface="Wingdings" pitchFamily="2" charset="2"/>
              <a:buChar char="n"/>
              <a:defRPr/>
            </a:pPr>
            <a:r>
              <a:rPr lang="en-US" sz="1400" dirty="0" smtClean="0">
                <a:latin typeface="+mn-lt"/>
              </a:rPr>
              <a:t>Dedicated JTAG connection</a:t>
            </a:r>
          </a:p>
          <a:p>
            <a:pPr marL="230188" lvl="0" indent="-230188" eaLnBrk="1" hangingPunct="1">
              <a:spcBef>
                <a:spcPct val="20000"/>
              </a:spcBef>
              <a:buClr>
                <a:srgbClr val="003399"/>
              </a:buClr>
              <a:buSzPct val="75000"/>
              <a:buFont typeface="Wingdings" pitchFamily="2" charset="2"/>
              <a:buChar char="n"/>
              <a:defRPr/>
            </a:pPr>
            <a:r>
              <a:rPr lang="en-US" sz="1400" dirty="0" smtClean="0">
                <a:latin typeface="+mn-lt"/>
              </a:rPr>
              <a:t>Visualize &amp; control FPGA</a:t>
            </a:r>
          </a:p>
        </p:txBody>
      </p:sp>
      <p:pic>
        <p:nvPicPr>
          <p:cNvPr id="22" name="Picture 2" descr="D:\Altera\2012\SoC Preso and BS\Artwork\Screen Shot\qts_qii53009-3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158753" y="1572222"/>
            <a:ext cx="2581835" cy="1554567"/>
          </a:xfrm>
          <a:prstGeom prst="rect">
            <a:avLst/>
          </a:prstGeom>
          <a:ln>
            <a:noFill/>
          </a:ln>
          <a:effectLst>
            <a:outerShdw blurRad="292100" dist="139700" dir="2700000" algn="tl" rotWithShape="0">
              <a:srgbClr val="333333">
                <a:alpha val="65000"/>
              </a:srgbClr>
            </a:outerShdw>
          </a:effectLst>
          <a:scene3d>
            <a:camera prst="perspectiveHeroicExtremeLeftFacing">
              <a:rot lat="0" lon="2067641" rev="0"/>
            </a:camera>
            <a:lightRig rig="threePt" dir="t"/>
          </a:scene3d>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3200400" y="4609684"/>
            <a:ext cx="2743200" cy="0"/>
          </a:xfrm>
          <a:prstGeom prst="line">
            <a:avLst/>
          </a:prstGeom>
          <a:noFill/>
          <a:ln w="57150" cap="flat" cmpd="sng" algn="ctr">
            <a:solidFill>
              <a:sysClr val="windowText" lastClr="000000"/>
            </a:solidFill>
            <a:prstDash val="sysDash"/>
          </a:ln>
          <a:effectLst/>
        </p:spPr>
      </p:cxnSp>
      <p:pic>
        <p:nvPicPr>
          <p:cNvPr id="4100"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943" t="3452" r="3398" b="3773"/>
          <a:stretch/>
        </p:blipFill>
        <p:spPr bwMode="auto">
          <a:xfrm rot="5400000">
            <a:off x="565045" y="1241563"/>
            <a:ext cx="1762218" cy="2244236"/>
          </a:xfrm>
          <a:prstGeom prst="trapezoid">
            <a:avLst>
              <a:gd name="adj" fmla="val 8879"/>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bwMode="auto">
          <a:xfrm>
            <a:off x="243480" y="1156951"/>
            <a:ext cx="2128275" cy="338554"/>
          </a:xfrm>
          <a:prstGeom prst="rect">
            <a:avLst/>
          </a:prstGeom>
          <a:noFill/>
          <a:ln>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b"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solidFill>
                <a:effectLst/>
                <a:latin typeface="Arial" charset="0"/>
              </a:rPr>
              <a:t>ARM</a:t>
            </a:r>
            <a:r>
              <a:rPr kumimoji="0" lang="en-US" sz="1600" i="0" u="none" strike="noStrike" cap="none" normalizeH="0" baseline="30000" dirty="0" smtClean="0">
                <a:ln>
                  <a:noFill/>
                </a:ln>
                <a:solidFill>
                  <a:schemeClr val="tx2"/>
                </a:solidFill>
                <a:effectLst/>
                <a:latin typeface="Arial" charset="0"/>
              </a:rPr>
              <a:t>®</a:t>
            </a:r>
            <a:r>
              <a:rPr kumimoji="0" lang="en-US" sz="1600" b="1" i="0" u="none" strike="noStrike" cap="none" normalizeH="0" baseline="0" dirty="0" smtClean="0">
                <a:ln>
                  <a:noFill/>
                </a:ln>
                <a:solidFill>
                  <a:schemeClr val="tx2"/>
                </a:solidFill>
                <a:effectLst/>
                <a:latin typeface="Arial" charset="0"/>
              </a:rPr>
              <a:t> DS-5</a:t>
            </a:r>
            <a:r>
              <a:rPr lang="en-US" sz="1600" baseline="30000" dirty="0">
                <a:solidFill>
                  <a:schemeClr val="tx2"/>
                </a:solidFill>
                <a:latin typeface="Arial" charset="0"/>
              </a:rPr>
              <a:t>™</a:t>
            </a:r>
            <a:r>
              <a:rPr kumimoji="0" lang="en-US" sz="1600" b="1" i="0" u="none" strike="noStrike" cap="none" normalizeH="0" baseline="0" dirty="0" smtClean="0">
                <a:ln>
                  <a:noFill/>
                </a:ln>
                <a:solidFill>
                  <a:schemeClr val="tx2"/>
                </a:solidFill>
                <a:effectLst/>
                <a:latin typeface="Arial" charset="0"/>
              </a:rPr>
              <a:t> Toolkit</a:t>
            </a:r>
          </a:p>
        </p:txBody>
      </p:sp>
      <p:sp>
        <p:nvSpPr>
          <p:cNvPr id="25" name="Rectangle 24"/>
          <p:cNvSpPr/>
          <p:nvPr/>
        </p:nvSpPr>
        <p:spPr bwMode="auto">
          <a:xfrm>
            <a:off x="6194613" y="1156951"/>
            <a:ext cx="2845651" cy="338554"/>
          </a:xfrm>
          <a:prstGeom prst="rect">
            <a:avLst/>
          </a:prstGeom>
          <a:noFill/>
          <a:ln>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b"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solidFill>
                <a:effectLst/>
                <a:latin typeface="Arial" charset="0"/>
              </a:rPr>
              <a:t>Altera </a:t>
            </a:r>
            <a:r>
              <a:rPr kumimoji="0" lang="en-US" sz="1600" b="1" i="0" u="none" strike="noStrike" cap="none" normalizeH="0" baseline="0" dirty="0" err="1" smtClean="0">
                <a:ln>
                  <a:noFill/>
                </a:ln>
                <a:solidFill>
                  <a:schemeClr val="tx2"/>
                </a:solidFill>
                <a:effectLst/>
                <a:latin typeface="Arial" charset="0"/>
              </a:rPr>
              <a:t>Quartus</a:t>
            </a:r>
            <a:r>
              <a:rPr lang="en-US" sz="1600" baseline="30000" dirty="0">
                <a:solidFill>
                  <a:schemeClr val="tx2"/>
                </a:solidFill>
                <a:latin typeface="Arial" charset="0"/>
              </a:rPr>
              <a:t>™</a:t>
            </a:r>
            <a:r>
              <a:rPr kumimoji="0" lang="en-US" sz="1600" b="1" i="0" u="none" strike="noStrike" cap="none" normalizeH="0" baseline="0" dirty="0" smtClean="0">
                <a:ln>
                  <a:noFill/>
                </a:ln>
                <a:solidFill>
                  <a:schemeClr val="tx2"/>
                </a:solidFill>
                <a:effectLst/>
                <a:latin typeface="Arial" charset="0"/>
              </a:rPr>
              <a:t> II Software</a:t>
            </a:r>
          </a:p>
        </p:txBody>
      </p:sp>
      <p:pic>
        <p:nvPicPr>
          <p:cNvPr id="24" name="Picture 23" descr="DSTREAM_large.jpg"/>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608252" y="3434331"/>
            <a:ext cx="1972632" cy="1246045"/>
          </a:xfrm>
          <a:prstGeom prst="rect">
            <a:avLst/>
          </a:prstGeom>
          <a:noFill/>
          <a:effectLst>
            <a:outerShdw blurRad="50800" dist="38100" dir="5400000" algn="t" rotWithShape="0">
              <a:prstClr val="black">
                <a:alpha val="40000"/>
              </a:prstClr>
            </a:outerShdw>
          </a:effectLst>
        </p:spPr>
      </p:pic>
      <p:sp>
        <p:nvSpPr>
          <p:cNvPr id="28" name="TextBox 27"/>
          <p:cNvSpPr txBox="1"/>
          <p:nvPr/>
        </p:nvSpPr>
        <p:spPr>
          <a:xfrm>
            <a:off x="2521527" y="4054749"/>
            <a:ext cx="675762" cy="369332"/>
          </a:xfrm>
          <a:prstGeom prst="rect">
            <a:avLst/>
          </a:prstGeom>
          <a:noFill/>
        </p:spPr>
        <p:txBody>
          <a:bodyPr wrap="none" rtlCol="0">
            <a:spAutoFit/>
          </a:bodyPr>
          <a:lstStyle/>
          <a:p>
            <a:r>
              <a:rPr lang="en-US" b="1" dirty="0" smtClean="0">
                <a:latin typeface="Arial Narrow" pitchFamily="34" charset="0"/>
              </a:rPr>
              <a:t>JTAG</a:t>
            </a:r>
            <a:endParaRPr lang="en-US" b="1" dirty="0">
              <a:latin typeface="Arial Narrow" pitchFamily="34" charset="0"/>
            </a:endParaRPr>
          </a:p>
        </p:txBody>
      </p:sp>
      <p:sp>
        <p:nvSpPr>
          <p:cNvPr id="30" name="TextBox 29"/>
          <p:cNvSpPr txBox="1"/>
          <p:nvPr/>
        </p:nvSpPr>
        <p:spPr>
          <a:xfrm>
            <a:off x="757504" y="4341077"/>
            <a:ext cx="888384" cy="249299"/>
          </a:xfrm>
          <a:prstGeom prst="rect">
            <a:avLst/>
          </a:prstGeom>
          <a:noFill/>
        </p:spPr>
        <p:txBody>
          <a:bodyPr wrap="none" rtlCol="0">
            <a:spAutoFit/>
          </a:bodyPr>
          <a:lstStyle/>
          <a:p>
            <a:pPr algn="r">
              <a:lnSpc>
                <a:spcPct val="85000"/>
              </a:lnSpc>
            </a:pPr>
            <a:r>
              <a:rPr lang="en-US" sz="1200" dirty="0" smtClean="0">
                <a:latin typeface="Arial Narrow" pitchFamily="34" charset="0"/>
              </a:rPr>
              <a:t>DSTREAM</a:t>
            </a:r>
            <a:r>
              <a:rPr lang="en-US" sz="1200" baseline="30000" dirty="0" smtClean="0">
                <a:latin typeface="Arial Narrow" pitchFamily="34" charset="0"/>
              </a:rPr>
              <a:t>™</a:t>
            </a:r>
            <a:endParaRPr lang="en-US" sz="1200" baseline="30000" dirty="0">
              <a:latin typeface="Arial Narrow" pitchFamily="34" charset="0"/>
            </a:endParaRPr>
          </a:p>
        </p:txBody>
      </p:sp>
    </p:spTree>
    <p:extLst>
      <p:ext uri="{BB962C8B-B14F-4D97-AF65-F5344CB8AC3E}">
        <p14:creationId xmlns:p14="http://schemas.microsoft.com/office/powerpoint/2010/main" val="264726393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Paul\AppData\Local\Microsoft\Windows\Temporary Internet Files\Content.IE5\ZXX4NFOD\MP90044313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2049" y="928576"/>
            <a:ext cx="3772126" cy="246486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304437" y="3417794"/>
            <a:ext cx="2535125" cy="25423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Bent Arrow 7"/>
          <p:cNvSpPr/>
          <p:nvPr/>
        </p:nvSpPr>
        <p:spPr bwMode="auto">
          <a:xfrm flipV="1">
            <a:off x="1425389" y="3012942"/>
            <a:ext cx="1819835" cy="1506070"/>
          </a:xfrm>
          <a:prstGeom prst="bentArrow">
            <a:avLst>
              <a:gd name="adj1" fmla="val 20180"/>
              <a:gd name="adj2" fmla="val 18374"/>
              <a:gd name="adj3" fmla="val 11747"/>
              <a:gd name="adj4" fmla="val 43750"/>
            </a:avLst>
          </a:prstGeom>
          <a:gradFill flip="none" rotWithShape="1">
            <a:gsLst>
              <a:gs pos="0">
                <a:srgbClr val="7CBFF6">
                  <a:shade val="30000"/>
                  <a:satMod val="115000"/>
                </a:srgbClr>
              </a:gs>
              <a:gs pos="50000">
                <a:srgbClr val="7CBFF6">
                  <a:shade val="67500"/>
                  <a:satMod val="115000"/>
                </a:srgbClr>
              </a:gs>
              <a:gs pos="100000">
                <a:srgbClr val="7CBFF6">
                  <a:shade val="100000"/>
                  <a:satMod val="115000"/>
                </a:srgbClr>
              </a:gs>
            </a:gsLst>
            <a:lin ang="135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 name="Title 4"/>
          <p:cNvSpPr>
            <a:spLocks noGrp="1"/>
          </p:cNvSpPr>
          <p:nvPr>
            <p:ph type="title"/>
          </p:nvPr>
        </p:nvSpPr>
        <p:spPr>
          <a:xfrm>
            <a:off x="179512" y="116632"/>
            <a:ext cx="8645524" cy="914400"/>
          </a:xfrm>
        </p:spPr>
        <p:txBody>
          <a:bodyPr/>
          <a:lstStyle/>
          <a:p>
            <a:pPr algn="ctr"/>
            <a:r>
              <a:rPr lang="en-US" dirty="0" smtClean="0"/>
              <a:t>One Device, Two Debugging Tools?</a:t>
            </a:r>
            <a:endParaRPr lang="en-US" dirty="0"/>
          </a:p>
        </p:txBody>
      </p:sp>
      <p:sp>
        <p:nvSpPr>
          <p:cNvPr id="4" name="Slide Number Placeholder 3"/>
          <p:cNvSpPr>
            <a:spLocks noGrp="1"/>
          </p:cNvSpPr>
          <p:nvPr>
            <p:ph type="sldNum" sz="quarter" idx="10"/>
          </p:nvPr>
        </p:nvSpPr>
        <p:spPr/>
        <p:txBody>
          <a:bodyPr/>
          <a:lstStyle/>
          <a:p>
            <a:pPr>
              <a:defRPr/>
            </a:pPr>
            <a:fld id="{6CE5E3FE-A279-48DF-B3FF-4EAF46D5DB6F}" type="slidenum">
              <a:rPr lang="en-US" smtClean="0"/>
              <a:pPr>
                <a:defRPr/>
              </a:pPr>
              <a:t>29</a:t>
            </a:fld>
            <a:endParaRPr lang="en-US" dirty="0"/>
          </a:p>
        </p:txBody>
      </p:sp>
      <p:sp>
        <p:nvSpPr>
          <p:cNvPr id="9" name="Rectangle 8"/>
          <p:cNvSpPr/>
          <p:nvPr/>
        </p:nvSpPr>
        <p:spPr>
          <a:xfrm>
            <a:off x="261334" y="4722728"/>
            <a:ext cx="2949388" cy="781752"/>
          </a:xfrm>
          <a:prstGeom prst="rect">
            <a:avLst/>
          </a:prstGeom>
        </p:spPr>
        <p:txBody>
          <a:bodyPr wrap="square">
            <a:spAutoFit/>
          </a:bodyPr>
          <a:lstStyle/>
          <a:p>
            <a:pPr marL="230188" lvl="0" indent="-230188" eaLnBrk="1" hangingPunct="1">
              <a:spcBef>
                <a:spcPct val="20000"/>
              </a:spcBef>
              <a:buClr>
                <a:srgbClr val="003399"/>
              </a:buClr>
              <a:buSzPct val="75000"/>
              <a:buFont typeface="Wingdings" pitchFamily="2" charset="2"/>
              <a:buChar char="n"/>
              <a:defRPr/>
            </a:pPr>
            <a:r>
              <a:rPr lang="en-US" sz="1400" dirty="0" smtClean="0">
                <a:latin typeface="+mn-lt"/>
              </a:rPr>
              <a:t>Dedicated JTAG connection</a:t>
            </a:r>
          </a:p>
          <a:p>
            <a:pPr marL="230188" lvl="0" indent="-230188" eaLnBrk="1" hangingPunct="1">
              <a:spcBef>
                <a:spcPct val="20000"/>
              </a:spcBef>
              <a:buClr>
                <a:srgbClr val="003399"/>
              </a:buClr>
              <a:buSzPct val="75000"/>
              <a:buFont typeface="Wingdings" pitchFamily="2" charset="2"/>
              <a:buChar char="n"/>
              <a:defRPr/>
            </a:pPr>
            <a:r>
              <a:rPr lang="en-US" sz="1400" dirty="0" smtClean="0">
                <a:latin typeface="+mn-lt"/>
              </a:rPr>
              <a:t>Visualize &amp; control CPU  subsystem </a:t>
            </a:r>
            <a:endParaRPr lang="en-US" sz="1400" dirty="0">
              <a:latin typeface="+mn-lt"/>
            </a:endParaRPr>
          </a:p>
        </p:txBody>
      </p:sp>
      <p:sp>
        <p:nvSpPr>
          <p:cNvPr id="14" name="Bent Arrow 13"/>
          <p:cNvSpPr/>
          <p:nvPr/>
        </p:nvSpPr>
        <p:spPr bwMode="auto">
          <a:xfrm flipH="1" flipV="1">
            <a:off x="5880847" y="2964859"/>
            <a:ext cx="1819835" cy="2145823"/>
          </a:xfrm>
          <a:prstGeom prst="bentArrow">
            <a:avLst>
              <a:gd name="adj1" fmla="val 17135"/>
              <a:gd name="adj2" fmla="val 15075"/>
              <a:gd name="adj3" fmla="val 11747"/>
              <a:gd name="adj4" fmla="val 43750"/>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5" name="TextBox 14"/>
          <p:cNvSpPr txBox="1"/>
          <p:nvPr/>
        </p:nvSpPr>
        <p:spPr>
          <a:xfrm>
            <a:off x="5921870" y="4647779"/>
            <a:ext cx="675762" cy="369332"/>
          </a:xfrm>
          <a:prstGeom prst="rect">
            <a:avLst/>
          </a:prstGeom>
          <a:noFill/>
        </p:spPr>
        <p:txBody>
          <a:bodyPr wrap="none" rtlCol="0">
            <a:spAutoFit/>
          </a:bodyPr>
          <a:lstStyle/>
          <a:p>
            <a:r>
              <a:rPr lang="en-US" b="1" dirty="0" smtClean="0">
                <a:latin typeface="Arial Narrow" pitchFamily="34" charset="0"/>
              </a:rPr>
              <a:t>JTAG</a:t>
            </a:r>
            <a:endParaRPr lang="en-US" b="1" dirty="0">
              <a:latin typeface="Arial Narrow" pitchFamily="34" charset="0"/>
            </a:endParaRPr>
          </a:p>
        </p:txBody>
      </p:sp>
      <p:sp>
        <p:nvSpPr>
          <p:cNvPr id="29" name="Rectangle 28"/>
          <p:cNvSpPr/>
          <p:nvPr/>
        </p:nvSpPr>
        <p:spPr>
          <a:xfrm>
            <a:off x="6049818" y="5082947"/>
            <a:ext cx="3048002" cy="566309"/>
          </a:xfrm>
          <a:prstGeom prst="rect">
            <a:avLst/>
          </a:prstGeom>
        </p:spPr>
        <p:txBody>
          <a:bodyPr wrap="square">
            <a:spAutoFit/>
          </a:bodyPr>
          <a:lstStyle/>
          <a:p>
            <a:pPr marL="230188" indent="-230188" eaLnBrk="1" hangingPunct="1">
              <a:spcBef>
                <a:spcPct val="20000"/>
              </a:spcBef>
              <a:buClr>
                <a:srgbClr val="003399"/>
              </a:buClr>
              <a:buSzPct val="75000"/>
              <a:buFont typeface="Wingdings" pitchFamily="2" charset="2"/>
              <a:buChar char="n"/>
              <a:defRPr/>
            </a:pPr>
            <a:r>
              <a:rPr lang="en-US" sz="1400" dirty="0" smtClean="0">
                <a:latin typeface="+mn-lt"/>
              </a:rPr>
              <a:t>Dedicated JTAG connection</a:t>
            </a:r>
          </a:p>
          <a:p>
            <a:pPr marL="230188" lvl="0" indent="-230188" eaLnBrk="1" hangingPunct="1">
              <a:spcBef>
                <a:spcPct val="20000"/>
              </a:spcBef>
              <a:buClr>
                <a:srgbClr val="003399"/>
              </a:buClr>
              <a:buSzPct val="75000"/>
              <a:buFont typeface="Wingdings" pitchFamily="2" charset="2"/>
              <a:buChar char="n"/>
              <a:defRPr/>
            </a:pPr>
            <a:r>
              <a:rPr lang="en-US" sz="1400" dirty="0" smtClean="0">
                <a:latin typeface="+mn-lt"/>
              </a:rPr>
              <a:t>Visualize &amp; control FPGA</a:t>
            </a:r>
          </a:p>
        </p:txBody>
      </p:sp>
      <p:pic>
        <p:nvPicPr>
          <p:cNvPr id="22" name="Picture 2" descr="D:\Altera\2012\SoC Preso and BS\Artwork\Screen Shot\qts_qii53009-3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158753" y="1572222"/>
            <a:ext cx="2581835" cy="1554567"/>
          </a:xfrm>
          <a:prstGeom prst="rect">
            <a:avLst/>
          </a:prstGeom>
          <a:ln>
            <a:noFill/>
          </a:ln>
          <a:effectLst>
            <a:outerShdw blurRad="292100" dist="139700" dir="2700000" algn="tl" rotWithShape="0">
              <a:srgbClr val="333333">
                <a:alpha val="65000"/>
              </a:srgbClr>
            </a:outerShdw>
          </a:effectLst>
          <a:scene3d>
            <a:camera prst="perspectiveHeroicExtremeLeftFacing">
              <a:rot lat="0" lon="2067641" rev="0"/>
            </a:camera>
            <a:lightRig rig="threePt" dir="t"/>
          </a:scene3d>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3200400" y="4609684"/>
            <a:ext cx="2743200" cy="0"/>
          </a:xfrm>
          <a:prstGeom prst="line">
            <a:avLst/>
          </a:prstGeom>
          <a:noFill/>
          <a:ln w="57150" cap="flat" cmpd="sng" algn="ctr">
            <a:solidFill>
              <a:sysClr val="windowText" lastClr="000000"/>
            </a:solidFill>
            <a:prstDash val="sysDash"/>
          </a:ln>
          <a:effectLst/>
        </p:spPr>
      </p:cxnSp>
      <p:pic>
        <p:nvPicPr>
          <p:cNvPr id="4100"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43" t="3452" r="3398" b="3773"/>
          <a:stretch/>
        </p:blipFill>
        <p:spPr bwMode="auto">
          <a:xfrm rot="5400000">
            <a:off x="565045" y="1241563"/>
            <a:ext cx="1762218" cy="2244236"/>
          </a:xfrm>
          <a:prstGeom prst="trapezoid">
            <a:avLst>
              <a:gd name="adj" fmla="val 8879"/>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bwMode="auto">
          <a:xfrm>
            <a:off x="243480" y="1156951"/>
            <a:ext cx="2128275" cy="338554"/>
          </a:xfrm>
          <a:prstGeom prst="rect">
            <a:avLst/>
          </a:prstGeom>
          <a:noFill/>
          <a:ln>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b"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solidFill>
                <a:effectLst/>
                <a:latin typeface="Arial" charset="0"/>
              </a:rPr>
              <a:t>ARM</a:t>
            </a:r>
            <a:r>
              <a:rPr kumimoji="0" lang="en-US" sz="1600" i="0" u="none" strike="noStrike" cap="none" normalizeH="0" baseline="30000" dirty="0" smtClean="0">
                <a:ln>
                  <a:noFill/>
                </a:ln>
                <a:solidFill>
                  <a:schemeClr val="tx2"/>
                </a:solidFill>
                <a:effectLst/>
                <a:latin typeface="Arial" charset="0"/>
              </a:rPr>
              <a:t>®</a:t>
            </a:r>
            <a:r>
              <a:rPr kumimoji="0" lang="en-US" sz="1600" b="1" i="0" u="none" strike="noStrike" cap="none" normalizeH="0" baseline="0" dirty="0" smtClean="0">
                <a:ln>
                  <a:noFill/>
                </a:ln>
                <a:solidFill>
                  <a:schemeClr val="tx2"/>
                </a:solidFill>
                <a:effectLst/>
                <a:latin typeface="Arial" charset="0"/>
              </a:rPr>
              <a:t> DS-5</a:t>
            </a:r>
            <a:r>
              <a:rPr lang="en-US" sz="1600" baseline="30000" dirty="0">
                <a:solidFill>
                  <a:schemeClr val="tx2"/>
                </a:solidFill>
                <a:latin typeface="Arial" charset="0"/>
              </a:rPr>
              <a:t>™</a:t>
            </a:r>
            <a:r>
              <a:rPr kumimoji="0" lang="en-US" sz="1600" b="1" i="0" u="none" strike="noStrike" cap="none" normalizeH="0" baseline="0" dirty="0" smtClean="0">
                <a:ln>
                  <a:noFill/>
                </a:ln>
                <a:solidFill>
                  <a:schemeClr val="tx2"/>
                </a:solidFill>
                <a:effectLst/>
                <a:latin typeface="Arial" charset="0"/>
              </a:rPr>
              <a:t> Toolkit</a:t>
            </a:r>
          </a:p>
        </p:txBody>
      </p:sp>
      <p:sp>
        <p:nvSpPr>
          <p:cNvPr id="25" name="Rectangle 24"/>
          <p:cNvSpPr/>
          <p:nvPr/>
        </p:nvSpPr>
        <p:spPr bwMode="auto">
          <a:xfrm>
            <a:off x="6194613" y="1156951"/>
            <a:ext cx="2845651" cy="338554"/>
          </a:xfrm>
          <a:prstGeom prst="rect">
            <a:avLst/>
          </a:prstGeom>
          <a:noFill/>
          <a:ln>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b"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solidFill>
                <a:effectLst/>
                <a:latin typeface="Arial" charset="0"/>
              </a:rPr>
              <a:t>Altera </a:t>
            </a:r>
            <a:r>
              <a:rPr kumimoji="0" lang="en-US" sz="1600" b="1" i="0" u="none" strike="noStrike" cap="none" normalizeH="0" baseline="0" dirty="0" err="1" smtClean="0">
                <a:ln>
                  <a:noFill/>
                </a:ln>
                <a:solidFill>
                  <a:schemeClr val="tx2"/>
                </a:solidFill>
                <a:effectLst/>
                <a:latin typeface="Arial" charset="0"/>
              </a:rPr>
              <a:t>Quartus</a:t>
            </a:r>
            <a:r>
              <a:rPr lang="en-US" sz="1600" baseline="30000" dirty="0">
                <a:solidFill>
                  <a:schemeClr val="tx2"/>
                </a:solidFill>
                <a:latin typeface="Arial" charset="0"/>
              </a:rPr>
              <a:t>™</a:t>
            </a:r>
            <a:r>
              <a:rPr kumimoji="0" lang="en-US" sz="1600" b="1" i="0" u="none" strike="noStrike" cap="none" normalizeH="0" baseline="0" dirty="0" smtClean="0">
                <a:ln>
                  <a:noFill/>
                </a:ln>
                <a:solidFill>
                  <a:schemeClr val="tx2"/>
                </a:solidFill>
                <a:effectLst/>
                <a:latin typeface="Arial" charset="0"/>
              </a:rPr>
              <a:t> II Software</a:t>
            </a:r>
          </a:p>
        </p:txBody>
      </p:sp>
      <p:pic>
        <p:nvPicPr>
          <p:cNvPr id="24" name="Picture 23" descr="DSTREAM_large.jpg"/>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a:off x="608252" y="3434331"/>
            <a:ext cx="1972632" cy="1246045"/>
          </a:xfrm>
          <a:prstGeom prst="rect">
            <a:avLst/>
          </a:prstGeom>
          <a:noFill/>
          <a:effectLst>
            <a:outerShdw blurRad="50800" dist="38100" dir="5400000" algn="t" rotWithShape="0">
              <a:prstClr val="black">
                <a:alpha val="40000"/>
              </a:prstClr>
            </a:outerShdw>
          </a:effectLst>
        </p:spPr>
      </p:pic>
      <p:sp>
        <p:nvSpPr>
          <p:cNvPr id="28" name="TextBox 27"/>
          <p:cNvSpPr txBox="1"/>
          <p:nvPr/>
        </p:nvSpPr>
        <p:spPr>
          <a:xfrm>
            <a:off x="2521527" y="4054749"/>
            <a:ext cx="675762" cy="369332"/>
          </a:xfrm>
          <a:prstGeom prst="rect">
            <a:avLst/>
          </a:prstGeom>
          <a:noFill/>
        </p:spPr>
        <p:txBody>
          <a:bodyPr wrap="none" rtlCol="0">
            <a:spAutoFit/>
          </a:bodyPr>
          <a:lstStyle/>
          <a:p>
            <a:r>
              <a:rPr lang="en-US" b="1" dirty="0" smtClean="0">
                <a:latin typeface="Arial Narrow" pitchFamily="34" charset="0"/>
              </a:rPr>
              <a:t>JTAG</a:t>
            </a:r>
            <a:endParaRPr lang="en-US" b="1" dirty="0">
              <a:latin typeface="Arial Narrow" pitchFamily="34" charset="0"/>
            </a:endParaRPr>
          </a:p>
        </p:txBody>
      </p:sp>
      <p:sp>
        <p:nvSpPr>
          <p:cNvPr id="30" name="TextBox 29"/>
          <p:cNvSpPr txBox="1"/>
          <p:nvPr/>
        </p:nvSpPr>
        <p:spPr>
          <a:xfrm>
            <a:off x="757504" y="4341077"/>
            <a:ext cx="888384" cy="249299"/>
          </a:xfrm>
          <a:prstGeom prst="rect">
            <a:avLst/>
          </a:prstGeom>
          <a:noFill/>
        </p:spPr>
        <p:txBody>
          <a:bodyPr wrap="none" rtlCol="0">
            <a:spAutoFit/>
          </a:bodyPr>
          <a:lstStyle/>
          <a:p>
            <a:pPr algn="r">
              <a:lnSpc>
                <a:spcPct val="85000"/>
              </a:lnSpc>
            </a:pPr>
            <a:r>
              <a:rPr lang="en-US" sz="1200" dirty="0" smtClean="0">
                <a:latin typeface="Arial Narrow" pitchFamily="34" charset="0"/>
              </a:rPr>
              <a:t>DSTREAM</a:t>
            </a:r>
            <a:r>
              <a:rPr lang="en-US" sz="1200" baseline="30000" dirty="0" smtClean="0">
                <a:latin typeface="Arial Narrow" pitchFamily="34" charset="0"/>
              </a:rPr>
              <a:t>™</a:t>
            </a:r>
            <a:endParaRPr lang="en-US" sz="1200" baseline="30000" dirty="0">
              <a:latin typeface="Arial Narrow" pitchFamily="34" charset="0"/>
            </a:endParaRPr>
          </a:p>
        </p:txBody>
      </p:sp>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00000">
            <a:off x="6869912" y="3425212"/>
            <a:ext cx="1291738" cy="1035696"/>
          </a:xfrm>
          <a:prstGeom prst="rect">
            <a:avLst/>
          </a:prstGeom>
          <a:effectLst>
            <a:outerShdw blurRad="50800" dist="38100" dir="8100000" algn="tr" rotWithShape="0">
              <a:prstClr val="black">
                <a:alpha val="40000"/>
              </a:prstClr>
            </a:outerShdw>
          </a:effectLst>
        </p:spPr>
      </p:pic>
      <p:sp>
        <p:nvSpPr>
          <p:cNvPr id="20" name="Content Placeholder 66"/>
          <p:cNvSpPr txBox="1">
            <a:spLocks/>
          </p:cNvSpPr>
          <p:nvPr/>
        </p:nvSpPr>
        <p:spPr bwMode="auto">
          <a:xfrm rot="21237857">
            <a:off x="2418346" y="1741239"/>
            <a:ext cx="4572000" cy="4572000"/>
          </a:xfrm>
          <a:prstGeom prst="snip2DiagRect">
            <a:avLst>
              <a:gd name="adj1" fmla="val 26191"/>
              <a:gd name="adj2" fmla="val 26364"/>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n w="76200">
            <a:solidFill>
              <a:schemeClr val="bg1"/>
            </a:solidFill>
            <a:miter lim="800000"/>
            <a:headEnd/>
            <a:tailEnd/>
          </a:ln>
          <a:effectLst>
            <a:outerShdw blurRad="292100" dist="139700" dir="2700000" algn="tl" rotWithShape="0">
              <a:prstClr val="black">
                <a:alpha val="65000"/>
              </a:prstClr>
            </a:outerShdw>
          </a:effectLst>
        </p:spPr>
        <p:txBody>
          <a:bodyPr vert="horz" wrap="square" lIns="274320" tIns="91440" rIns="274320" bIns="182880" numCol="1" anchor="ctr" anchorCtr="0" compatLnSpc="1">
            <a:prstTxWarp prst="textNoShape">
              <a:avLst/>
            </a:prstTxWarp>
            <a:noAutofit/>
          </a:bodyPr>
          <a:lstStyle/>
          <a:p>
            <a:pPr marL="342900" marR="0" lvl="0" indent="-342900" algn="ctr" defTabSz="914400" rtl="0" eaLnBrk="1" fontAlgn="base" latinLnBrk="0" hangingPunct="1">
              <a:spcBef>
                <a:spcPct val="20000"/>
              </a:spcBef>
              <a:spcAft>
                <a:spcPct val="0"/>
              </a:spcAft>
              <a:buClr>
                <a:srgbClr val="003399"/>
              </a:buClr>
              <a:buSzPct val="75000"/>
              <a:tabLst/>
              <a:defRPr/>
            </a:pPr>
            <a:endParaRPr kumimoji="0" lang="en-US" sz="2000" b="0" i="0" u="none" strike="noStrike" kern="0" cap="none" spc="0" normalizeH="0" noProof="0" dirty="0" smtClean="0">
              <a:ln>
                <a:noFill/>
              </a:ln>
              <a:solidFill>
                <a:schemeClr val="bg1"/>
              </a:solidFill>
              <a:effectLst/>
              <a:uLnTx/>
              <a:uFillTx/>
              <a:latin typeface="+mn-lt"/>
            </a:endParaRPr>
          </a:p>
        </p:txBody>
      </p:sp>
      <p:sp>
        <p:nvSpPr>
          <p:cNvPr id="23" name="Rectangle 22"/>
          <p:cNvSpPr/>
          <p:nvPr/>
        </p:nvSpPr>
        <p:spPr>
          <a:xfrm rot="21240000">
            <a:off x="3337016" y="1765384"/>
            <a:ext cx="2323072" cy="1077218"/>
          </a:xfrm>
          <a:prstGeom prst="rect">
            <a:avLst/>
          </a:prstGeom>
        </p:spPr>
        <p:txBody>
          <a:bodyPr wrap="none">
            <a:spAutoFit/>
          </a:bodyPr>
          <a:lstStyle/>
          <a:p>
            <a:pPr lvl="0" algn="ctr" eaLnBrk="1" hangingPunct="1">
              <a:spcBef>
                <a:spcPct val="20000"/>
              </a:spcBef>
              <a:buClr>
                <a:srgbClr val="003399"/>
              </a:buClr>
              <a:buSzPct val="75000"/>
              <a:defRPr/>
            </a:pPr>
            <a:r>
              <a:rPr lang="en-US" sz="3200" b="1" kern="0" dirty="0" smtClean="0">
                <a:solidFill>
                  <a:srgbClr val="FFFFFF"/>
                </a:solidFill>
                <a:latin typeface="Arial"/>
              </a:rPr>
              <a:t>Debugging</a:t>
            </a:r>
            <a:br>
              <a:rPr lang="en-US" sz="3200" b="1" kern="0" dirty="0" smtClean="0">
                <a:solidFill>
                  <a:srgbClr val="FFFFFF"/>
                </a:solidFill>
                <a:latin typeface="Arial"/>
              </a:rPr>
            </a:br>
            <a:r>
              <a:rPr lang="en-US" sz="3200" b="1" kern="0" dirty="0" smtClean="0">
                <a:solidFill>
                  <a:srgbClr val="FFFFFF"/>
                </a:solidFill>
                <a:latin typeface="Arial"/>
              </a:rPr>
              <a:t>Barrier</a:t>
            </a:r>
            <a:endParaRPr lang="en-US" sz="3200" b="1" kern="0" dirty="0">
              <a:solidFill>
                <a:srgbClr val="FFFFFF"/>
              </a:solidFill>
              <a:latin typeface="Arial"/>
            </a:endParaRPr>
          </a:p>
        </p:txBody>
      </p:sp>
      <p:sp>
        <p:nvSpPr>
          <p:cNvPr id="26" name="Rectangle 25"/>
          <p:cNvSpPr/>
          <p:nvPr/>
        </p:nvSpPr>
        <p:spPr>
          <a:xfrm rot="21240000">
            <a:off x="2732059" y="2928503"/>
            <a:ext cx="4196378" cy="2790508"/>
          </a:xfrm>
          <a:prstGeom prst="rect">
            <a:avLst/>
          </a:prstGeom>
        </p:spPr>
        <p:txBody>
          <a:bodyPr wrap="square">
            <a:spAutoFit/>
          </a:bodyPr>
          <a:lstStyle/>
          <a:p>
            <a:pPr marL="341313" lvl="0" indent="-341313" eaLnBrk="1" hangingPunct="1">
              <a:lnSpc>
                <a:spcPct val="90000"/>
              </a:lnSpc>
              <a:spcBef>
                <a:spcPts val="800"/>
              </a:spcBef>
              <a:buClr>
                <a:schemeClr val="bg1"/>
              </a:buClr>
              <a:buSzPct val="75000"/>
              <a:buFont typeface="Wingdings" pitchFamily="2" charset="2"/>
              <a:buChar char="n"/>
              <a:defRPr/>
            </a:pPr>
            <a:r>
              <a:rPr lang="en-US" sz="2000" kern="0" dirty="0" smtClean="0">
                <a:solidFill>
                  <a:srgbClr val="FFFFFF"/>
                </a:solidFill>
                <a:latin typeface="Arial"/>
              </a:rPr>
              <a:t>No </a:t>
            </a:r>
            <a:r>
              <a:rPr lang="en-US" sz="2000" kern="0" dirty="0">
                <a:solidFill>
                  <a:srgbClr val="FFFFFF"/>
                </a:solidFill>
                <a:latin typeface="Arial"/>
              </a:rPr>
              <a:t>single </a:t>
            </a:r>
            <a:r>
              <a:rPr lang="en-US" sz="2000" kern="0" dirty="0" smtClean="0">
                <a:solidFill>
                  <a:srgbClr val="FFFFFF"/>
                </a:solidFill>
                <a:latin typeface="Arial"/>
              </a:rPr>
              <a:t>tool/cable to visualize and </a:t>
            </a:r>
            <a:r>
              <a:rPr lang="en-US" sz="2000" kern="0" dirty="0">
                <a:solidFill>
                  <a:srgbClr val="FFFFFF"/>
                </a:solidFill>
                <a:latin typeface="Arial"/>
              </a:rPr>
              <a:t>control both CPU and FPGA domains</a:t>
            </a:r>
          </a:p>
          <a:p>
            <a:pPr marL="341313" lvl="0" indent="-341313" eaLnBrk="1" hangingPunct="1">
              <a:lnSpc>
                <a:spcPct val="90000"/>
              </a:lnSpc>
              <a:spcBef>
                <a:spcPts val="800"/>
              </a:spcBef>
              <a:buClr>
                <a:schemeClr val="bg1"/>
              </a:buClr>
              <a:buSzPct val="75000"/>
              <a:buFont typeface="Wingdings" pitchFamily="2" charset="2"/>
              <a:buChar char="n"/>
              <a:defRPr/>
            </a:pPr>
            <a:r>
              <a:rPr lang="en-US" sz="2000" kern="0" dirty="0">
                <a:solidFill>
                  <a:srgbClr val="FFFFFF"/>
                </a:solidFill>
                <a:latin typeface="Arial"/>
              </a:rPr>
              <a:t>No way for CPU and FPGA to cross trigger and correlate hardware and software events</a:t>
            </a:r>
          </a:p>
          <a:p>
            <a:pPr marL="341313" lvl="0" indent="-341313" eaLnBrk="1" hangingPunct="1">
              <a:lnSpc>
                <a:spcPct val="90000"/>
              </a:lnSpc>
              <a:spcBef>
                <a:spcPts val="800"/>
              </a:spcBef>
              <a:buClr>
                <a:schemeClr val="bg1"/>
              </a:buClr>
              <a:buSzPct val="75000"/>
              <a:buFont typeface="Wingdings" pitchFamily="2" charset="2"/>
              <a:buChar char="n"/>
              <a:defRPr/>
            </a:pPr>
            <a:r>
              <a:rPr lang="en-US" sz="2000" kern="0" dirty="0">
                <a:solidFill>
                  <a:srgbClr val="FFFFFF"/>
                </a:solidFill>
                <a:latin typeface="Arial"/>
              </a:rPr>
              <a:t>No “fixed” debugger can address the needs </a:t>
            </a:r>
            <a:r>
              <a:rPr lang="en-US" sz="2000" kern="0" dirty="0" smtClean="0">
                <a:solidFill>
                  <a:srgbClr val="FFFFFF"/>
                </a:solidFill>
                <a:latin typeface="Arial"/>
              </a:rPr>
              <a:t>of</a:t>
            </a:r>
            <a:br>
              <a:rPr lang="en-US" sz="2000" kern="0" dirty="0" smtClean="0">
                <a:solidFill>
                  <a:srgbClr val="FFFFFF"/>
                </a:solidFill>
                <a:latin typeface="Arial"/>
              </a:rPr>
            </a:br>
            <a:r>
              <a:rPr lang="en-US" sz="2000" kern="0" dirty="0" smtClean="0">
                <a:solidFill>
                  <a:srgbClr val="FFFFFF"/>
                </a:solidFill>
                <a:latin typeface="Arial"/>
              </a:rPr>
              <a:t>“changing</a:t>
            </a:r>
            <a:r>
              <a:rPr lang="en-US" sz="2000" kern="0" dirty="0">
                <a:solidFill>
                  <a:srgbClr val="FFFFFF"/>
                </a:solidFill>
                <a:latin typeface="Arial"/>
              </a:rPr>
              <a:t>” </a:t>
            </a:r>
            <a:r>
              <a:rPr lang="en-US" sz="2000" kern="0" dirty="0" smtClean="0">
                <a:solidFill>
                  <a:srgbClr val="FFFFFF"/>
                </a:solidFill>
                <a:latin typeface="Arial"/>
              </a:rPr>
              <a:t>FPGA hardware</a:t>
            </a:r>
            <a:endParaRPr lang="en-US" sz="2000" kern="0" dirty="0">
              <a:solidFill>
                <a:srgbClr val="FFFFFF"/>
              </a:solidFill>
              <a:latin typeface="Arial"/>
            </a:endParaRPr>
          </a:p>
        </p:txBody>
      </p:sp>
    </p:spTree>
    <p:extLst>
      <p:ext uri="{BB962C8B-B14F-4D97-AF65-F5344CB8AC3E}">
        <p14:creationId xmlns:p14="http://schemas.microsoft.com/office/powerpoint/2010/main" val="47055434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95536" y="62344"/>
            <a:ext cx="8482133" cy="779320"/>
          </a:xfrm>
        </p:spPr>
        <p:txBody>
          <a:bodyPr/>
          <a:lstStyle/>
          <a:p>
            <a:r>
              <a:rPr lang="en-US" dirty="0" smtClean="0"/>
              <a:t>Agenda</a:t>
            </a:r>
            <a:endParaRPr lang="en-US" dirty="0"/>
          </a:p>
        </p:txBody>
      </p:sp>
      <p:sp>
        <p:nvSpPr>
          <p:cNvPr id="11" name="Content Placeholder 10"/>
          <p:cNvSpPr>
            <a:spLocks noGrp="1"/>
          </p:cNvSpPr>
          <p:nvPr>
            <p:ph idx="1"/>
          </p:nvPr>
        </p:nvSpPr>
        <p:spPr>
          <a:xfrm>
            <a:off x="179512" y="836712"/>
            <a:ext cx="8712968" cy="5544616"/>
          </a:xfrm>
        </p:spPr>
        <p:txBody>
          <a:bodyPr>
            <a:normAutofit fontScale="92500" lnSpcReduction="10000"/>
          </a:bodyPr>
          <a:lstStyle/>
          <a:p>
            <a:r>
              <a:rPr lang="en-US" dirty="0" smtClean="0"/>
              <a:t>Altera’s SoC Devices &amp; Dev Tools Overview</a:t>
            </a:r>
          </a:p>
          <a:p>
            <a:r>
              <a:rPr lang="en-US" dirty="0" smtClean="0">
                <a:solidFill>
                  <a:srgbClr val="DDDDDD"/>
                </a:solidFill>
              </a:rPr>
              <a:t>Arrow’s </a:t>
            </a:r>
            <a:r>
              <a:rPr lang="en-US" dirty="0" err="1" smtClean="0">
                <a:solidFill>
                  <a:srgbClr val="DDDDDD"/>
                </a:solidFill>
              </a:rPr>
              <a:t>SoCkit</a:t>
            </a:r>
            <a:r>
              <a:rPr lang="en-US" dirty="0" smtClean="0">
                <a:solidFill>
                  <a:srgbClr val="DDDDDD"/>
                </a:solidFill>
              </a:rPr>
              <a:t> Overview</a:t>
            </a:r>
          </a:p>
          <a:p>
            <a:r>
              <a:rPr lang="en-US" dirty="0" smtClean="0"/>
              <a:t>Altera’s SoC EDS (Embedded Development Suite)</a:t>
            </a:r>
          </a:p>
          <a:p>
            <a:r>
              <a:rPr lang="en-US" dirty="0" smtClean="0"/>
              <a:t>Software Debug &amp; Trace Interfaces &amp; Tools</a:t>
            </a:r>
          </a:p>
          <a:p>
            <a:r>
              <a:rPr lang="en-US" dirty="0" smtClean="0"/>
              <a:t>Software Development Flow – Part 1 – </a:t>
            </a:r>
            <a:r>
              <a:rPr lang="en-US" dirty="0" err="1" smtClean="0"/>
              <a:t>Preloader</a:t>
            </a:r>
            <a:r>
              <a:rPr lang="en-US" dirty="0" smtClean="0"/>
              <a:t> &amp; Bare-Metal</a:t>
            </a:r>
          </a:p>
          <a:p>
            <a:pPr lvl="1"/>
            <a:r>
              <a:rPr lang="en-US" dirty="0" smtClean="0"/>
              <a:t>Lab: Modules 1 thru 3: Getting started, Generate/run/debug </a:t>
            </a:r>
            <a:r>
              <a:rPr lang="en-US" dirty="0" err="1" smtClean="0"/>
              <a:t>Preloader</a:t>
            </a:r>
            <a:endParaRPr lang="en-US" dirty="0" smtClean="0"/>
          </a:p>
          <a:p>
            <a:r>
              <a:rPr lang="en-US" dirty="0" smtClean="0"/>
              <a:t>Software Development Flow – Part 2 - Embedded Linux </a:t>
            </a:r>
          </a:p>
          <a:p>
            <a:pPr lvl="1"/>
            <a:r>
              <a:rPr lang="en-US" dirty="0" smtClean="0"/>
              <a:t>Lab: Modules 4 &amp; 5: Validate new peripheral running Linux</a:t>
            </a:r>
          </a:p>
          <a:p>
            <a:r>
              <a:rPr lang="en-US" dirty="0" smtClean="0"/>
              <a:t>Advanced Debug</a:t>
            </a:r>
          </a:p>
          <a:p>
            <a:r>
              <a:rPr lang="en-US" dirty="0" smtClean="0"/>
              <a:t>Altera and the Linux Community</a:t>
            </a:r>
          </a:p>
          <a:p>
            <a:pPr lvl="1"/>
            <a:r>
              <a:rPr lang="en-US" dirty="0" smtClean="0"/>
              <a:t>Demo / Lab (time permitting): Advanced debug – cross triggering</a:t>
            </a:r>
          </a:p>
          <a:p>
            <a:r>
              <a:rPr lang="en-US" dirty="0" smtClean="0"/>
              <a:t>Resources &amp; Next Steps</a:t>
            </a:r>
          </a:p>
          <a:p>
            <a:pPr>
              <a:buNone/>
            </a:pPr>
            <a:endParaRPr lang="en-US" sz="2200" dirty="0" smtClean="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3</a:t>
            </a:fld>
            <a:endParaRPr lang="en-US" dirty="0"/>
          </a:p>
        </p:txBody>
      </p:sp>
      <p:grpSp>
        <p:nvGrpSpPr>
          <p:cNvPr id="7" name="Group 6"/>
          <p:cNvGrpSpPr/>
          <p:nvPr/>
        </p:nvGrpSpPr>
        <p:grpSpPr>
          <a:xfrm>
            <a:off x="7236296" y="116632"/>
            <a:ext cx="1576251" cy="2268582"/>
            <a:chOff x="4648200" y="2186940"/>
            <a:chExt cx="1714500" cy="2537460"/>
          </a:xfrm>
        </p:grpSpPr>
        <p:grpSp>
          <p:nvGrpSpPr>
            <p:cNvPr id="8" name="Group 50"/>
            <p:cNvGrpSpPr/>
            <p:nvPr/>
          </p:nvGrpSpPr>
          <p:grpSpPr>
            <a:xfrm>
              <a:off x="4648200" y="2186940"/>
              <a:ext cx="1714500" cy="2537460"/>
              <a:chOff x="4648200" y="2186940"/>
              <a:chExt cx="1714500" cy="2537460"/>
            </a:xfrm>
          </p:grpSpPr>
          <p:pic>
            <p:nvPicPr>
              <p:cNvPr id="12" name="Picture 11" descr="CycloneVSoC-device.png"/>
              <p:cNvPicPr>
                <a:picLocks noChangeAspect="1"/>
              </p:cNvPicPr>
              <p:nvPr/>
            </p:nvPicPr>
            <p:blipFill>
              <a:blip r:embed="rId3" cstate="print"/>
              <a:stretch>
                <a:fillRect/>
              </a:stretch>
            </p:blipFill>
            <p:spPr>
              <a:xfrm>
                <a:off x="4648200" y="2186940"/>
                <a:ext cx="1714500" cy="2537460"/>
              </a:xfrm>
              <a:prstGeom prst="rect">
                <a:avLst/>
              </a:prstGeom>
            </p:spPr>
          </p:pic>
          <p:grpSp>
            <p:nvGrpSpPr>
              <p:cNvPr id="13" name="Group 15"/>
              <p:cNvGrpSpPr/>
              <p:nvPr/>
            </p:nvGrpSpPr>
            <p:grpSpPr>
              <a:xfrm>
                <a:off x="5791200" y="2262187"/>
                <a:ext cx="493776" cy="404813"/>
                <a:chOff x="1600200" y="2033587"/>
                <a:chExt cx="493776" cy="404813"/>
              </a:xfrm>
            </p:grpSpPr>
            <p:pic>
              <p:nvPicPr>
                <p:cNvPr id="15" name="Picture 2"/>
                <p:cNvPicPr>
                  <a:picLocks noChangeAspect="1" noChangeArrowheads="1"/>
                </p:cNvPicPr>
                <p:nvPr/>
              </p:nvPicPr>
              <p:blipFill>
                <a:blip r:embed="rId4" cstate="print"/>
                <a:srcRect/>
                <a:stretch>
                  <a:fillRect/>
                </a:stretch>
              </p:blipFill>
              <p:spPr bwMode="auto">
                <a:xfrm>
                  <a:off x="1600200" y="2033587"/>
                  <a:ext cx="404813" cy="404813"/>
                </a:xfrm>
                <a:prstGeom prst="rect">
                  <a:avLst/>
                </a:prstGeom>
                <a:noFill/>
                <a:ln>
                  <a:noFill/>
                </a:ln>
              </p:spPr>
            </p:pic>
            <p:pic>
              <p:nvPicPr>
                <p:cNvPr id="16" name="Picture 3"/>
                <p:cNvPicPr>
                  <a:picLocks noChangeAspect="1" noChangeArrowheads="1"/>
                </p:cNvPicPr>
                <p:nvPr/>
              </p:nvPicPr>
              <p:blipFill>
                <a:blip r:embed="rId5" cstate="print"/>
                <a:srcRect/>
                <a:stretch>
                  <a:fillRect/>
                </a:stretch>
              </p:blipFill>
              <p:spPr bwMode="auto">
                <a:xfrm>
                  <a:off x="2017776" y="2057400"/>
                  <a:ext cx="76200" cy="76200"/>
                </a:xfrm>
                <a:prstGeom prst="rect">
                  <a:avLst/>
                </a:prstGeom>
                <a:noFill/>
                <a:ln>
                  <a:noFill/>
                </a:ln>
              </p:spPr>
            </p:pic>
          </p:grpSp>
        </p:grpSp>
        <p:pic>
          <p:nvPicPr>
            <p:cNvPr id="9"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876800" y="2743200"/>
              <a:ext cx="1219200" cy="260852"/>
            </a:xfrm>
            <a:prstGeom prst="rect">
              <a:avLst/>
            </a:prstGeom>
            <a:noFill/>
            <a:ln>
              <a:noFill/>
            </a:ln>
          </p:spPr>
        </p:pic>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wirl.jpg"/>
          <p:cNvPicPr>
            <a:picLocks noChangeAspect="1"/>
          </p:cNvPicPr>
          <p:nvPr/>
        </p:nvPicPr>
        <p:blipFill rotWithShape="1">
          <a:blip r:embed="rId3" cstate="print"/>
          <a:srcRect/>
          <a:stretch/>
        </p:blipFill>
        <p:spPr>
          <a:xfrm flipH="1">
            <a:off x="-3" y="1404848"/>
            <a:ext cx="9143999" cy="2975956"/>
          </a:xfrm>
          <a:prstGeom prst="rect">
            <a:avLst/>
          </a:prstGeom>
        </p:spPr>
      </p:pic>
      <p:sp>
        <p:nvSpPr>
          <p:cNvPr id="5" name="Title 4"/>
          <p:cNvSpPr>
            <a:spLocks noGrp="1"/>
          </p:cNvSpPr>
          <p:nvPr>
            <p:ph type="title"/>
          </p:nvPr>
        </p:nvSpPr>
        <p:spPr>
          <a:xfrm>
            <a:off x="107504" y="188640"/>
            <a:ext cx="8784976" cy="1056987"/>
          </a:xfrm>
        </p:spPr>
        <p:txBody>
          <a:bodyPr/>
          <a:lstStyle/>
          <a:p>
            <a:r>
              <a:rPr lang="en-US" dirty="0" smtClean="0"/>
              <a:t>  Industry First… FPGA-Adaptive Debugging</a:t>
            </a:r>
            <a:endParaRPr lang="en-US" dirty="0"/>
          </a:p>
        </p:txBody>
      </p:sp>
      <p:sp>
        <p:nvSpPr>
          <p:cNvPr id="6" name="Content Placeholder 5"/>
          <p:cNvSpPr>
            <a:spLocks noGrp="1"/>
          </p:cNvSpPr>
          <p:nvPr>
            <p:ph idx="1"/>
          </p:nvPr>
        </p:nvSpPr>
        <p:spPr>
          <a:xfrm>
            <a:off x="350837" y="4521310"/>
            <a:ext cx="8793163" cy="1739153"/>
          </a:xfrm>
        </p:spPr>
        <p:txBody>
          <a:bodyPr>
            <a:normAutofit/>
          </a:bodyPr>
          <a:lstStyle/>
          <a:p>
            <a:pPr marL="0" indent="0">
              <a:buNone/>
            </a:pPr>
            <a:r>
              <a:rPr lang="en-US" sz="2300" b="1" dirty="0" smtClean="0">
                <a:solidFill>
                  <a:schemeClr val="tx2"/>
                </a:solidFill>
              </a:rPr>
              <a:t>ARM® Development Studio 5 (DS-5™) Altera® Edition Toolkit</a:t>
            </a:r>
          </a:p>
          <a:p>
            <a:pPr>
              <a:spcBef>
                <a:spcPts val="400"/>
              </a:spcBef>
            </a:pPr>
            <a:r>
              <a:rPr lang="en-US" sz="2300" dirty="0" smtClean="0"/>
              <a:t>Removes </a:t>
            </a:r>
            <a:r>
              <a:rPr lang="en-US" sz="2300" dirty="0"/>
              <a:t>debugging barrier between CPUs and FPGA </a:t>
            </a:r>
          </a:p>
          <a:p>
            <a:pPr>
              <a:spcBef>
                <a:spcPts val="400"/>
              </a:spcBef>
            </a:pPr>
            <a:r>
              <a:rPr lang="en-US" sz="2300" u="sng" dirty="0" smtClean="0"/>
              <a:t>Exclusive OEM agreement </a:t>
            </a:r>
            <a:r>
              <a:rPr lang="en-US" sz="2300" dirty="0"/>
              <a:t>between Altera and </a:t>
            </a:r>
            <a:r>
              <a:rPr lang="en-US" sz="2300" dirty="0" smtClean="0"/>
              <a:t>ARM</a:t>
            </a:r>
          </a:p>
          <a:p>
            <a:pPr>
              <a:spcBef>
                <a:spcPts val="400"/>
              </a:spcBef>
            </a:pPr>
            <a:r>
              <a:rPr lang="en-US" sz="2300" dirty="0" smtClean="0"/>
              <a:t>Result </a:t>
            </a:r>
            <a:r>
              <a:rPr lang="en-US" sz="2300" dirty="0"/>
              <a:t>of </a:t>
            </a:r>
            <a:r>
              <a:rPr lang="en-US" sz="2300" dirty="0" smtClean="0"/>
              <a:t>innovation </a:t>
            </a:r>
            <a:r>
              <a:rPr lang="en-US" sz="2300" dirty="0"/>
              <a:t>in silicon, software, and business model</a:t>
            </a:r>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30</a:t>
            </a:fld>
            <a:endParaRPr lang="en-US" dirty="0"/>
          </a:p>
        </p:txBody>
      </p:sp>
      <p:pic>
        <p:nvPicPr>
          <p:cNvPr id="24" name="Picture 2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759821" y="772299"/>
            <a:ext cx="3411602" cy="3167632"/>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9942" y="1818303"/>
            <a:ext cx="2423833" cy="2420380"/>
          </a:xfrm>
          <a:prstGeom prst="rect">
            <a:avLst/>
          </a:prstGeom>
          <a:ln>
            <a:noFill/>
          </a:ln>
          <a:effectLst>
            <a:outerShdw blurRad="292100" dist="139700" dir="2700000" algn="tl" rotWithShape="0">
              <a:srgbClr val="333333">
                <a:alpha val="65000"/>
              </a:srgbClr>
            </a:outerShdw>
          </a:effectLst>
        </p:spPr>
      </p:pic>
      <p:sp>
        <p:nvSpPr>
          <p:cNvPr id="16" name="Left-Right Arrow 15"/>
          <p:cNvSpPr/>
          <p:nvPr/>
        </p:nvSpPr>
        <p:spPr>
          <a:xfrm>
            <a:off x="4355976" y="2924944"/>
            <a:ext cx="1884052" cy="1466130"/>
          </a:xfrm>
          <a:prstGeom prst="leftRightArrow">
            <a:avLst>
              <a:gd name="adj1" fmla="val 55647"/>
              <a:gd name="adj2" fmla="val 18466"/>
            </a:avLst>
          </a:prstGeom>
          <a:gradFill rotWithShape="1">
            <a:gsLst>
              <a:gs pos="20000">
                <a:srgbClr val="C7DAF1"/>
              </a:gs>
              <a:gs pos="100000">
                <a:sysClr val="window" lastClr="FFFFFF"/>
              </a:gs>
            </a:gsLst>
            <a:lin ang="16200000" scaled="0"/>
          </a:gradFill>
          <a:ln w="9525" cap="flat" cmpd="sng" algn="ctr">
            <a:noFill/>
            <a:prstDash val="solid"/>
          </a:ln>
          <a:effectLst>
            <a:outerShdw blurRad="114300" dist="76200" dir="3600000" rotWithShape="0">
              <a:srgbClr val="000000">
                <a:alpha val="50000"/>
              </a:srgbClr>
            </a:outerShdw>
          </a:effectLst>
        </p:spPr>
        <p:txBody>
          <a:bodyPr wrap="none" lIns="0" rIns="0" rtlCol="0" anchor="ct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tx2"/>
                </a:solidFill>
                <a:effectLst/>
                <a:uLnTx/>
                <a:uFillTx/>
                <a:latin typeface="Arial Bold"/>
                <a:ea typeface="+mn-ea"/>
                <a:cs typeface="Arial Bold"/>
              </a:rPr>
              <a:t>Altera</a:t>
            </a:r>
          </a:p>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tx2"/>
                </a:solidFill>
                <a:effectLst/>
                <a:uLnTx/>
                <a:uFillTx/>
                <a:latin typeface="Arial Bold"/>
                <a:ea typeface="+mn-ea"/>
                <a:cs typeface="Arial Bold"/>
              </a:rPr>
              <a:t>  USB-Blaster</a:t>
            </a:r>
            <a:r>
              <a:rPr kumimoji="0" lang="en-US" sz="1800" b="1" i="0" u="none" strike="noStrike" kern="0" cap="none" spc="0" normalizeH="0" baseline="30000" noProof="0" dirty="0" smtClean="0">
                <a:ln>
                  <a:noFill/>
                </a:ln>
                <a:solidFill>
                  <a:schemeClr val="tx2"/>
                </a:solidFill>
                <a:effectLst/>
                <a:uLnTx/>
                <a:uFillTx/>
                <a:latin typeface="Arial Bold"/>
                <a:ea typeface="+mn-ea"/>
                <a:cs typeface="Arial Bold"/>
              </a:rPr>
              <a:t>™</a:t>
            </a:r>
            <a:r>
              <a:rPr kumimoji="0" lang="en-US" sz="1800" b="1" i="0" u="none" strike="noStrike" kern="0" cap="none" spc="0" normalizeH="0" baseline="0" noProof="0" dirty="0" smtClean="0">
                <a:ln>
                  <a:noFill/>
                </a:ln>
                <a:solidFill>
                  <a:schemeClr val="tx2"/>
                </a:solidFill>
                <a:effectLst/>
                <a:uLnTx/>
                <a:uFillTx/>
                <a:latin typeface="Arial Bold"/>
                <a:ea typeface="+mn-ea"/>
                <a:cs typeface="Arial Bold"/>
              </a:rPr>
              <a:t/>
            </a:r>
            <a:br>
              <a:rPr kumimoji="0" lang="en-US" sz="1800" b="1" i="0" u="none" strike="noStrike" kern="0" cap="none" spc="0" normalizeH="0" baseline="0" noProof="0" dirty="0" smtClean="0">
                <a:ln>
                  <a:noFill/>
                </a:ln>
                <a:solidFill>
                  <a:schemeClr val="tx2"/>
                </a:solidFill>
                <a:effectLst/>
                <a:uLnTx/>
                <a:uFillTx/>
                <a:latin typeface="Arial Bold"/>
                <a:ea typeface="+mn-ea"/>
                <a:cs typeface="Arial Bold"/>
              </a:rPr>
            </a:br>
            <a:r>
              <a:rPr kumimoji="0" lang="en-US" sz="1800" b="1" i="0" u="none" strike="noStrike" kern="0" cap="none" spc="0" normalizeH="0" baseline="0" noProof="0" dirty="0" smtClean="0">
                <a:ln>
                  <a:noFill/>
                </a:ln>
                <a:solidFill>
                  <a:schemeClr val="tx2"/>
                </a:solidFill>
                <a:effectLst/>
                <a:uLnTx/>
                <a:uFillTx/>
                <a:latin typeface="Arial Bold"/>
                <a:ea typeface="+mn-ea"/>
                <a:cs typeface="Arial Bold"/>
              </a:rPr>
              <a:t>Connection</a:t>
            </a:r>
            <a:endParaRPr kumimoji="0" lang="en-US" sz="1800" b="1" i="0" u="none" strike="noStrike" kern="0" cap="none" spc="0" normalizeH="0" baseline="0" noProof="0" dirty="0">
              <a:ln>
                <a:noFill/>
              </a:ln>
              <a:solidFill>
                <a:schemeClr val="tx2"/>
              </a:solidFill>
              <a:effectLst/>
              <a:uLnTx/>
              <a:uFillTx/>
              <a:latin typeface="Arial Bold"/>
              <a:ea typeface="+mn-ea"/>
              <a:cs typeface="Arial Bold"/>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280" y="1814467"/>
            <a:ext cx="3909797" cy="2409206"/>
          </a:xfrm>
          <a:prstGeom prst="rect">
            <a:avLst/>
          </a:prstGeom>
          <a:ln>
            <a:noFill/>
          </a:ln>
          <a:effectLst>
            <a:outerShdw blurRad="292100" dist="139700" dir="2700000" algn="tl" rotWithShape="0">
              <a:srgbClr val="333333">
                <a:alpha val="65000"/>
              </a:srgbClr>
            </a:outerShdw>
          </a:effectLst>
        </p:spPr>
      </p:pic>
      <p:sp>
        <p:nvSpPr>
          <p:cNvPr id="10" name="Explosion 2 9"/>
          <p:cNvSpPr/>
          <p:nvPr/>
        </p:nvSpPr>
        <p:spPr bwMode="auto">
          <a:xfrm>
            <a:off x="3779912" y="2492896"/>
            <a:ext cx="2088232" cy="884039"/>
          </a:xfrm>
          <a:prstGeom prst="irregularSeal2">
            <a:avLst/>
          </a:prstGeom>
          <a:solidFill>
            <a:srgbClr val="FFFF00"/>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dirty="0" smtClean="0">
                <a:ln>
                  <a:noFill/>
                </a:ln>
                <a:solidFill>
                  <a:schemeClr val="tx1"/>
                </a:solidFill>
                <a:effectLst/>
                <a:latin typeface="Arial" charset="0"/>
              </a:rPr>
              <a:t>ONE</a:t>
            </a:r>
          </a:p>
          <a:p>
            <a:pPr marL="0" marR="0" indent="0" algn="l" defTabSz="914400" rtl="0" eaLnBrk="0" fontAlgn="base" latinLnBrk="0" hangingPunct="0">
              <a:lnSpc>
                <a:spcPct val="100000"/>
              </a:lnSpc>
              <a:spcBef>
                <a:spcPct val="0"/>
              </a:spcBef>
              <a:spcAft>
                <a:spcPct val="0"/>
              </a:spcAft>
              <a:buClrTx/>
              <a:buSzTx/>
              <a:buFontTx/>
              <a:buNone/>
              <a:tabLst/>
            </a:pPr>
            <a:r>
              <a:rPr lang="en-US" sz="1000" b="1" i="1" dirty="0" smtClean="0">
                <a:solidFill>
                  <a:schemeClr val="tx1"/>
                </a:solidFill>
                <a:latin typeface="Arial" charset="0"/>
              </a:rPr>
              <a:t>Connection</a:t>
            </a:r>
            <a:endParaRPr kumimoji="0" lang="en-US" sz="1000" b="1" i="1"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44186106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066" name="Picture 2" descr="C:\Users\Bill\AppData\Local\Temp\SNAGHTML12f0c66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1066373"/>
            <a:ext cx="6981496" cy="5039976"/>
          </a:xfrm>
          <a:prstGeom prst="rect">
            <a:avLst/>
          </a:prstGeom>
          <a:noFill/>
          <a:extLst>
            <a:ext uri="{909E8E84-426E-40DD-AFC4-6F175D3DCCD1}">
              <a14:hiddenFill xmlns:a14="http://schemas.microsoft.com/office/drawing/2010/main">
                <a:solidFill>
                  <a:srgbClr val="FFFFFF"/>
                </a:solidFill>
              </a14:hiddenFill>
            </a:ext>
          </a:extLst>
        </p:spPr>
      </p:pic>
      <p:sp>
        <p:nvSpPr>
          <p:cNvPr id="2701314" name="Rectangle 2"/>
          <p:cNvSpPr>
            <a:spLocks noGrp="1" noChangeArrowheads="1"/>
          </p:cNvSpPr>
          <p:nvPr>
            <p:ph type="title"/>
          </p:nvPr>
        </p:nvSpPr>
        <p:spPr>
          <a:xfrm>
            <a:off x="467544" y="116632"/>
            <a:ext cx="7992888" cy="793917"/>
          </a:xfrm>
        </p:spPr>
        <p:txBody>
          <a:bodyPr/>
          <a:lstStyle/>
          <a:p>
            <a:r>
              <a:rPr lang="en-US" dirty="0" smtClean="0"/>
              <a:t>Familiar Eclipse Framework</a:t>
            </a:r>
            <a:endParaRPr lang="en-US" dirty="0"/>
          </a:p>
        </p:txBody>
      </p:sp>
      <p:sp>
        <p:nvSpPr>
          <p:cNvPr id="13" name="Slide Number Placeholder 3"/>
          <p:cNvSpPr>
            <a:spLocks noGrp="1"/>
          </p:cNvSpPr>
          <p:nvPr>
            <p:ph type="sldNum" sz="quarter" idx="10"/>
          </p:nvPr>
        </p:nvSpPr>
        <p:spPr/>
        <p:txBody>
          <a:bodyPr/>
          <a:lstStyle/>
          <a:p>
            <a:pPr>
              <a:defRPr/>
            </a:pPr>
            <a:fld id="{0A217EDE-2F75-4BDB-8C9D-B229BA3E927C}" type="slidenum">
              <a:rPr lang="en-US"/>
              <a:pPr>
                <a:defRPr/>
              </a:pPr>
              <a:t>31</a:t>
            </a:fld>
            <a:endParaRPr lang="en-US" dirty="0"/>
          </a:p>
        </p:txBody>
      </p:sp>
      <p:sp>
        <p:nvSpPr>
          <p:cNvPr id="2701323" name="Rectangle 11"/>
          <p:cNvSpPr>
            <a:spLocks noChangeArrowheads="1"/>
          </p:cNvSpPr>
          <p:nvPr/>
        </p:nvSpPr>
        <p:spPr bwMode="auto">
          <a:xfrm>
            <a:off x="6797800" y="1276870"/>
            <a:ext cx="758700" cy="310486"/>
          </a:xfrm>
          <a:prstGeom prst="rect">
            <a:avLst/>
          </a:prstGeom>
          <a:noFill/>
          <a:ln w="38100">
            <a:solidFill>
              <a:srgbClr val="4F8A10"/>
            </a:solidFill>
            <a:miter lim="800000"/>
            <a:headEnd/>
            <a:tailEnd/>
          </a:ln>
          <a:effectLst/>
        </p:spPr>
        <p:txBody>
          <a:bodyPr wrap="none" lIns="92075" tIns="46038" rIns="92075" bIns="46038" anchor="ctr"/>
          <a:lstStyle/>
          <a:p>
            <a:endParaRPr lang="en-US"/>
          </a:p>
        </p:txBody>
      </p:sp>
      <p:cxnSp>
        <p:nvCxnSpPr>
          <p:cNvPr id="15" name="Straight Arrow Connector 14"/>
          <p:cNvCxnSpPr>
            <a:endCxn id="2701323" idx="1"/>
          </p:cNvCxnSpPr>
          <p:nvPr/>
        </p:nvCxnSpPr>
        <p:spPr bwMode="auto">
          <a:xfrm>
            <a:off x="6413500" y="1155700"/>
            <a:ext cx="384300" cy="276413"/>
          </a:xfrm>
          <a:prstGeom prst="straightConnector1">
            <a:avLst/>
          </a:prstGeom>
          <a:solidFill>
            <a:schemeClr val="accent1"/>
          </a:solidFill>
          <a:ln w="38100" cap="flat" cmpd="sng" algn="ctr">
            <a:solidFill>
              <a:srgbClr val="4F8A10"/>
            </a:solidFill>
            <a:prstDash val="solid"/>
            <a:round/>
            <a:headEnd type="none" w="med" len="med"/>
            <a:tailEnd type="triangle"/>
          </a:ln>
          <a:effectLst/>
        </p:spPr>
      </p:cxnSp>
      <p:sp>
        <p:nvSpPr>
          <p:cNvPr id="17" name="TextBox 16"/>
          <p:cNvSpPr txBox="1"/>
          <p:nvPr/>
        </p:nvSpPr>
        <p:spPr>
          <a:xfrm>
            <a:off x="1300568" y="4152821"/>
            <a:ext cx="1126946" cy="408623"/>
          </a:xfrm>
          <a:prstGeom prst="roundRect">
            <a:avLst/>
          </a:prstGeom>
          <a:solidFill>
            <a:srgbClr val="00319E"/>
          </a:solidFill>
        </p:spPr>
        <p:txBody>
          <a:bodyPr wrap="none" rtlCol="0">
            <a:spAutoFit/>
          </a:bodyPr>
          <a:lstStyle/>
          <a:p>
            <a:r>
              <a:rPr lang="en-US" b="1" dirty="0" smtClean="0">
                <a:solidFill>
                  <a:schemeClr val="bg1"/>
                </a:solidFill>
              </a:rPr>
              <a:t>Projects</a:t>
            </a:r>
            <a:endParaRPr lang="en-US" b="1" dirty="0">
              <a:solidFill>
                <a:schemeClr val="bg1"/>
              </a:solidFill>
            </a:endParaRPr>
          </a:p>
        </p:txBody>
      </p:sp>
      <p:sp>
        <p:nvSpPr>
          <p:cNvPr id="18" name="TextBox 17"/>
          <p:cNvSpPr txBox="1"/>
          <p:nvPr/>
        </p:nvSpPr>
        <p:spPr>
          <a:xfrm>
            <a:off x="4586217" y="5060042"/>
            <a:ext cx="2096354" cy="408623"/>
          </a:xfrm>
          <a:prstGeom prst="roundRect">
            <a:avLst/>
          </a:prstGeom>
          <a:solidFill>
            <a:srgbClr val="00319E"/>
          </a:solidFill>
        </p:spPr>
        <p:txBody>
          <a:bodyPr wrap="none" rtlCol="0">
            <a:spAutoFit/>
          </a:bodyPr>
          <a:lstStyle/>
          <a:p>
            <a:r>
              <a:rPr lang="en-US" b="1" dirty="0" smtClean="0">
                <a:solidFill>
                  <a:schemeClr val="bg1"/>
                </a:solidFill>
              </a:rPr>
              <a:t>Terminal Window</a:t>
            </a:r>
            <a:endParaRPr lang="en-US" b="1" dirty="0">
              <a:solidFill>
                <a:schemeClr val="bg1"/>
              </a:solidFill>
            </a:endParaRPr>
          </a:p>
        </p:txBody>
      </p:sp>
      <p:sp>
        <p:nvSpPr>
          <p:cNvPr id="19" name="TextBox 18"/>
          <p:cNvSpPr txBox="1"/>
          <p:nvPr/>
        </p:nvSpPr>
        <p:spPr>
          <a:xfrm>
            <a:off x="3967348" y="2928831"/>
            <a:ext cx="1412765" cy="408623"/>
          </a:xfrm>
          <a:prstGeom prst="roundRect">
            <a:avLst/>
          </a:prstGeom>
          <a:solidFill>
            <a:srgbClr val="00319E"/>
          </a:solidFill>
        </p:spPr>
        <p:txBody>
          <a:bodyPr wrap="none" rtlCol="0">
            <a:spAutoFit/>
          </a:bodyPr>
          <a:lstStyle/>
          <a:p>
            <a:r>
              <a:rPr lang="en-US" b="1" dirty="0" smtClean="0">
                <a:solidFill>
                  <a:schemeClr val="bg1"/>
                </a:solidFill>
              </a:rPr>
              <a:t>File Viewer</a:t>
            </a:r>
            <a:endParaRPr lang="en-US" b="1" dirty="0">
              <a:solidFill>
                <a:schemeClr val="bg1"/>
              </a:solidFill>
            </a:endParaRPr>
          </a:p>
        </p:txBody>
      </p:sp>
      <p:sp>
        <p:nvSpPr>
          <p:cNvPr id="20" name="TextBox 19"/>
          <p:cNvSpPr txBox="1"/>
          <p:nvPr/>
        </p:nvSpPr>
        <p:spPr>
          <a:xfrm>
            <a:off x="6556703" y="2937493"/>
            <a:ext cx="1727200" cy="1123712"/>
          </a:xfrm>
          <a:prstGeom prst="roundRect">
            <a:avLst/>
          </a:prstGeom>
          <a:solidFill>
            <a:srgbClr val="00319E"/>
          </a:solidFill>
        </p:spPr>
        <p:txBody>
          <a:bodyPr wrap="square" rtlCol="0">
            <a:spAutoFit/>
          </a:bodyPr>
          <a:lstStyle/>
          <a:p>
            <a:r>
              <a:rPr lang="en-US" b="1" dirty="0" smtClean="0">
                <a:solidFill>
                  <a:schemeClr val="bg1"/>
                </a:solidFill>
              </a:rPr>
              <a:t>Outline View</a:t>
            </a:r>
          </a:p>
          <a:p>
            <a:pPr algn="ctr"/>
            <a:r>
              <a:rPr lang="en-US" sz="1400" b="1" dirty="0" smtClean="0">
                <a:solidFill>
                  <a:schemeClr val="bg1"/>
                </a:solidFill>
              </a:rPr>
              <a:t>(View functions, </a:t>
            </a:r>
            <a:r>
              <a:rPr lang="en-US" sz="1400" b="1" dirty="0" err="1" smtClean="0">
                <a:solidFill>
                  <a:schemeClr val="bg1"/>
                </a:solidFill>
              </a:rPr>
              <a:t>enums</a:t>
            </a:r>
            <a:r>
              <a:rPr lang="en-US" sz="1400" b="1" dirty="0" smtClean="0">
                <a:solidFill>
                  <a:schemeClr val="bg1"/>
                </a:solidFill>
              </a:rPr>
              <a:t>, classes, </a:t>
            </a:r>
            <a:r>
              <a:rPr lang="en-US" sz="1400" b="1" dirty="0" err="1" smtClean="0">
                <a:solidFill>
                  <a:schemeClr val="bg1"/>
                </a:solidFill>
              </a:rPr>
              <a:t>structs</a:t>
            </a:r>
            <a:r>
              <a:rPr lang="en-US" sz="1400" b="1" dirty="0" smtClean="0">
                <a:solidFill>
                  <a:schemeClr val="bg1"/>
                </a:solidFill>
              </a:rPr>
              <a:t> etc.)</a:t>
            </a:r>
            <a:endParaRPr lang="en-US" sz="1400" b="1" dirty="0">
              <a:solidFill>
                <a:schemeClr val="bg1"/>
              </a:solidFill>
            </a:endParaRPr>
          </a:p>
        </p:txBody>
      </p:sp>
      <p:sp>
        <p:nvSpPr>
          <p:cNvPr id="21" name="TextBox 20"/>
          <p:cNvSpPr txBox="1"/>
          <p:nvPr/>
        </p:nvSpPr>
        <p:spPr>
          <a:xfrm>
            <a:off x="5003800" y="800100"/>
            <a:ext cx="2245191" cy="408623"/>
          </a:xfrm>
          <a:prstGeom prst="roundRect">
            <a:avLst/>
          </a:prstGeom>
          <a:solidFill>
            <a:srgbClr val="00319E"/>
          </a:solidFill>
        </p:spPr>
        <p:txBody>
          <a:bodyPr wrap="none" rtlCol="0">
            <a:spAutoFit/>
          </a:bodyPr>
          <a:lstStyle/>
          <a:p>
            <a:r>
              <a:rPr lang="en-US" b="1" dirty="0" smtClean="0">
                <a:solidFill>
                  <a:schemeClr val="bg1"/>
                </a:solidFill>
              </a:rPr>
              <a:t>Select Perspective</a:t>
            </a:r>
            <a:endParaRPr lang="en-US" b="1" dirty="0">
              <a:solidFill>
                <a:schemeClr val="bg1"/>
              </a:solidFill>
            </a:endParaRPr>
          </a:p>
        </p:txBody>
      </p:sp>
    </p:spTree>
    <p:custDataLst>
      <p:tags r:id="rId1"/>
    </p:custDataLst>
    <p:extLst>
      <p:ext uri="{BB962C8B-B14F-4D97-AF65-F5344CB8AC3E}">
        <p14:creationId xmlns:p14="http://schemas.microsoft.com/office/powerpoint/2010/main" val="6121927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841066" y="-222730"/>
            <a:ext cx="2556050" cy="2373261"/>
          </a:xfrm>
          <a:prstGeom prst="rect">
            <a:avLst/>
          </a:prstGeom>
          <a:effectLst/>
        </p:spPr>
      </p:pic>
      <p:sp>
        <p:nvSpPr>
          <p:cNvPr id="5" name="Title 4"/>
          <p:cNvSpPr>
            <a:spLocks noGrp="1"/>
          </p:cNvSpPr>
          <p:nvPr>
            <p:ph type="title"/>
          </p:nvPr>
        </p:nvSpPr>
        <p:spPr>
          <a:xfrm>
            <a:off x="479229" y="332656"/>
            <a:ext cx="8664771" cy="779320"/>
          </a:xfrm>
        </p:spPr>
        <p:txBody>
          <a:bodyPr/>
          <a:lstStyle/>
          <a:p>
            <a:r>
              <a:rPr lang="en-US" dirty="0" smtClean="0"/>
              <a:t>DS-5 Altera Edition</a:t>
            </a:r>
            <a:br>
              <a:rPr lang="en-US" dirty="0" smtClean="0"/>
            </a:br>
            <a:r>
              <a:rPr lang="en-US" dirty="0" smtClean="0"/>
              <a:t>Productivity-Boosting Features</a:t>
            </a:r>
            <a:endParaRPr lang="en-US" dirty="0"/>
          </a:p>
        </p:txBody>
      </p:sp>
      <p:sp>
        <p:nvSpPr>
          <p:cNvPr id="2" name="Content Placeholder 1"/>
          <p:cNvSpPr>
            <a:spLocks noGrp="1"/>
          </p:cNvSpPr>
          <p:nvPr>
            <p:ph idx="1"/>
          </p:nvPr>
        </p:nvSpPr>
        <p:spPr>
          <a:xfrm>
            <a:off x="467544" y="1340768"/>
            <a:ext cx="8510529" cy="4680520"/>
          </a:xfrm>
        </p:spPr>
        <p:txBody>
          <a:bodyPr>
            <a:normAutofit lnSpcReduction="10000"/>
          </a:bodyPr>
          <a:lstStyle/>
          <a:p>
            <a:pPr lvl="0"/>
            <a:r>
              <a:rPr lang="en-US" sz="2400" i="1" dirty="0" smtClean="0">
                <a:solidFill>
                  <a:schemeClr val="tx2">
                    <a:lumMod val="75000"/>
                  </a:schemeClr>
                </a:solidFill>
              </a:rPr>
              <a:t>Single USB-Blaster target connection</a:t>
            </a:r>
            <a:r>
              <a:rPr lang="en-US" sz="2400" dirty="0" smtClean="0"/>
              <a:t/>
            </a:r>
            <a:br>
              <a:rPr lang="en-US" sz="2400" dirty="0" smtClean="0"/>
            </a:br>
            <a:r>
              <a:rPr lang="en-US" sz="2400" dirty="0" smtClean="0"/>
              <a:t>for software and hardware debug</a:t>
            </a:r>
          </a:p>
          <a:p>
            <a:pPr lvl="0"/>
            <a:r>
              <a:rPr lang="en-US" sz="2400" dirty="0" smtClean="0"/>
              <a:t>Automatic creation of </a:t>
            </a:r>
            <a:r>
              <a:rPr lang="en-US" sz="2400" i="1" dirty="0" smtClean="0">
                <a:solidFill>
                  <a:schemeClr val="tx2">
                    <a:lumMod val="75000"/>
                  </a:schemeClr>
                </a:solidFill>
              </a:rPr>
              <a:t>register views</a:t>
            </a:r>
            <a:br>
              <a:rPr lang="en-US" sz="2400" i="1" dirty="0" smtClean="0">
                <a:solidFill>
                  <a:schemeClr val="tx2">
                    <a:lumMod val="75000"/>
                  </a:schemeClr>
                </a:solidFill>
              </a:rPr>
            </a:br>
            <a:r>
              <a:rPr lang="en-US" sz="2400" i="1" dirty="0" smtClean="0">
                <a:solidFill>
                  <a:schemeClr val="tx2">
                    <a:lumMod val="75000"/>
                  </a:schemeClr>
                </a:solidFill>
              </a:rPr>
              <a:t>of FPGA peripherals</a:t>
            </a:r>
          </a:p>
          <a:p>
            <a:r>
              <a:rPr lang="en-US" sz="2400" dirty="0" smtClean="0"/>
              <a:t>Hardware </a:t>
            </a:r>
            <a:r>
              <a:rPr lang="en-US" sz="2400" i="1" dirty="0" smtClean="0">
                <a:solidFill>
                  <a:schemeClr val="tx2">
                    <a:lumMod val="75000"/>
                  </a:schemeClr>
                </a:solidFill>
              </a:rPr>
              <a:t>cross-triggering</a:t>
            </a:r>
            <a:r>
              <a:rPr lang="en-US" sz="2400" dirty="0" smtClean="0"/>
              <a:t> between the CPU and FPGA domains</a:t>
            </a:r>
          </a:p>
          <a:p>
            <a:pPr lvl="0"/>
            <a:r>
              <a:rPr lang="en-US" sz="2400" i="1" dirty="0" smtClean="0">
                <a:solidFill>
                  <a:schemeClr val="tx2">
                    <a:lumMod val="75000"/>
                  </a:schemeClr>
                </a:solidFill>
              </a:rPr>
              <a:t>Non-intrusive trace </a:t>
            </a:r>
            <a:r>
              <a:rPr lang="en-US" sz="2400" dirty="0" smtClean="0"/>
              <a:t>of CPU software instructions </a:t>
            </a:r>
            <a:r>
              <a:rPr lang="en-US" sz="2400" i="1" dirty="0" smtClean="0">
                <a:solidFill>
                  <a:schemeClr val="tx2">
                    <a:lumMod val="75000"/>
                  </a:schemeClr>
                </a:solidFill>
              </a:rPr>
              <a:t>correlated</a:t>
            </a:r>
            <a:r>
              <a:rPr lang="en-US" sz="2400" dirty="0" smtClean="0"/>
              <a:t> with application events and FPGA hardware events</a:t>
            </a:r>
          </a:p>
          <a:p>
            <a:r>
              <a:rPr lang="en-US" sz="2400" i="1" dirty="0" smtClean="0">
                <a:solidFill>
                  <a:schemeClr val="tx2">
                    <a:lumMod val="75000"/>
                  </a:schemeClr>
                </a:solidFill>
              </a:rPr>
              <a:t>Simultaneous debug and trace </a:t>
            </a:r>
            <a:r>
              <a:rPr lang="en-US" sz="2400" dirty="0" smtClean="0"/>
              <a:t>for Cortex-A9 cores AND cores synthesized </a:t>
            </a:r>
            <a:r>
              <a:rPr lang="en-US" sz="2400" i="1" dirty="0" smtClean="0">
                <a:solidFill>
                  <a:schemeClr val="tx2">
                    <a:lumMod val="75000"/>
                  </a:schemeClr>
                </a:solidFill>
              </a:rPr>
              <a:t>on FPGA*</a:t>
            </a:r>
          </a:p>
          <a:p>
            <a:pPr lvl="0"/>
            <a:r>
              <a:rPr lang="en-GB" sz="2400" dirty="0" smtClean="0"/>
              <a:t>Streamline support:  </a:t>
            </a:r>
            <a:r>
              <a:rPr lang="en-GB" sz="2400" i="1" dirty="0" smtClean="0">
                <a:solidFill>
                  <a:schemeClr val="tx2">
                    <a:lumMod val="75000"/>
                  </a:schemeClr>
                </a:solidFill>
              </a:rPr>
              <a:t>Statistical analysis </a:t>
            </a:r>
            <a:r>
              <a:rPr lang="en-GB" sz="2400" dirty="0" smtClean="0"/>
              <a:t>of software load and bus traffic </a:t>
            </a:r>
            <a:r>
              <a:rPr lang="en-GB" sz="2400" i="1" dirty="0" smtClean="0">
                <a:solidFill>
                  <a:schemeClr val="tx2">
                    <a:lumMod val="75000"/>
                  </a:schemeClr>
                </a:solidFill>
              </a:rPr>
              <a:t>spanning the CPUs and FPGA</a:t>
            </a:r>
            <a:endParaRPr lang="en-US" sz="2400" i="1" dirty="0">
              <a:solidFill>
                <a:schemeClr val="tx2">
                  <a:lumMod val="75000"/>
                </a:schemeClr>
              </a:solidFill>
            </a:endParaRPr>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fld id="{6CE5E3FE-A279-48DF-B3FF-4EAF46D5DB6F}" type="slidenum">
              <a:rPr lang="en-US" smtClean="0"/>
              <a:pPr/>
              <a:t>32</a:t>
            </a:fld>
            <a:endParaRPr lang="en-US" dirty="0"/>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641872" y="1263692"/>
            <a:ext cx="965218" cy="963843"/>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6801" y="1634068"/>
            <a:ext cx="1591733" cy="980822"/>
          </a:xfrm>
          <a:prstGeom prst="rect">
            <a:avLst/>
          </a:prstGeom>
          <a:ln>
            <a:noFill/>
          </a:ln>
          <a:effectLst>
            <a:outerShdw blurRad="50800" dist="38100" dir="2700000" algn="tl" rotWithShape="0">
              <a:prstClr val="black">
                <a:alpha val="40000"/>
              </a:prstClr>
            </a:outerShdw>
          </a:effectLst>
        </p:spPr>
      </p:pic>
      <p:sp>
        <p:nvSpPr>
          <p:cNvPr id="10" name="TextBox 9"/>
          <p:cNvSpPr txBox="1"/>
          <p:nvPr/>
        </p:nvSpPr>
        <p:spPr>
          <a:xfrm>
            <a:off x="2195736" y="3212976"/>
            <a:ext cx="4737451" cy="307777"/>
          </a:xfrm>
          <a:prstGeom prst="rect">
            <a:avLst/>
          </a:prstGeom>
          <a:solidFill>
            <a:srgbClr val="FFFF99"/>
          </a:solidFill>
          <a:ln>
            <a:solidFill>
              <a:srgbClr val="FF0000"/>
            </a:solidFill>
          </a:ln>
        </p:spPr>
        <p:txBody>
          <a:bodyPr wrap="none" rtlCol="0">
            <a:spAutoFit/>
          </a:bodyPr>
          <a:lstStyle/>
          <a:p>
            <a:r>
              <a:rPr lang="en-US" sz="1400" i="1" dirty="0" smtClean="0">
                <a:solidFill>
                  <a:srgbClr val="FF0000"/>
                </a:solidFill>
              </a:rPr>
              <a:t>ONLY SoC Technology…  Altera’s </a:t>
            </a:r>
            <a:r>
              <a:rPr lang="en-US" sz="1400" i="1" dirty="0" err="1" smtClean="0">
                <a:solidFill>
                  <a:srgbClr val="FF0000"/>
                </a:solidFill>
              </a:rPr>
              <a:t>SoC’s</a:t>
            </a:r>
            <a:r>
              <a:rPr lang="en-US" sz="1400" i="1" dirty="0" smtClean="0">
                <a:solidFill>
                  <a:srgbClr val="FF0000"/>
                </a:solidFill>
              </a:rPr>
              <a:t> can achieve this</a:t>
            </a:r>
            <a:endParaRPr lang="en-US" sz="1400" i="1" dirty="0">
              <a:solidFill>
                <a:srgbClr val="FF0000"/>
              </a:solidFill>
            </a:endParaRPr>
          </a:p>
        </p:txBody>
      </p:sp>
      <p:sp>
        <p:nvSpPr>
          <p:cNvPr id="9" name="TextBox 8"/>
          <p:cNvSpPr txBox="1"/>
          <p:nvPr/>
        </p:nvSpPr>
        <p:spPr>
          <a:xfrm>
            <a:off x="1259632" y="5877272"/>
            <a:ext cx="6510052" cy="307777"/>
          </a:xfrm>
          <a:prstGeom prst="rect">
            <a:avLst/>
          </a:prstGeom>
          <a:noFill/>
        </p:spPr>
        <p:txBody>
          <a:bodyPr wrap="none" rtlCol="0">
            <a:spAutoFit/>
          </a:bodyPr>
          <a:lstStyle/>
          <a:p>
            <a:r>
              <a:rPr lang="en-US" sz="1400" dirty="0" smtClean="0"/>
              <a:t>* For </a:t>
            </a:r>
            <a:r>
              <a:rPr lang="en-US" sz="1400" dirty="0" err="1" smtClean="0"/>
              <a:t>CoreSight</a:t>
            </a:r>
            <a:r>
              <a:rPr lang="en-US" sz="1400" baseline="30000" dirty="0" smtClean="0"/>
              <a:t>™</a:t>
            </a:r>
            <a:r>
              <a:rPr lang="en-US" sz="1400" dirty="0" smtClean="0"/>
              <a:t> -compliant cores: IP added using proper handoff files (CMSIS) </a:t>
            </a:r>
            <a:endParaRPr lang="en-US" sz="1400" dirty="0"/>
          </a:p>
        </p:txBody>
      </p:sp>
    </p:spTree>
    <p:extLst>
      <p:ext uri="{BB962C8B-B14F-4D97-AF65-F5344CB8AC3E}">
        <p14:creationId xmlns:p14="http://schemas.microsoft.com/office/powerpoint/2010/main" val="525465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175526" cy="779320"/>
          </a:xfrm>
        </p:spPr>
        <p:txBody>
          <a:bodyPr/>
          <a:lstStyle/>
          <a:p>
            <a:r>
              <a:rPr lang="en-US" dirty="0" smtClean="0"/>
              <a:t>SoC EDS: Pricing and Availability</a:t>
            </a: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29BD3633-7A79-4899-981C-57CF7336BC8A}" type="slidenum">
              <a:rPr lang="en-US" smtClean="0"/>
              <a:pPr>
                <a:defRPr/>
              </a:pPr>
              <a:t>33</a:t>
            </a:fld>
            <a:endParaRPr lang="en-US" dirty="0"/>
          </a:p>
        </p:txBody>
      </p:sp>
      <p:graphicFrame>
        <p:nvGraphicFramePr>
          <p:cNvPr id="5" name="Table 4"/>
          <p:cNvGraphicFramePr>
            <a:graphicFrameLocks noGrp="1"/>
          </p:cNvGraphicFramePr>
          <p:nvPr/>
        </p:nvGraphicFramePr>
        <p:xfrm>
          <a:off x="179513" y="980729"/>
          <a:ext cx="8712968" cy="4320481"/>
        </p:xfrm>
        <a:graphic>
          <a:graphicData uri="http://schemas.openxmlformats.org/drawingml/2006/table">
            <a:tbl>
              <a:tblPr firstRow="1" bandRow="1">
                <a:tableStyleId>{5C22544A-7EE6-4342-B048-85BDC9FD1C3A}</a:tableStyleId>
              </a:tblPr>
              <a:tblGrid>
                <a:gridCol w="1512167"/>
                <a:gridCol w="2736304"/>
                <a:gridCol w="3240360"/>
                <a:gridCol w="1224137"/>
              </a:tblGrid>
              <a:tr h="767900">
                <a:tc>
                  <a:txBody>
                    <a:bodyPr/>
                    <a:lstStyle/>
                    <a:p>
                      <a:endParaRPr lang="en-US" sz="1600" dirty="0"/>
                    </a:p>
                  </a:txBody>
                  <a:tcPr anchor="ctr">
                    <a:solidFill>
                      <a:schemeClr val="tx2">
                        <a:lumMod val="75000"/>
                      </a:schemeClr>
                    </a:solidFill>
                  </a:tcPr>
                </a:tc>
                <a:tc>
                  <a:txBody>
                    <a:bodyPr/>
                    <a:lstStyle/>
                    <a:p>
                      <a:pPr algn="ctr"/>
                      <a:r>
                        <a:rPr lang="en-US" sz="1800" dirty="0" smtClean="0"/>
                        <a:t>Purchasing Options</a:t>
                      </a:r>
                      <a:endParaRPr lang="en-US" sz="1800" dirty="0"/>
                    </a:p>
                  </a:txBody>
                  <a:tcPr anchor="ctr">
                    <a:solidFill>
                      <a:schemeClr val="tx2">
                        <a:lumMod val="75000"/>
                      </a:schemeClr>
                    </a:solidFill>
                  </a:tcPr>
                </a:tc>
                <a:tc>
                  <a:txBody>
                    <a:bodyPr/>
                    <a:lstStyle/>
                    <a:p>
                      <a:pPr algn="ctr"/>
                      <a:r>
                        <a:rPr lang="en-US" sz="1800" dirty="0" smtClean="0"/>
                        <a:t>Description</a:t>
                      </a:r>
                      <a:endParaRPr lang="en-US" sz="1800" dirty="0"/>
                    </a:p>
                  </a:txBody>
                  <a:tcPr anchor="ctr">
                    <a:solidFill>
                      <a:schemeClr val="tx2">
                        <a:lumMod val="75000"/>
                      </a:schemeClr>
                    </a:solidFill>
                  </a:tcPr>
                </a:tc>
                <a:tc>
                  <a:txBody>
                    <a:bodyPr/>
                    <a:lstStyle/>
                    <a:p>
                      <a:pPr algn="ctr"/>
                      <a:r>
                        <a:rPr lang="en-US" sz="1800" dirty="0" smtClean="0"/>
                        <a:t>Pricing</a:t>
                      </a:r>
                      <a:endParaRPr lang="en-US" sz="1800" dirty="0"/>
                    </a:p>
                  </a:txBody>
                  <a:tcPr anchor="ctr">
                    <a:solidFill>
                      <a:schemeClr val="tx2">
                        <a:lumMod val="75000"/>
                      </a:schemeClr>
                    </a:solidFill>
                  </a:tcPr>
                </a:tc>
              </a:tr>
              <a:tr h="703550">
                <a:tc rowSpan="3">
                  <a:txBody>
                    <a:bodyPr/>
                    <a:lstStyle/>
                    <a:p>
                      <a:pPr algn="ctr"/>
                      <a:r>
                        <a:rPr lang="en-US" sz="1600" b="1" i="1" dirty="0" smtClean="0">
                          <a:solidFill>
                            <a:schemeClr val="tx2">
                              <a:lumMod val="75000"/>
                            </a:schemeClr>
                          </a:solidFill>
                        </a:rPr>
                        <a:t>Subscription </a:t>
                      </a:r>
                    </a:p>
                    <a:p>
                      <a:pPr algn="ctr"/>
                      <a:r>
                        <a:rPr lang="en-US" sz="1600" b="1" i="1" dirty="0" smtClean="0">
                          <a:solidFill>
                            <a:schemeClr val="tx2">
                              <a:lumMod val="75000"/>
                            </a:schemeClr>
                          </a:solidFill>
                        </a:rPr>
                        <a:t>Edition</a:t>
                      </a:r>
                      <a:endParaRPr lang="en-US" sz="1600" b="1" i="1" dirty="0">
                        <a:solidFill>
                          <a:schemeClr val="tx2">
                            <a:lumMod val="75000"/>
                          </a:schemeClr>
                        </a:solidFill>
                      </a:endParaRPr>
                    </a:p>
                  </a:txBody>
                  <a:tcPr anchor="ctr"/>
                </a:tc>
                <a:tc>
                  <a:txBody>
                    <a:bodyPr/>
                    <a:lstStyle/>
                    <a:p>
                      <a:r>
                        <a:rPr lang="en-US" sz="1400" b="1" dirty="0" smtClean="0"/>
                        <a:t>30-Day</a:t>
                      </a:r>
                      <a:r>
                        <a:rPr lang="en-US" sz="1400" b="1" baseline="0" dirty="0" smtClean="0"/>
                        <a:t> Evaluation</a:t>
                      </a:r>
                      <a:endParaRPr lang="en-US" sz="1400" b="1" dirty="0"/>
                    </a:p>
                  </a:txBody>
                  <a:tcPr anchor="ctr"/>
                </a:tc>
                <a:tc rowSpan="3">
                  <a:txBody>
                    <a:bodyPr/>
                    <a:lstStyle/>
                    <a:p>
                      <a:r>
                        <a:rPr lang="en-US" sz="1400" dirty="0" smtClean="0"/>
                        <a:t>- Full featured</a:t>
                      </a:r>
                      <a:r>
                        <a:rPr lang="en-US" sz="1400" baseline="0" dirty="0" smtClean="0"/>
                        <a:t> / Firmware development</a:t>
                      </a:r>
                    </a:p>
                    <a:p>
                      <a:pPr>
                        <a:buFontTx/>
                        <a:buChar char="-"/>
                      </a:pPr>
                      <a:r>
                        <a:rPr lang="en-US" sz="1400" baseline="0" dirty="0" smtClean="0"/>
                        <a:t> Altera FPGA Adaptive Debug</a:t>
                      </a:r>
                    </a:p>
                    <a:p>
                      <a:pPr>
                        <a:buFontTx/>
                        <a:buChar char="-"/>
                      </a:pPr>
                      <a:r>
                        <a:rPr lang="en-US" sz="1400" baseline="0" dirty="0" smtClean="0"/>
                        <a:t> </a:t>
                      </a:r>
                      <a:r>
                        <a:rPr lang="en-US" sz="1400" b="0" dirty="0" err="1" smtClean="0">
                          <a:latin typeface="Arial" charset="0"/>
                        </a:rPr>
                        <a:t>gdbserver</a:t>
                      </a:r>
                      <a:r>
                        <a:rPr lang="en-US" sz="1400" b="0" dirty="0" smtClean="0">
                          <a:latin typeface="Arial" charset="0"/>
                        </a:rPr>
                        <a:t>-based Linux Debug</a:t>
                      </a:r>
                      <a:endParaRPr lang="en-US" sz="1400" baseline="0" dirty="0" smtClean="0"/>
                    </a:p>
                    <a:p>
                      <a:pPr>
                        <a:buFontTx/>
                        <a:buChar char="-"/>
                      </a:pPr>
                      <a:r>
                        <a:rPr lang="en-US" sz="1400" baseline="0" dirty="0" smtClean="0"/>
                        <a:t> JTAG connectivity / USB Blaster II</a:t>
                      </a:r>
                    </a:p>
                    <a:p>
                      <a:pPr>
                        <a:buFontTx/>
                        <a:buChar char="-"/>
                      </a:pPr>
                      <a:r>
                        <a:rPr lang="en-US" sz="1400" baseline="0" dirty="0" smtClean="0"/>
                        <a:t> Ethernet connectivity</a:t>
                      </a:r>
                      <a:endParaRPr lang="en-US" sz="1400" dirty="0"/>
                    </a:p>
                  </a:txBody>
                  <a:tcPr anchor="ctr"/>
                </a:tc>
                <a:tc>
                  <a:txBody>
                    <a:bodyPr/>
                    <a:lstStyle/>
                    <a:p>
                      <a:r>
                        <a:rPr lang="en-US" sz="1400" dirty="0" smtClean="0"/>
                        <a:t>Free</a:t>
                      </a:r>
                      <a:endParaRPr lang="en-US" sz="1400" dirty="0"/>
                    </a:p>
                  </a:txBody>
                  <a:tcPr anchor="ctr"/>
                </a:tc>
              </a:tr>
              <a:tr h="1231895">
                <a:tc vMerge="1">
                  <a:txBody>
                    <a:bodyPr/>
                    <a:lstStyle/>
                    <a:p>
                      <a:endParaRPr lang="en-US" dirty="0"/>
                    </a:p>
                  </a:txBody>
                  <a:tcPr/>
                </a:tc>
                <a:tc>
                  <a:txBody>
                    <a:bodyPr/>
                    <a:lstStyle/>
                    <a:p>
                      <a:r>
                        <a:rPr lang="en-US" sz="1400" b="1" dirty="0" smtClean="0"/>
                        <a:t>SoC EDS Subscription</a:t>
                      </a:r>
                      <a:r>
                        <a:rPr lang="en-US" sz="1400" b="1" baseline="0" dirty="0" smtClean="0"/>
                        <a:t> Edition </a:t>
                      </a:r>
                    </a:p>
                    <a:p>
                      <a:r>
                        <a:rPr lang="en-US" sz="1400" dirty="0" smtClean="0"/>
                        <a:t>(Software only purchase)</a:t>
                      </a:r>
                    </a:p>
                    <a:p>
                      <a:r>
                        <a:rPr lang="en-US" sz="1400" dirty="0" smtClean="0"/>
                        <a:t>(ESW-SOCEDS-DS5-FIX)</a:t>
                      </a:r>
                      <a:endParaRPr lang="en-US" sz="1400" dirty="0"/>
                    </a:p>
                  </a:txBody>
                  <a:tcPr anchor="ctr"/>
                </a:tc>
                <a:tc vMerge="1">
                  <a:txBody>
                    <a:bodyPr/>
                    <a:lstStyle/>
                    <a:p>
                      <a:endParaRPr lang="en-US" sz="1600" dirty="0"/>
                    </a:p>
                  </a:txBody>
                  <a:tcPr anchor="ctr"/>
                </a:tc>
                <a:tc>
                  <a:txBody>
                    <a:bodyPr/>
                    <a:lstStyle/>
                    <a:p>
                      <a:r>
                        <a:rPr lang="en-US" sz="1400" dirty="0" smtClean="0"/>
                        <a:t>$  995</a:t>
                      </a:r>
                      <a:endParaRPr lang="en-US" sz="1400" dirty="0"/>
                    </a:p>
                  </a:txBody>
                  <a:tcPr anchor="ctr"/>
                </a:tc>
              </a:tr>
              <a:tr h="777338">
                <a:tc vMerge="1">
                  <a:txBody>
                    <a:bodyPr/>
                    <a:lstStyle/>
                    <a:p>
                      <a:endParaRPr lang="en-US" dirty="0"/>
                    </a:p>
                  </a:txBody>
                  <a:tcPr/>
                </a:tc>
                <a:tc>
                  <a:txBody>
                    <a:bodyPr/>
                    <a:lstStyle/>
                    <a:p>
                      <a:r>
                        <a:rPr lang="en-US" sz="1400" b="1" dirty="0" smtClean="0"/>
                        <a:t>Included</a:t>
                      </a:r>
                      <a:r>
                        <a:rPr lang="en-US" sz="1400" b="1" baseline="0" dirty="0" smtClean="0"/>
                        <a:t> in CV SoC Dev Kit</a:t>
                      </a:r>
                    </a:p>
                    <a:p>
                      <a:r>
                        <a:rPr lang="en-US" sz="1400" dirty="0" smtClean="0"/>
                        <a:t>(DK-DEV-5CSXC6N/ES)</a:t>
                      </a:r>
                      <a:endParaRPr lang="en-US" sz="1400" dirty="0"/>
                    </a:p>
                  </a:txBody>
                  <a:tcPr anchor="ctr"/>
                </a:tc>
                <a:tc vMerge="1">
                  <a:txBody>
                    <a:bodyPr/>
                    <a:lstStyle/>
                    <a:p>
                      <a:endParaRPr lang="en-US" sz="1600" dirty="0"/>
                    </a:p>
                  </a:txBody>
                  <a:tcPr anchor="ctr"/>
                </a:tc>
                <a:tc>
                  <a:txBody>
                    <a:bodyPr/>
                    <a:lstStyle/>
                    <a:p>
                      <a:r>
                        <a:rPr lang="en-US" sz="1400" dirty="0" smtClean="0"/>
                        <a:t>$1595 (kit)</a:t>
                      </a:r>
                      <a:endParaRPr lang="en-US" sz="1400" dirty="0"/>
                    </a:p>
                  </a:txBody>
                  <a:tcPr anchor="ctr"/>
                </a:tc>
              </a:tr>
              <a:tr h="839798">
                <a:tc>
                  <a:txBody>
                    <a:bodyPr/>
                    <a:lstStyle/>
                    <a:p>
                      <a:pPr algn="ctr"/>
                      <a:r>
                        <a:rPr lang="en-US" sz="1600" b="1" i="1" dirty="0" smtClean="0">
                          <a:solidFill>
                            <a:schemeClr val="tx2">
                              <a:lumMod val="75000"/>
                            </a:schemeClr>
                          </a:solidFill>
                        </a:rPr>
                        <a:t>Web </a:t>
                      </a:r>
                    </a:p>
                    <a:p>
                      <a:pPr algn="ctr"/>
                      <a:r>
                        <a:rPr lang="en-US" sz="1600" b="1" i="1" dirty="0" smtClean="0">
                          <a:solidFill>
                            <a:schemeClr val="tx2">
                              <a:lumMod val="75000"/>
                            </a:schemeClr>
                          </a:solidFill>
                        </a:rPr>
                        <a:t>Edition</a:t>
                      </a:r>
                      <a:endParaRPr lang="en-US" sz="1600" b="1" i="1" dirty="0">
                        <a:solidFill>
                          <a:schemeClr val="tx2">
                            <a:lumMod val="75000"/>
                          </a:schemeClr>
                        </a:solidFill>
                      </a:endParaRPr>
                    </a:p>
                  </a:txBody>
                  <a:tcPr anchor="ctr"/>
                </a:tc>
                <a:tc>
                  <a:txBody>
                    <a:bodyPr/>
                    <a:lstStyle/>
                    <a:p>
                      <a:r>
                        <a:rPr lang="en-US" sz="1400" dirty="0" smtClean="0"/>
                        <a:t>Free</a:t>
                      </a:r>
                      <a:r>
                        <a:rPr lang="en-US" sz="1400" baseline="0" dirty="0" smtClean="0"/>
                        <a:t> Download</a:t>
                      </a:r>
                      <a:endParaRPr lang="en-US" sz="1400" dirty="0"/>
                    </a:p>
                  </a:txBody>
                  <a:tcPr anchor="ctr"/>
                </a:tc>
                <a:tc>
                  <a:txBody>
                    <a:bodyPr/>
                    <a:lstStyle/>
                    <a:p>
                      <a:r>
                        <a:rPr lang="en-US" sz="1400" b="0" dirty="0" smtClean="0">
                          <a:latin typeface="Arial" charset="0"/>
                        </a:rPr>
                        <a:t>- Preconfigured for Altera SoC </a:t>
                      </a:r>
                    </a:p>
                    <a:p>
                      <a:pPr marL="0" marR="0" indent="0" defTabSz="914400" rtl="0" eaLnBrk="0" fontAlgn="base" latinLnBrk="0" hangingPunct="0">
                        <a:lnSpc>
                          <a:spcPct val="100000"/>
                        </a:lnSpc>
                        <a:spcBef>
                          <a:spcPct val="0"/>
                        </a:spcBef>
                        <a:spcAft>
                          <a:spcPct val="0"/>
                        </a:spcAft>
                        <a:buClrTx/>
                        <a:buSzTx/>
                        <a:buFontTx/>
                        <a:buChar char="-"/>
                        <a:tabLst/>
                      </a:pPr>
                      <a:r>
                        <a:rPr lang="en-US" sz="1400" b="0" dirty="0" smtClean="0">
                          <a:latin typeface="Arial" charset="0"/>
                        </a:rPr>
                        <a:t> </a:t>
                      </a:r>
                      <a:r>
                        <a:rPr lang="en-US" sz="1400" b="0" dirty="0" err="1" smtClean="0">
                          <a:latin typeface="Arial" charset="0"/>
                        </a:rPr>
                        <a:t>gdbserver</a:t>
                      </a:r>
                      <a:r>
                        <a:rPr lang="en-US" sz="1400" b="0" dirty="0" smtClean="0">
                          <a:latin typeface="Arial" charset="0"/>
                        </a:rPr>
                        <a:t>-based Linux Debug</a:t>
                      </a:r>
                    </a:p>
                    <a:p>
                      <a:pPr marL="0" marR="0" indent="0" defTabSz="914400" rtl="0" eaLnBrk="0" fontAlgn="base" latinLnBrk="0" hangingPunct="0">
                        <a:lnSpc>
                          <a:spcPct val="100000"/>
                        </a:lnSpc>
                        <a:spcBef>
                          <a:spcPct val="0"/>
                        </a:spcBef>
                        <a:spcAft>
                          <a:spcPct val="0"/>
                        </a:spcAft>
                        <a:buClrTx/>
                        <a:buSzTx/>
                        <a:buFontTx/>
                        <a:buChar char="-"/>
                        <a:tabLst/>
                      </a:pPr>
                      <a:r>
                        <a:rPr lang="en-US" sz="1400" b="0" dirty="0" smtClean="0">
                          <a:latin typeface="Arial" charset="0"/>
                        </a:rPr>
                        <a:t> Ethernet connectivity (not JTAG)</a:t>
                      </a:r>
                    </a:p>
                  </a:txBody>
                  <a:tcPr anchor="ctr"/>
                </a:tc>
                <a:tc>
                  <a:txBody>
                    <a:bodyPr/>
                    <a:lstStyle/>
                    <a:p>
                      <a:r>
                        <a:rPr lang="en-US" sz="1400" dirty="0" smtClean="0"/>
                        <a:t>Free</a:t>
                      </a:r>
                      <a:endParaRPr lang="en-US" sz="1400" dirty="0"/>
                    </a:p>
                  </a:txBody>
                  <a:tcPr anchor="ctr"/>
                </a:tc>
              </a:tr>
            </a:tbl>
          </a:graphicData>
        </a:graphic>
      </p:graphicFrame>
      <p:sp>
        <p:nvSpPr>
          <p:cNvPr id="8" name="TextBox 7"/>
          <p:cNvSpPr txBox="1"/>
          <p:nvPr/>
        </p:nvSpPr>
        <p:spPr>
          <a:xfrm>
            <a:off x="3203848" y="5445224"/>
            <a:ext cx="2818400" cy="1231106"/>
          </a:xfrm>
          <a:prstGeom prst="rect">
            <a:avLst/>
          </a:prstGeom>
          <a:solidFill>
            <a:schemeClr val="bg1"/>
          </a:solidFill>
          <a:ln>
            <a:solidFill>
              <a:schemeClr val="tx2">
                <a:lumMod val="75000"/>
              </a:schemeClr>
            </a:solidFill>
          </a:ln>
        </p:spPr>
        <p:txBody>
          <a:bodyPr wrap="none" rtlCol="0">
            <a:spAutoFit/>
          </a:bodyPr>
          <a:lstStyle/>
          <a:p>
            <a:r>
              <a:rPr lang="en-US" sz="1400" b="1" i="1" dirty="0" smtClean="0">
                <a:effectLst>
                  <a:outerShdw blurRad="38100" dist="38100" dir="2700000" algn="tl">
                    <a:srgbClr val="000000">
                      <a:alpha val="43137"/>
                    </a:srgbClr>
                  </a:outerShdw>
                </a:effectLst>
              </a:rPr>
              <a:t>Supported Host Platforms</a:t>
            </a:r>
          </a:p>
          <a:p>
            <a:pPr>
              <a:buFont typeface="Arial" pitchFamily="34" charset="0"/>
              <a:buChar char="•"/>
            </a:pPr>
            <a:r>
              <a:rPr lang="en-US" sz="1200" dirty="0" smtClean="0"/>
              <a:t> Windows XP Pro SP3 (32-bit only)</a:t>
            </a:r>
          </a:p>
          <a:p>
            <a:pPr>
              <a:buFont typeface="Arial" pitchFamily="34" charset="0"/>
              <a:buChar char="•"/>
            </a:pPr>
            <a:r>
              <a:rPr lang="en-US" sz="1200" dirty="0" smtClean="0"/>
              <a:t> Windows 7 Enterprise SP1</a:t>
            </a:r>
          </a:p>
          <a:p>
            <a:pPr>
              <a:buFont typeface="Arial" pitchFamily="34" charset="0"/>
              <a:buChar char="•"/>
            </a:pPr>
            <a:r>
              <a:rPr lang="en-US" sz="1200" dirty="0" smtClean="0"/>
              <a:t> </a:t>
            </a:r>
            <a:r>
              <a:rPr lang="en-US" sz="1200" dirty="0" err="1" smtClean="0"/>
              <a:t>Ubuntu</a:t>
            </a:r>
            <a:r>
              <a:rPr lang="en-US" sz="1200" dirty="0" smtClean="0"/>
              <a:t> Desktop Edition 12.04 LTS</a:t>
            </a:r>
          </a:p>
          <a:p>
            <a:pPr>
              <a:buFont typeface="Arial" pitchFamily="34" charset="0"/>
              <a:buChar char="•"/>
            </a:pPr>
            <a:r>
              <a:rPr lang="en-US" sz="1200" dirty="0" smtClean="0"/>
              <a:t> Red Hat Enterprise Linux 5 Desktop </a:t>
            </a:r>
          </a:p>
          <a:p>
            <a:r>
              <a:rPr lang="en-US" sz="1200" dirty="0" smtClean="0"/>
              <a:t> and Workstation options, standard</a:t>
            </a:r>
            <a:endParaRPr lang="en-US" sz="1200" dirty="0"/>
          </a:p>
        </p:txBody>
      </p:sp>
      <p:sp>
        <p:nvSpPr>
          <p:cNvPr id="9" name="TextBox 8"/>
          <p:cNvSpPr txBox="1"/>
          <p:nvPr/>
        </p:nvSpPr>
        <p:spPr>
          <a:xfrm>
            <a:off x="6300192" y="5517232"/>
            <a:ext cx="1784463" cy="677108"/>
          </a:xfrm>
          <a:prstGeom prst="rect">
            <a:avLst/>
          </a:prstGeom>
          <a:noFill/>
          <a:ln>
            <a:solidFill>
              <a:schemeClr val="tx2">
                <a:lumMod val="75000"/>
              </a:schemeClr>
            </a:solidFill>
          </a:ln>
        </p:spPr>
        <p:txBody>
          <a:bodyPr wrap="none" rtlCol="0">
            <a:spAutoFit/>
          </a:bodyPr>
          <a:lstStyle/>
          <a:p>
            <a:r>
              <a:rPr lang="en-US" sz="1400" b="1" i="1" dirty="0" smtClean="0">
                <a:effectLst>
                  <a:outerShdw blurRad="38100" dist="38100" dir="2700000" algn="tl">
                    <a:srgbClr val="000000">
                      <a:alpha val="43137"/>
                    </a:srgbClr>
                  </a:outerShdw>
                </a:effectLst>
              </a:rPr>
              <a:t>License</a:t>
            </a:r>
          </a:p>
          <a:p>
            <a:pPr>
              <a:buFont typeface="Arial" pitchFamily="34" charset="0"/>
              <a:buChar char="•"/>
            </a:pPr>
            <a:r>
              <a:rPr lang="en-US" sz="1200" dirty="0" smtClean="0"/>
              <a:t> Perpetual</a:t>
            </a:r>
          </a:p>
          <a:p>
            <a:pPr>
              <a:buFont typeface="Arial" pitchFamily="34" charset="0"/>
              <a:buChar char="•"/>
            </a:pPr>
            <a:r>
              <a:rPr lang="en-US" sz="1200" dirty="0" smtClean="0"/>
              <a:t> Free updates – 1 year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323528" y="260648"/>
            <a:ext cx="8031510" cy="779320"/>
          </a:xfrm>
        </p:spPr>
        <p:txBody>
          <a:bodyPr/>
          <a:lstStyle/>
          <a:p>
            <a:r>
              <a:rPr lang="en-US" dirty="0" smtClean="0"/>
              <a:t>Altera </a:t>
            </a:r>
            <a:r>
              <a:rPr lang="en-US" dirty="0" err="1" smtClean="0"/>
              <a:t>SoC</a:t>
            </a:r>
            <a:r>
              <a:rPr lang="en-US" dirty="0" smtClean="0"/>
              <a:t> EDS - Key Benefits</a:t>
            </a:r>
            <a:endParaRPr lang="en-US" dirty="0"/>
          </a:p>
        </p:txBody>
      </p:sp>
      <p:sp>
        <p:nvSpPr>
          <p:cNvPr id="2" name="Content Placeholder 1"/>
          <p:cNvSpPr>
            <a:spLocks noGrp="1"/>
          </p:cNvSpPr>
          <p:nvPr>
            <p:ph idx="1"/>
          </p:nvPr>
        </p:nvSpPr>
        <p:spPr>
          <a:xfrm>
            <a:off x="323528" y="1268760"/>
            <a:ext cx="8331200" cy="5080000"/>
          </a:xfrm>
        </p:spPr>
        <p:txBody>
          <a:bodyPr>
            <a:normAutofit/>
          </a:bodyPr>
          <a:lstStyle/>
          <a:p>
            <a:r>
              <a:rPr lang="en-US" sz="2400" b="1" i="1" dirty="0" smtClean="0">
                <a:solidFill>
                  <a:schemeClr val="tx2">
                    <a:lumMod val="75000"/>
                  </a:schemeClr>
                </a:solidFill>
              </a:rPr>
              <a:t>Faster</a:t>
            </a:r>
            <a:r>
              <a:rPr lang="en-US" sz="2400" b="1" dirty="0" smtClean="0"/>
              <a:t> </a:t>
            </a:r>
            <a:r>
              <a:rPr lang="en-US" sz="2400" b="1" dirty="0"/>
              <a:t>time </a:t>
            </a:r>
            <a:r>
              <a:rPr lang="en-US" sz="2400" b="1" dirty="0" smtClean="0"/>
              <a:t>to market, </a:t>
            </a:r>
            <a:r>
              <a:rPr lang="en-US" sz="2400" b="1" i="1" dirty="0" smtClean="0">
                <a:solidFill>
                  <a:schemeClr val="tx2">
                    <a:lumMod val="75000"/>
                  </a:schemeClr>
                </a:solidFill>
              </a:rPr>
              <a:t>lower </a:t>
            </a:r>
            <a:r>
              <a:rPr lang="en-US" sz="2400" b="1" i="1" dirty="0">
                <a:solidFill>
                  <a:schemeClr val="tx2">
                    <a:lumMod val="75000"/>
                  </a:schemeClr>
                </a:solidFill>
              </a:rPr>
              <a:t>development costs</a:t>
            </a:r>
          </a:p>
          <a:p>
            <a:pPr>
              <a:spcBef>
                <a:spcPts val="1200"/>
              </a:spcBef>
            </a:pPr>
            <a:r>
              <a:rPr lang="en-US" sz="2400" dirty="0" smtClean="0"/>
              <a:t>Covers </a:t>
            </a:r>
            <a:r>
              <a:rPr lang="en-US" sz="2400" i="1" dirty="0" smtClean="0">
                <a:solidFill>
                  <a:schemeClr val="tx2">
                    <a:lumMod val="75000"/>
                  </a:schemeClr>
                </a:solidFill>
              </a:rPr>
              <a:t>full software development flow </a:t>
            </a:r>
            <a:r>
              <a:rPr lang="en-US" sz="2400" dirty="0" smtClean="0"/>
              <a:t>for Altera SoC devices</a:t>
            </a:r>
          </a:p>
          <a:p>
            <a:pPr>
              <a:spcBef>
                <a:spcPts val="1200"/>
              </a:spcBef>
            </a:pPr>
            <a:r>
              <a:rPr lang="en-US" sz="2400" dirty="0" smtClean="0"/>
              <a:t>All necessary tools and examples in one package to enable </a:t>
            </a:r>
            <a:r>
              <a:rPr lang="en-US" sz="2400" i="1" dirty="0" smtClean="0">
                <a:solidFill>
                  <a:schemeClr val="tx2">
                    <a:lumMod val="75000"/>
                  </a:schemeClr>
                </a:solidFill>
              </a:rPr>
              <a:t>rapid start for developers</a:t>
            </a:r>
          </a:p>
          <a:p>
            <a:pPr>
              <a:spcBef>
                <a:spcPts val="1200"/>
              </a:spcBef>
            </a:pPr>
            <a:r>
              <a:rPr lang="en-US" sz="2400" dirty="0" smtClean="0"/>
              <a:t>Provides </a:t>
            </a:r>
            <a:r>
              <a:rPr lang="en-US" sz="2400" i="1" dirty="0" smtClean="0">
                <a:solidFill>
                  <a:schemeClr val="tx2">
                    <a:lumMod val="75000"/>
                  </a:schemeClr>
                </a:solidFill>
              </a:rPr>
              <a:t>software debug views of full SoC </a:t>
            </a:r>
            <a:r>
              <a:rPr lang="en-US" sz="2400" dirty="0" smtClean="0"/>
              <a:t>by adapting to changing FPGA designs (Subscription)</a:t>
            </a:r>
          </a:p>
          <a:p>
            <a:pPr>
              <a:spcBef>
                <a:spcPts val="1200"/>
              </a:spcBef>
            </a:pPr>
            <a:r>
              <a:rPr lang="en-US" sz="2400" i="1" dirty="0" smtClean="0">
                <a:solidFill>
                  <a:schemeClr val="tx2">
                    <a:lumMod val="75000"/>
                  </a:schemeClr>
                </a:solidFill>
              </a:rPr>
              <a:t>Unprecedented </a:t>
            </a:r>
            <a:r>
              <a:rPr lang="en-US" sz="2400" i="1" dirty="0">
                <a:solidFill>
                  <a:schemeClr val="tx2">
                    <a:lumMod val="75000"/>
                  </a:schemeClr>
                </a:solidFill>
              </a:rPr>
              <a:t>visibility and control </a:t>
            </a:r>
            <a:r>
              <a:rPr lang="en-US" sz="2400" dirty="0" smtClean="0"/>
              <a:t>across</a:t>
            </a:r>
            <a:br>
              <a:rPr lang="en-US" sz="2400" dirty="0" smtClean="0"/>
            </a:br>
            <a:r>
              <a:rPr lang="en-US" sz="2400" dirty="0" smtClean="0"/>
              <a:t>processor </a:t>
            </a:r>
            <a:r>
              <a:rPr lang="en-US" sz="2400" dirty="0"/>
              <a:t>cores and across CPU, FPGA </a:t>
            </a:r>
            <a:r>
              <a:rPr lang="en-US" sz="2400" dirty="0" smtClean="0"/>
              <a:t>domains</a:t>
            </a:r>
            <a:endParaRPr lang="en-US" sz="2400" dirty="0"/>
          </a:p>
          <a:p>
            <a:pPr lvl="0">
              <a:spcBef>
                <a:spcPts val="1200"/>
              </a:spcBef>
            </a:pPr>
            <a:r>
              <a:rPr lang="en-US" sz="2400" dirty="0" smtClean="0"/>
              <a:t>OEM </a:t>
            </a:r>
            <a:r>
              <a:rPr lang="en-US" sz="2400" dirty="0"/>
              <a:t>packing ensures </a:t>
            </a:r>
            <a:r>
              <a:rPr lang="en-US" sz="2400" i="1" dirty="0">
                <a:solidFill>
                  <a:schemeClr val="tx2">
                    <a:lumMod val="75000"/>
                  </a:schemeClr>
                </a:solidFill>
              </a:rPr>
              <a:t>ease of licensing and ease of </a:t>
            </a:r>
            <a:r>
              <a:rPr lang="en-US" sz="2400" i="1" dirty="0" smtClean="0">
                <a:solidFill>
                  <a:schemeClr val="tx2">
                    <a:lumMod val="75000"/>
                  </a:schemeClr>
                </a:solidFill>
              </a:rPr>
              <a:t>use</a:t>
            </a:r>
            <a:endParaRPr lang="en-US" sz="2400" i="1" dirty="0">
              <a:solidFill>
                <a:schemeClr val="tx2">
                  <a:lumMod val="75000"/>
                </a:schemeClr>
              </a:solidFill>
            </a:endParaRPr>
          </a:p>
          <a:p>
            <a:pPr lvl="0"/>
            <a:endParaRPr lang="en-US" sz="2400"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fld id="{6CE5E3FE-A279-48DF-B3FF-4EAF46D5DB6F}" type="slidenum">
              <a:rPr lang="en-US" smtClean="0"/>
              <a:pPr/>
              <a:t>34</a:t>
            </a:fld>
            <a:endParaRPr lang="en-US" dirty="0"/>
          </a:p>
        </p:txBody>
      </p:sp>
      <p:pic>
        <p:nvPicPr>
          <p:cNvPr id="6" name="Picture 1" descr="C:\Users\hwong\Documents\Work\EDS\ScreenShots\ESDsplashscreenF.png"/>
          <p:cNvPicPr>
            <a:picLocks noChangeAspect="1" noChangeArrowheads="1"/>
          </p:cNvPicPr>
          <p:nvPr/>
        </p:nvPicPr>
        <p:blipFill>
          <a:blip r:embed="rId3" cstate="print"/>
          <a:srcRect/>
          <a:stretch>
            <a:fillRect/>
          </a:stretch>
        </p:blipFill>
        <p:spPr bwMode="auto">
          <a:xfrm>
            <a:off x="7092280" y="0"/>
            <a:ext cx="1800200" cy="1350150"/>
          </a:xfrm>
          <a:prstGeom prst="rect">
            <a:avLst/>
          </a:prstGeom>
          <a:noFill/>
        </p:spPr>
      </p:pic>
    </p:spTree>
    <p:extLst>
      <p:ext uri="{BB962C8B-B14F-4D97-AF65-F5344CB8AC3E}">
        <p14:creationId xmlns:p14="http://schemas.microsoft.com/office/powerpoint/2010/main" val="62159253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7" name="Rectangle 13"/>
          <p:cNvSpPr>
            <a:spLocks noGrp="1" noChangeArrowheads="1"/>
          </p:cNvSpPr>
          <p:nvPr>
            <p:ph type="ctrTitle"/>
          </p:nvPr>
        </p:nvSpPr>
        <p:spPr>
          <a:xfrm>
            <a:off x="1115616" y="1916832"/>
            <a:ext cx="6336704" cy="1470025"/>
          </a:xfrm>
          <a:noFill/>
          <a:ln/>
        </p:spPr>
        <p:txBody>
          <a:bodyPr/>
          <a:lstStyle/>
          <a:p>
            <a:r>
              <a:rPr lang="en-US" dirty="0" smtClean="0"/>
              <a:t>Software Debug &amp; Trace Interfaces &amp; Tools</a:t>
            </a:r>
            <a:br>
              <a:rPr lang="en-US" dirty="0" smtClean="0"/>
            </a:br>
            <a:r>
              <a:rPr lang="en-US" dirty="0" smtClean="0"/>
              <a:t>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 descr="C:\Users\a42840\Documents\Altera\Arrow kits\Cyclone V SoC kit\Diagrams mockup\Board pics\C5S_2013_march_top_01.jpg"/>
          <p:cNvPicPr>
            <a:picLocks noChangeAspect="1" noChangeArrowheads="1"/>
          </p:cNvPicPr>
          <p:nvPr/>
        </p:nvPicPr>
        <p:blipFill>
          <a:blip r:embed="rId3" cstate="print"/>
          <a:srcRect/>
          <a:stretch>
            <a:fillRect/>
          </a:stretch>
        </p:blipFill>
        <p:spPr bwMode="auto">
          <a:xfrm rot="16200000">
            <a:off x="5256853" y="2168083"/>
            <a:ext cx="3601320" cy="2810786"/>
          </a:xfrm>
          <a:prstGeom prst="rect">
            <a:avLst/>
          </a:prstGeom>
          <a:noFill/>
        </p:spPr>
      </p:pic>
      <p:sp>
        <p:nvSpPr>
          <p:cNvPr id="2" name="Title 1"/>
          <p:cNvSpPr>
            <a:spLocks noGrp="1"/>
          </p:cNvSpPr>
          <p:nvPr>
            <p:ph type="title"/>
          </p:nvPr>
        </p:nvSpPr>
        <p:spPr>
          <a:xfrm>
            <a:off x="395536" y="188640"/>
            <a:ext cx="8247534" cy="779320"/>
          </a:xfrm>
        </p:spPr>
        <p:txBody>
          <a:bodyPr/>
          <a:lstStyle/>
          <a:p>
            <a:r>
              <a:rPr lang="en-US" dirty="0" smtClean="0"/>
              <a:t>Interfaces for SW Developers</a:t>
            </a: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36</a:t>
            </a:fld>
            <a:endParaRPr lang="en-US" dirty="0"/>
          </a:p>
        </p:txBody>
      </p:sp>
      <p:pic>
        <p:nvPicPr>
          <p:cNvPr id="22" name="Picture 2" descr="http://cdn1.iconfinder.com/data/icons/iconslandhardware/PNG/256x256/PortableCompu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3645024"/>
            <a:ext cx="924675" cy="111117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203848" y="1052736"/>
            <a:ext cx="2088232" cy="338554"/>
          </a:xfrm>
          <a:prstGeom prst="rect">
            <a:avLst/>
          </a:prstGeom>
          <a:noFill/>
        </p:spPr>
        <p:txBody>
          <a:bodyPr wrap="square" rtlCol="0">
            <a:spAutoFit/>
          </a:bodyPr>
          <a:lstStyle/>
          <a:p>
            <a:pPr algn="ctr"/>
            <a:r>
              <a:rPr lang="en-US" sz="1600" b="1" dirty="0" smtClean="0"/>
              <a:t>Flash / QSPI / SD</a:t>
            </a:r>
          </a:p>
        </p:txBody>
      </p:sp>
      <p:sp>
        <p:nvSpPr>
          <p:cNvPr id="26" name="Rounded Rectangle 25"/>
          <p:cNvSpPr/>
          <p:nvPr/>
        </p:nvSpPr>
        <p:spPr bwMode="auto">
          <a:xfrm>
            <a:off x="3635896" y="2924944"/>
            <a:ext cx="1285244" cy="504056"/>
          </a:xfrm>
          <a:prstGeom prst="round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charset="0"/>
              </a:rPr>
              <a:t>Ethernet</a:t>
            </a:r>
          </a:p>
        </p:txBody>
      </p:sp>
      <p:cxnSp>
        <p:nvCxnSpPr>
          <p:cNvPr id="28" name="Curved Connector 27"/>
          <p:cNvCxnSpPr>
            <a:stCxn id="22" idx="3"/>
            <a:endCxn id="26" idx="1"/>
          </p:cNvCxnSpPr>
          <p:nvPr/>
        </p:nvCxnSpPr>
        <p:spPr bwMode="auto">
          <a:xfrm flipV="1">
            <a:off x="1824267" y="3176972"/>
            <a:ext cx="1811629" cy="1023642"/>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29" name="Curved Connector 28"/>
          <p:cNvCxnSpPr>
            <a:stCxn id="26" idx="3"/>
          </p:cNvCxnSpPr>
          <p:nvPr/>
        </p:nvCxnSpPr>
        <p:spPr bwMode="auto">
          <a:xfrm>
            <a:off x="4921140" y="3176972"/>
            <a:ext cx="947004" cy="540060"/>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sp>
        <p:nvSpPr>
          <p:cNvPr id="31" name="Rectangle 30"/>
          <p:cNvSpPr/>
          <p:nvPr/>
        </p:nvSpPr>
        <p:spPr>
          <a:xfrm>
            <a:off x="611560" y="2780928"/>
            <a:ext cx="1944216" cy="923330"/>
          </a:xfrm>
          <a:prstGeom prst="rect">
            <a:avLst/>
          </a:prstGeom>
        </p:spPr>
        <p:txBody>
          <a:bodyPr wrap="square">
            <a:spAutoFit/>
          </a:bodyPr>
          <a:lstStyle/>
          <a:p>
            <a:pPr marL="342900" indent="-342900"/>
            <a:endParaRPr lang="en-US" b="1" dirty="0" smtClean="0"/>
          </a:p>
          <a:p>
            <a:pPr marL="342900" indent="-342900"/>
            <a:r>
              <a:rPr lang="en-US" b="1" dirty="0" smtClean="0"/>
              <a:t>   SW tools</a:t>
            </a:r>
          </a:p>
          <a:p>
            <a:pPr marL="342900" indent="-342900"/>
            <a:r>
              <a:rPr lang="en-US" b="1" dirty="0" smtClean="0"/>
              <a:t>Host Machine</a:t>
            </a:r>
          </a:p>
        </p:txBody>
      </p:sp>
      <p:pic>
        <p:nvPicPr>
          <p:cNvPr id="37" name="Picture 3"/>
          <p:cNvPicPr>
            <a:picLocks noChangeAspect="1" noChangeArrowheads="1"/>
          </p:cNvPicPr>
          <p:nvPr/>
        </p:nvPicPr>
        <p:blipFill>
          <a:blip r:embed="rId5" cstate="print"/>
          <a:srcRect/>
          <a:stretch>
            <a:fillRect/>
          </a:stretch>
        </p:blipFill>
        <p:spPr bwMode="auto">
          <a:xfrm>
            <a:off x="7596336" y="332656"/>
            <a:ext cx="995098" cy="966001"/>
          </a:xfrm>
          <a:prstGeom prst="rect">
            <a:avLst/>
          </a:prstGeom>
          <a:noFill/>
          <a:ln w="9525">
            <a:noFill/>
            <a:miter lim="800000"/>
            <a:headEnd/>
            <a:tailEnd/>
          </a:ln>
        </p:spPr>
      </p:pic>
      <p:pic>
        <p:nvPicPr>
          <p:cNvPr id="63" name="Picture 6" descr="http://www.dansdata.com/images/dv3000/2cards560.jpg"/>
          <p:cNvPicPr>
            <a:picLocks noChangeAspect="1" noChangeArrowheads="1"/>
          </p:cNvPicPr>
          <p:nvPr/>
        </p:nvPicPr>
        <p:blipFill>
          <a:blip r:embed="rId6" cstate="print"/>
          <a:srcRect/>
          <a:stretch>
            <a:fillRect/>
          </a:stretch>
        </p:blipFill>
        <p:spPr bwMode="auto">
          <a:xfrm>
            <a:off x="3491880" y="1340768"/>
            <a:ext cx="966087" cy="769420"/>
          </a:xfrm>
          <a:prstGeom prst="rect">
            <a:avLst/>
          </a:prstGeom>
          <a:noFill/>
        </p:spPr>
      </p:pic>
      <p:sp>
        <p:nvSpPr>
          <p:cNvPr id="89" name="Rounded Rectangle 88"/>
          <p:cNvSpPr/>
          <p:nvPr/>
        </p:nvSpPr>
        <p:spPr bwMode="auto">
          <a:xfrm>
            <a:off x="3707904" y="5661248"/>
            <a:ext cx="1285244" cy="504056"/>
          </a:xfrm>
          <a:prstGeom prst="round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t>JTAG</a:t>
            </a:r>
            <a:endParaRPr kumimoji="0" lang="en-US" b="1" i="0" u="none" strike="noStrike" cap="none" normalizeH="0" baseline="0" dirty="0" smtClean="0">
              <a:ln>
                <a:noFill/>
              </a:ln>
              <a:solidFill>
                <a:schemeClr val="tx1"/>
              </a:solidFill>
              <a:effectLst/>
              <a:latin typeface="Arial" charset="0"/>
            </a:endParaRPr>
          </a:p>
        </p:txBody>
      </p:sp>
      <p:sp>
        <p:nvSpPr>
          <p:cNvPr id="90" name="Rounded Rectangle 89"/>
          <p:cNvSpPr/>
          <p:nvPr/>
        </p:nvSpPr>
        <p:spPr bwMode="auto">
          <a:xfrm>
            <a:off x="3707904" y="4293096"/>
            <a:ext cx="1285244" cy="504056"/>
          </a:xfrm>
          <a:prstGeom prst="round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t>Trace</a:t>
            </a:r>
            <a:endParaRPr kumimoji="0" lang="en-US" b="1" i="0" u="none" strike="noStrike" cap="none" normalizeH="0" baseline="0" dirty="0" smtClean="0">
              <a:ln>
                <a:noFill/>
              </a:ln>
              <a:solidFill>
                <a:schemeClr val="tx1"/>
              </a:solidFill>
              <a:effectLst/>
              <a:latin typeface="Arial" charset="0"/>
            </a:endParaRPr>
          </a:p>
        </p:txBody>
      </p:sp>
      <p:cxnSp>
        <p:nvCxnSpPr>
          <p:cNvPr id="91" name="Curved Connector 90"/>
          <p:cNvCxnSpPr>
            <a:stCxn id="22" idx="3"/>
            <a:endCxn id="89" idx="1"/>
          </p:cNvCxnSpPr>
          <p:nvPr/>
        </p:nvCxnSpPr>
        <p:spPr bwMode="auto">
          <a:xfrm>
            <a:off x="1824267" y="4200614"/>
            <a:ext cx="1883637" cy="1712662"/>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92" name="Curved Connector 91"/>
          <p:cNvCxnSpPr>
            <a:stCxn id="22" idx="3"/>
            <a:endCxn id="90" idx="1"/>
          </p:cNvCxnSpPr>
          <p:nvPr/>
        </p:nvCxnSpPr>
        <p:spPr bwMode="auto">
          <a:xfrm>
            <a:off x="1824267" y="4200614"/>
            <a:ext cx="1883637" cy="344510"/>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95" name="Curved Connector 94"/>
          <p:cNvCxnSpPr>
            <a:stCxn id="22" idx="3"/>
            <a:endCxn id="63" idx="1"/>
          </p:cNvCxnSpPr>
          <p:nvPr/>
        </p:nvCxnSpPr>
        <p:spPr bwMode="auto">
          <a:xfrm flipV="1">
            <a:off x="1824267" y="1725478"/>
            <a:ext cx="1667613" cy="2475136"/>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sp>
        <p:nvSpPr>
          <p:cNvPr id="30" name="Rectangle 29"/>
          <p:cNvSpPr/>
          <p:nvPr/>
        </p:nvSpPr>
        <p:spPr bwMode="auto">
          <a:xfrm>
            <a:off x="3491880" y="5445224"/>
            <a:ext cx="1800200" cy="864096"/>
          </a:xfrm>
          <a:prstGeom prst="rect">
            <a:avLst/>
          </a:prstGeom>
          <a:noFill/>
          <a:ln w="15875" cap="flat" cmpd="sng" algn="ctr">
            <a:solidFill>
              <a:schemeClr val="accent6"/>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2" name="TextBox 31"/>
          <p:cNvSpPr txBox="1"/>
          <p:nvPr/>
        </p:nvSpPr>
        <p:spPr>
          <a:xfrm>
            <a:off x="539552" y="5373216"/>
            <a:ext cx="2185150" cy="369332"/>
          </a:xfrm>
          <a:prstGeom prst="rect">
            <a:avLst/>
          </a:prstGeom>
          <a:noFill/>
        </p:spPr>
        <p:txBody>
          <a:bodyPr wrap="none" rtlCol="0">
            <a:spAutoFit/>
          </a:bodyPr>
          <a:lstStyle/>
          <a:p>
            <a:r>
              <a:rPr lang="en-US" b="1" i="1" dirty="0" smtClean="0">
                <a:solidFill>
                  <a:schemeClr val="tx2">
                    <a:lumMod val="75000"/>
                  </a:schemeClr>
                </a:solidFill>
              </a:rPr>
              <a:t>Today’s workshop</a:t>
            </a:r>
            <a:endParaRPr lang="en-US" b="1" i="1" dirty="0">
              <a:solidFill>
                <a:schemeClr val="tx2">
                  <a:lumMod val="75000"/>
                </a:schemeClr>
              </a:solidFill>
            </a:endParaRPr>
          </a:p>
        </p:txBody>
      </p:sp>
      <p:cxnSp>
        <p:nvCxnSpPr>
          <p:cNvPr id="34" name="Straight Arrow Connector 33"/>
          <p:cNvCxnSpPr/>
          <p:nvPr/>
        </p:nvCxnSpPr>
        <p:spPr bwMode="auto">
          <a:xfrm>
            <a:off x="1979712" y="5733256"/>
            <a:ext cx="1440160"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5" name="TextBox 74"/>
          <p:cNvSpPr txBox="1"/>
          <p:nvPr/>
        </p:nvSpPr>
        <p:spPr>
          <a:xfrm>
            <a:off x="8100392" y="3933056"/>
            <a:ext cx="857927" cy="400110"/>
          </a:xfrm>
          <a:prstGeom prst="rect">
            <a:avLst/>
          </a:prstGeom>
          <a:noFill/>
        </p:spPr>
        <p:txBody>
          <a:bodyPr wrap="none" rtlCol="0">
            <a:spAutoFit/>
          </a:bodyPr>
          <a:lstStyle/>
          <a:p>
            <a:r>
              <a:rPr lang="en-US" sz="1000" dirty="0" smtClean="0"/>
              <a:t>Bottom side</a:t>
            </a:r>
          </a:p>
          <a:p>
            <a:r>
              <a:rPr lang="en-US" sz="1000" dirty="0" smtClean="0"/>
              <a:t>  SD</a:t>
            </a:r>
            <a:endParaRPr lang="en-US" sz="1000" dirty="0"/>
          </a:p>
        </p:txBody>
      </p:sp>
      <p:sp>
        <p:nvSpPr>
          <p:cNvPr id="78" name="Freeform 77"/>
          <p:cNvSpPr/>
          <p:nvPr/>
        </p:nvSpPr>
        <p:spPr bwMode="auto">
          <a:xfrm>
            <a:off x="4462670" y="1457739"/>
            <a:ext cx="4679674" cy="2438400"/>
          </a:xfrm>
          <a:custGeom>
            <a:avLst/>
            <a:gdLst>
              <a:gd name="connsiteX0" fmla="*/ 0 w 4679674"/>
              <a:gd name="connsiteY0" fmla="*/ 281609 h 2438400"/>
              <a:gd name="connsiteX1" fmla="*/ 3965713 w 4679674"/>
              <a:gd name="connsiteY1" fmla="*/ 231913 h 2438400"/>
              <a:gd name="connsiteX2" fmla="*/ 4283765 w 4679674"/>
              <a:gd name="connsiteY2" fmla="*/ 1673087 h 2438400"/>
              <a:gd name="connsiteX3" fmla="*/ 3647660 w 4679674"/>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4679674" h="2438400">
                <a:moveTo>
                  <a:pt x="0" y="281609"/>
                </a:moveTo>
                <a:cubicBezTo>
                  <a:pt x="1625876" y="140804"/>
                  <a:pt x="3251752" y="0"/>
                  <a:pt x="3965713" y="231913"/>
                </a:cubicBezTo>
                <a:cubicBezTo>
                  <a:pt x="4679674" y="463826"/>
                  <a:pt x="4336774" y="1305339"/>
                  <a:pt x="4283765" y="1673087"/>
                </a:cubicBezTo>
                <a:cubicBezTo>
                  <a:pt x="4230756" y="2040835"/>
                  <a:pt x="3939208" y="2239617"/>
                  <a:pt x="3647660" y="2438400"/>
                </a:cubicBez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7" name="TextBox 26"/>
          <p:cNvSpPr txBox="1"/>
          <p:nvPr/>
        </p:nvSpPr>
        <p:spPr>
          <a:xfrm>
            <a:off x="5580112" y="5373216"/>
            <a:ext cx="1165512" cy="276999"/>
          </a:xfrm>
          <a:prstGeom prst="rect">
            <a:avLst/>
          </a:prstGeom>
          <a:noFill/>
        </p:spPr>
        <p:txBody>
          <a:bodyPr wrap="none" rtlCol="0">
            <a:spAutoFit/>
          </a:bodyPr>
          <a:lstStyle/>
          <a:p>
            <a:r>
              <a:rPr lang="en-US" sz="1200" dirty="0" smtClean="0"/>
              <a:t>JTAG via USB</a:t>
            </a:r>
            <a:endParaRPr lang="en-US" sz="1200" dirty="0"/>
          </a:p>
        </p:txBody>
      </p:sp>
      <p:sp>
        <p:nvSpPr>
          <p:cNvPr id="35" name="Freeform 34"/>
          <p:cNvSpPr/>
          <p:nvPr/>
        </p:nvSpPr>
        <p:spPr bwMode="auto">
          <a:xfrm>
            <a:off x="5004079" y="4511710"/>
            <a:ext cx="904352" cy="30145"/>
          </a:xfrm>
          <a:custGeom>
            <a:avLst/>
            <a:gdLst>
              <a:gd name="connsiteX0" fmla="*/ 0 w 904352"/>
              <a:gd name="connsiteY0" fmla="*/ 30145 h 30145"/>
              <a:gd name="connsiteX1" fmla="*/ 904352 w 904352"/>
              <a:gd name="connsiteY1" fmla="*/ 0 h 30145"/>
            </a:gdLst>
            <a:ahLst/>
            <a:cxnLst>
              <a:cxn ang="0">
                <a:pos x="connsiteX0" y="connsiteY0"/>
              </a:cxn>
              <a:cxn ang="0">
                <a:pos x="connsiteX1" y="connsiteY1"/>
              </a:cxn>
            </a:cxnLst>
            <a:rect l="l" t="t" r="r" b="b"/>
            <a:pathLst>
              <a:path w="904352" h="30145">
                <a:moveTo>
                  <a:pt x="0" y="30145"/>
                </a:moveTo>
                <a:lnTo>
                  <a:pt x="904352" y="0"/>
                </a:lnTo>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6" name="Freeform 35"/>
          <p:cNvSpPr/>
          <p:nvPr/>
        </p:nvSpPr>
        <p:spPr bwMode="auto">
          <a:xfrm>
            <a:off x="5004048" y="4581128"/>
            <a:ext cx="936103" cy="1470409"/>
          </a:xfrm>
          <a:custGeom>
            <a:avLst/>
            <a:gdLst>
              <a:gd name="connsiteX0" fmla="*/ 0 w 944545"/>
              <a:gd name="connsiteY0" fmla="*/ 1346479 h 1470409"/>
              <a:gd name="connsiteX1" fmla="*/ 643095 w 944545"/>
              <a:gd name="connsiteY1" fmla="*/ 1306286 h 1470409"/>
              <a:gd name="connsiteX2" fmla="*/ 371789 w 944545"/>
              <a:gd name="connsiteY2" fmla="*/ 361741 h 1470409"/>
              <a:gd name="connsiteX3" fmla="*/ 944545 w 944545"/>
              <a:gd name="connsiteY3" fmla="*/ 0 h 1470409"/>
            </a:gdLst>
            <a:ahLst/>
            <a:cxnLst>
              <a:cxn ang="0">
                <a:pos x="connsiteX0" y="connsiteY0"/>
              </a:cxn>
              <a:cxn ang="0">
                <a:pos x="connsiteX1" y="connsiteY1"/>
              </a:cxn>
              <a:cxn ang="0">
                <a:pos x="connsiteX2" y="connsiteY2"/>
              </a:cxn>
              <a:cxn ang="0">
                <a:pos x="connsiteX3" y="connsiteY3"/>
              </a:cxn>
            </a:cxnLst>
            <a:rect l="l" t="t" r="r" b="b"/>
            <a:pathLst>
              <a:path w="944545" h="1470409">
                <a:moveTo>
                  <a:pt x="0" y="1346479"/>
                </a:moveTo>
                <a:cubicBezTo>
                  <a:pt x="290565" y="1408444"/>
                  <a:pt x="581130" y="1470409"/>
                  <a:pt x="643095" y="1306286"/>
                </a:cubicBezTo>
                <a:cubicBezTo>
                  <a:pt x="705060" y="1142163"/>
                  <a:pt x="321547" y="579455"/>
                  <a:pt x="371789" y="361741"/>
                </a:cubicBezTo>
                <a:cubicBezTo>
                  <a:pt x="422031" y="144027"/>
                  <a:pt x="683288" y="72013"/>
                  <a:pt x="944545"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7671470" cy="779320"/>
          </a:xfrm>
        </p:spPr>
        <p:txBody>
          <a:bodyPr/>
          <a:lstStyle/>
          <a:p>
            <a:r>
              <a:rPr lang="en-GB" dirty="0" smtClean="0"/>
              <a:t>Software Debug Interfaces</a:t>
            </a:r>
            <a:endParaRPr lang="en-GB" dirty="0"/>
          </a:p>
        </p:txBody>
      </p:sp>
      <p:sp>
        <p:nvSpPr>
          <p:cNvPr id="3" name="Content Placeholder 2"/>
          <p:cNvSpPr>
            <a:spLocks noGrp="1"/>
          </p:cNvSpPr>
          <p:nvPr>
            <p:ph idx="1"/>
          </p:nvPr>
        </p:nvSpPr>
        <p:spPr>
          <a:xfrm>
            <a:off x="395537" y="1052736"/>
            <a:ext cx="8640960" cy="4641764"/>
          </a:xfrm>
        </p:spPr>
        <p:txBody>
          <a:bodyPr>
            <a:normAutofit fontScale="92500"/>
          </a:bodyPr>
          <a:lstStyle/>
          <a:p>
            <a:r>
              <a:rPr lang="en-GB" dirty="0" smtClean="0"/>
              <a:t>JTAG</a:t>
            </a:r>
          </a:p>
          <a:p>
            <a:pPr lvl="1"/>
            <a:r>
              <a:rPr lang="en-GB" dirty="0" smtClean="0"/>
              <a:t>Direct connection to hardware</a:t>
            </a:r>
          </a:p>
          <a:p>
            <a:pPr lvl="1"/>
            <a:r>
              <a:rPr lang="en-GB" dirty="0" smtClean="0"/>
              <a:t>Halts processor, can master system via control of processor</a:t>
            </a:r>
          </a:p>
          <a:p>
            <a:pPr lvl="1"/>
            <a:r>
              <a:rPr lang="en-GB" dirty="0" smtClean="0"/>
              <a:t>Debug any code at low level – driver, OS kernel, bare metal application</a:t>
            </a:r>
          </a:p>
          <a:p>
            <a:pPr lvl="1"/>
            <a:r>
              <a:rPr lang="en-GB" dirty="0" smtClean="0"/>
              <a:t>OS aware debugger display optional</a:t>
            </a:r>
          </a:p>
          <a:p>
            <a:pPr lvl="1">
              <a:buNone/>
            </a:pPr>
            <a:r>
              <a:rPr lang="en-GB" dirty="0" smtClean="0"/>
              <a:t>Note: Other debuggers require 2 debugger interfaces for dual-core processors</a:t>
            </a:r>
          </a:p>
          <a:p>
            <a:pPr lvl="1">
              <a:buNone/>
            </a:pPr>
            <a:r>
              <a:rPr lang="en-GB" dirty="0" smtClean="0"/>
              <a:t>  </a:t>
            </a:r>
          </a:p>
          <a:p>
            <a:r>
              <a:rPr lang="en-GB" dirty="0" smtClean="0"/>
              <a:t>Ethernet</a:t>
            </a:r>
          </a:p>
          <a:p>
            <a:pPr lvl="1"/>
            <a:r>
              <a:rPr lang="en-GB" dirty="0" smtClean="0"/>
              <a:t>Requires running software to drive it</a:t>
            </a:r>
          </a:p>
          <a:p>
            <a:pPr lvl="1"/>
            <a:r>
              <a:rPr lang="en-GB" dirty="0" smtClean="0"/>
              <a:t>Processor/OS </a:t>
            </a:r>
            <a:r>
              <a:rPr lang="en-GB" u="sng" dirty="0" smtClean="0"/>
              <a:t>cannot</a:t>
            </a:r>
            <a:r>
              <a:rPr lang="en-GB" dirty="0" smtClean="0"/>
              <a:t> be halted</a:t>
            </a:r>
          </a:p>
          <a:p>
            <a:pPr lvl="1"/>
            <a:r>
              <a:rPr lang="en-GB" dirty="0" smtClean="0"/>
              <a:t>OS Application </a:t>
            </a:r>
            <a:r>
              <a:rPr lang="en-GB" u="sng" dirty="0" smtClean="0"/>
              <a:t>can</a:t>
            </a:r>
            <a:r>
              <a:rPr lang="en-GB" dirty="0" smtClean="0"/>
              <a:t> be halted</a:t>
            </a:r>
          </a:p>
          <a:p>
            <a:pPr lvl="1"/>
            <a:r>
              <a:rPr lang="en-GB" dirty="0" smtClean="0"/>
              <a:t>Good for high level programming (fast, easy)</a:t>
            </a:r>
          </a:p>
          <a:p>
            <a:pPr lvl="1"/>
            <a:r>
              <a:rPr lang="en-GB" dirty="0" smtClean="0"/>
              <a:t>Debuggers usually have OS aware GUIs and features</a:t>
            </a:r>
          </a:p>
          <a:p>
            <a:pPr lvl="1"/>
            <a:r>
              <a:rPr lang="en-GB" dirty="0" smtClean="0"/>
              <a:t>Cannot do low level debug (kernel, driver, bare metal) as OS cannot be stopped </a:t>
            </a:r>
            <a:endParaRPr lang="en-GB"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D7458CCC-A01F-4BAD-8893-F5EE8547F955}" type="slidenum">
              <a:rPr lang="en-US" smtClean="0"/>
              <a:pPr>
                <a:defRPr/>
              </a:pPr>
              <a:t>37</a:t>
            </a:fld>
            <a:endParaRPr lang="en-US" dirty="0"/>
          </a:p>
        </p:txBody>
      </p:sp>
      <p:pic>
        <p:nvPicPr>
          <p:cNvPr id="13314" name="Picture 2" descr="https://encrypted-tbn3.gstatic.com/images?q=tbn:ANd9GcRCNN-HzWYrdQoE-qcd6Oq_br9_7SaRYtDehmwPE8OMcpPo8nVLJA"/>
          <p:cNvPicPr>
            <a:picLocks noChangeAspect="1" noChangeArrowheads="1"/>
          </p:cNvPicPr>
          <p:nvPr/>
        </p:nvPicPr>
        <p:blipFill>
          <a:blip r:embed="rId3" cstate="print"/>
          <a:srcRect/>
          <a:stretch>
            <a:fillRect/>
          </a:stretch>
        </p:blipFill>
        <p:spPr bwMode="auto">
          <a:xfrm>
            <a:off x="5364088" y="3284984"/>
            <a:ext cx="1224136" cy="1224136"/>
          </a:xfrm>
          <a:prstGeom prst="rect">
            <a:avLst/>
          </a:prstGeom>
          <a:noFill/>
        </p:spPr>
      </p:pic>
      <p:pic>
        <p:nvPicPr>
          <p:cNvPr id="8" name="Picture 8" descr="usb-blaster"/>
          <p:cNvPicPr>
            <a:picLocks noChangeAspect="1" noChangeArrowheads="1"/>
          </p:cNvPicPr>
          <p:nvPr/>
        </p:nvPicPr>
        <p:blipFill>
          <a:blip r:embed="rId4" cstate="print"/>
          <a:srcRect/>
          <a:stretch>
            <a:fillRect/>
          </a:stretch>
        </p:blipFill>
        <p:spPr bwMode="auto">
          <a:xfrm rot="1257301">
            <a:off x="5113444" y="563073"/>
            <a:ext cx="1528445" cy="12971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ounded Rectangle 99"/>
          <p:cNvSpPr/>
          <p:nvPr/>
        </p:nvSpPr>
        <p:spPr bwMode="auto">
          <a:xfrm>
            <a:off x="2699792" y="4005064"/>
            <a:ext cx="2160240" cy="50405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t>Proprietary</a:t>
            </a:r>
            <a:endParaRPr kumimoji="0" lang="en-US" b="1" i="0" u="none" strike="noStrike" cap="none" normalizeH="0" baseline="0" dirty="0" smtClean="0">
              <a:ln>
                <a:noFill/>
              </a:ln>
              <a:solidFill>
                <a:schemeClr val="tx1"/>
              </a:solidFill>
              <a:effectLst/>
              <a:latin typeface="Arial" charset="0"/>
            </a:endParaRPr>
          </a:p>
        </p:txBody>
      </p:sp>
      <p:pic>
        <p:nvPicPr>
          <p:cNvPr id="27"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07904" y="908720"/>
            <a:ext cx="1841747" cy="1158413"/>
          </a:xfrm>
          <a:prstGeom prst="rect">
            <a:avLst/>
          </a:prstGeom>
          <a:noFill/>
          <a:ln w="9525">
            <a:noFill/>
            <a:miter lim="800000"/>
            <a:headEnd/>
            <a:tailEnd/>
          </a:ln>
        </p:spPr>
      </p:pic>
      <p:sp>
        <p:nvSpPr>
          <p:cNvPr id="94" name="Rounded Rectangle 93"/>
          <p:cNvSpPr/>
          <p:nvPr/>
        </p:nvSpPr>
        <p:spPr bwMode="auto">
          <a:xfrm>
            <a:off x="1988096" y="1412776"/>
            <a:ext cx="2016224" cy="50405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t>DS-5</a:t>
            </a:r>
            <a:endParaRPr kumimoji="0" lang="en-US" b="1" i="0" u="none" strike="noStrike" cap="none" normalizeH="0" baseline="0" dirty="0" smtClean="0">
              <a:ln>
                <a:noFill/>
              </a:ln>
              <a:solidFill>
                <a:schemeClr val="tx1"/>
              </a:solidFill>
              <a:effectLst/>
              <a:latin typeface="Arial" charset="0"/>
            </a:endParaRPr>
          </a:p>
        </p:txBody>
      </p:sp>
      <p:pic>
        <p:nvPicPr>
          <p:cNvPr id="435203"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790812" y="2348880"/>
            <a:ext cx="1296144" cy="940245"/>
          </a:xfrm>
          <a:prstGeom prst="rect">
            <a:avLst/>
          </a:prstGeom>
          <a:noFill/>
          <a:ln w="9525">
            <a:noFill/>
            <a:miter lim="800000"/>
            <a:headEnd/>
            <a:tailEnd/>
          </a:ln>
        </p:spPr>
      </p:pic>
      <p:sp>
        <p:nvSpPr>
          <p:cNvPr id="98" name="Rounded Rectangle 97"/>
          <p:cNvSpPr/>
          <p:nvPr/>
        </p:nvSpPr>
        <p:spPr bwMode="auto">
          <a:xfrm>
            <a:off x="2267744" y="2852936"/>
            <a:ext cx="2016224" cy="50405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err="1" smtClean="0"/>
              <a:t>PowerDebug</a:t>
            </a:r>
            <a:endParaRPr kumimoji="0" lang="en-US" b="1" i="0" u="none" strike="noStrike" cap="none" normalizeH="0" baseline="0" dirty="0" smtClean="0">
              <a:ln>
                <a:noFill/>
              </a:ln>
              <a:solidFill>
                <a:schemeClr val="tx1"/>
              </a:solidFill>
              <a:effectLst/>
              <a:latin typeface="Arial" charset="0"/>
            </a:endParaRPr>
          </a:p>
        </p:txBody>
      </p:sp>
      <p:sp>
        <p:nvSpPr>
          <p:cNvPr id="96" name="Rounded Rectangle 95"/>
          <p:cNvSpPr/>
          <p:nvPr/>
        </p:nvSpPr>
        <p:spPr bwMode="auto">
          <a:xfrm>
            <a:off x="4932040" y="6165304"/>
            <a:ext cx="2016224" cy="50405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t>DS-5</a:t>
            </a:r>
            <a:endParaRPr kumimoji="0" lang="en-US" b="1" i="0" u="none" strike="noStrike" cap="none" normalizeH="0" baseline="0" dirty="0" smtClean="0">
              <a:ln>
                <a:noFill/>
              </a:ln>
              <a:solidFill>
                <a:schemeClr val="tx1"/>
              </a:solidFill>
              <a:effectLst/>
              <a:latin typeface="Arial" charset="0"/>
            </a:endParaRPr>
          </a:p>
        </p:txBody>
      </p:sp>
      <p:sp>
        <p:nvSpPr>
          <p:cNvPr id="2" name="Title 1"/>
          <p:cNvSpPr>
            <a:spLocks noGrp="1"/>
          </p:cNvSpPr>
          <p:nvPr>
            <p:ph type="title"/>
          </p:nvPr>
        </p:nvSpPr>
        <p:spPr>
          <a:xfrm>
            <a:off x="323528" y="188640"/>
            <a:ext cx="8664771" cy="779320"/>
          </a:xfrm>
        </p:spPr>
        <p:txBody>
          <a:bodyPr/>
          <a:lstStyle/>
          <a:p>
            <a:r>
              <a:rPr lang="en-US" dirty="0" smtClean="0"/>
              <a:t>ARM (Software) Trace Interfaces Available</a:t>
            </a: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38</a:t>
            </a:fld>
            <a:endParaRPr lang="en-US" dirty="0"/>
          </a:p>
        </p:txBody>
      </p:sp>
      <p:pic>
        <p:nvPicPr>
          <p:cNvPr id="22" name="Picture 2" descr="http://cdn1.iconfinder.com/data/icons/iconslandhardware/PNG/256x256/PortableComput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3645024"/>
            <a:ext cx="924675" cy="1111179"/>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Curved Connector 27"/>
          <p:cNvCxnSpPr>
            <a:stCxn id="22" idx="3"/>
            <a:endCxn id="26" idx="1"/>
          </p:cNvCxnSpPr>
          <p:nvPr/>
        </p:nvCxnSpPr>
        <p:spPr bwMode="auto">
          <a:xfrm>
            <a:off x="1824267" y="4200614"/>
            <a:ext cx="1739621" cy="1820674"/>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29" name="Curved Connector 28"/>
          <p:cNvCxnSpPr>
            <a:stCxn id="26" idx="3"/>
            <a:endCxn id="87" idx="1"/>
          </p:cNvCxnSpPr>
          <p:nvPr/>
        </p:nvCxnSpPr>
        <p:spPr bwMode="auto">
          <a:xfrm flipV="1">
            <a:off x="5580112" y="4653136"/>
            <a:ext cx="864096" cy="1368152"/>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sp>
        <p:nvSpPr>
          <p:cNvPr id="31" name="Rectangle 30"/>
          <p:cNvSpPr/>
          <p:nvPr/>
        </p:nvSpPr>
        <p:spPr>
          <a:xfrm>
            <a:off x="107504" y="3491716"/>
            <a:ext cx="2088232" cy="369332"/>
          </a:xfrm>
          <a:prstGeom prst="rect">
            <a:avLst/>
          </a:prstGeom>
        </p:spPr>
        <p:txBody>
          <a:bodyPr wrap="square">
            <a:spAutoFit/>
          </a:bodyPr>
          <a:lstStyle/>
          <a:p>
            <a:pPr marL="342900" indent="-342900"/>
            <a:r>
              <a:rPr lang="en-US" b="1" dirty="0" smtClean="0"/>
              <a:t>Host Machine</a:t>
            </a:r>
          </a:p>
        </p:txBody>
      </p:sp>
      <p:sp>
        <p:nvSpPr>
          <p:cNvPr id="89" name="Rounded Rectangle 88"/>
          <p:cNvSpPr/>
          <p:nvPr/>
        </p:nvSpPr>
        <p:spPr bwMode="auto">
          <a:xfrm>
            <a:off x="3491880" y="3284984"/>
            <a:ext cx="2016224" cy="576064"/>
          </a:xfrm>
          <a:prstGeom prst="round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err="1" smtClean="0"/>
              <a:t>Lauterbach</a:t>
            </a:r>
            <a:endParaRPr kumimoji="0" lang="en-US" b="1" i="0" u="none" strike="noStrike" cap="none" normalizeH="0" baseline="0" dirty="0" smtClean="0">
              <a:ln>
                <a:noFill/>
              </a:ln>
              <a:solidFill>
                <a:schemeClr val="tx1"/>
              </a:solidFill>
              <a:effectLst/>
              <a:latin typeface="Arial" charset="0"/>
            </a:endParaRPr>
          </a:p>
        </p:txBody>
      </p:sp>
      <p:sp>
        <p:nvSpPr>
          <p:cNvPr id="90" name="Rounded Rectangle 89"/>
          <p:cNvSpPr/>
          <p:nvPr/>
        </p:nvSpPr>
        <p:spPr bwMode="auto">
          <a:xfrm>
            <a:off x="3491880" y="1844824"/>
            <a:ext cx="2016224" cy="576064"/>
          </a:xfrm>
          <a:prstGeom prst="round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t>ARM </a:t>
            </a:r>
            <a:r>
              <a:rPr lang="en-US" b="1" dirty="0" err="1" smtClean="0"/>
              <a:t>DStream</a:t>
            </a:r>
            <a:endParaRPr kumimoji="0" lang="en-US" b="1" i="0" u="none" strike="noStrike" cap="none" normalizeH="0" baseline="0" dirty="0" smtClean="0">
              <a:ln>
                <a:noFill/>
              </a:ln>
              <a:solidFill>
                <a:schemeClr val="tx1"/>
              </a:solidFill>
              <a:effectLst/>
              <a:latin typeface="Arial" charset="0"/>
            </a:endParaRPr>
          </a:p>
        </p:txBody>
      </p:sp>
      <p:cxnSp>
        <p:nvCxnSpPr>
          <p:cNvPr id="91" name="Curved Connector 90"/>
          <p:cNvCxnSpPr>
            <a:stCxn id="22" idx="3"/>
            <a:endCxn id="89" idx="1"/>
          </p:cNvCxnSpPr>
          <p:nvPr/>
        </p:nvCxnSpPr>
        <p:spPr bwMode="auto">
          <a:xfrm flipV="1">
            <a:off x="1824267" y="3573016"/>
            <a:ext cx="1667613" cy="627598"/>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92" name="Curved Connector 91"/>
          <p:cNvCxnSpPr>
            <a:stCxn id="22" idx="3"/>
            <a:endCxn id="90" idx="1"/>
          </p:cNvCxnSpPr>
          <p:nvPr/>
        </p:nvCxnSpPr>
        <p:spPr bwMode="auto">
          <a:xfrm flipV="1">
            <a:off x="1824267" y="2132856"/>
            <a:ext cx="1667613" cy="2067758"/>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97" name="Curved Connector 96"/>
          <p:cNvCxnSpPr>
            <a:stCxn id="90" idx="3"/>
            <a:endCxn id="83" idx="1"/>
          </p:cNvCxnSpPr>
          <p:nvPr/>
        </p:nvCxnSpPr>
        <p:spPr bwMode="auto">
          <a:xfrm>
            <a:off x="5508104" y="2132856"/>
            <a:ext cx="936104" cy="360040"/>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99" name="Curved Connector 98"/>
          <p:cNvCxnSpPr>
            <a:stCxn id="89" idx="3"/>
            <a:endCxn id="83" idx="1"/>
          </p:cNvCxnSpPr>
          <p:nvPr/>
        </p:nvCxnSpPr>
        <p:spPr bwMode="auto">
          <a:xfrm flipV="1">
            <a:off x="5508104" y="2492896"/>
            <a:ext cx="936104" cy="1080120"/>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sp>
        <p:nvSpPr>
          <p:cNvPr id="83" name="Rectangle 82"/>
          <p:cNvSpPr/>
          <p:nvPr/>
        </p:nvSpPr>
        <p:spPr bwMode="auto">
          <a:xfrm>
            <a:off x="6444208" y="2348880"/>
            <a:ext cx="936104" cy="28803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bg1"/>
              </a:solidFill>
              <a:effectLst/>
              <a:latin typeface="Arial" charset="0"/>
            </a:endParaRPr>
          </a:p>
        </p:txBody>
      </p:sp>
      <p:sp>
        <p:nvSpPr>
          <p:cNvPr id="85" name="Rectangle 84"/>
          <p:cNvSpPr/>
          <p:nvPr/>
        </p:nvSpPr>
        <p:spPr bwMode="auto">
          <a:xfrm>
            <a:off x="6444208" y="4221088"/>
            <a:ext cx="936104" cy="28803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bg1"/>
              </a:solidFill>
              <a:effectLst/>
              <a:latin typeface="Arial" charset="0"/>
            </a:endParaRPr>
          </a:p>
        </p:txBody>
      </p:sp>
      <p:sp>
        <p:nvSpPr>
          <p:cNvPr id="87" name="Rectangle 86"/>
          <p:cNvSpPr/>
          <p:nvPr/>
        </p:nvSpPr>
        <p:spPr bwMode="auto">
          <a:xfrm>
            <a:off x="6444208" y="4509120"/>
            <a:ext cx="936104" cy="28803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bg1"/>
              </a:solidFill>
              <a:effectLst/>
              <a:latin typeface="Arial" charset="0"/>
            </a:endParaRPr>
          </a:p>
        </p:txBody>
      </p:sp>
      <p:sp>
        <p:nvSpPr>
          <p:cNvPr id="104" name="Rectangle 103"/>
          <p:cNvSpPr/>
          <p:nvPr/>
        </p:nvSpPr>
        <p:spPr bwMode="auto">
          <a:xfrm>
            <a:off x="6444208" y="3429000"/>
            <a:ext cx="936104" cy="28803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bg1"/>
              </a:solidFill>
              <a:effectLst/>
              <a:latin typeface="Arial" charset="0"/>
            </a:endParaRPr>
          </a:p>
        </p:txBody>
      </p:sp>
      <p:pic>
        <p:nvPicPr>
          <p:cNvPr id="30" name="Picture 2"/>
          <p:cNvPicPr>
            <a:picLocks noChangeAspect="1" noChangeArrowheads="1"/>
          </p:cNvPicPr>
          <p:nvPr/>
        </p:nvPicPr>
        <p:blipFill>
          <a:blip r:embed="rId6" cstate="print">
            <a:clrChange>
              <a:clrFrom>
                <a:srgbClr val="FEFEFE"/>
              </a:clrFrom>
              <a:clrTo>
                <a:srgbClr val="FEFEFE">
                  <a:alpha val="0"/>
                </a:srgbClr>
              </a:clrTo>
            </a:clrChange>
          </a:blip>
          <a:srcRect/>
          <a:stretch>
            <a:fillRect/>
          </a:stretch>
        </p:blipFill>
        <p:spPr bwMode="auto">
          <a:xfrm>
            <a:off x="3851920" y="5229200"/>
            <a:ext cx="1426719" cy="800299"/>
          </a:xfrm>
          <a:prstGeom prst="rect">
            <a:avLst/>
          </a:prstGeom>
          <a:noFill/>
          <a:ln w="9525">
            <a:noFill/>
            <a:miter lim="800000"/>
            <a:headEnd/>
            <a:tailEnd/>
          </a:ln>
        </p:spPr>
      </p:pic>
      <p:sp>
        <p:nvSpPr>
          <p:cNvPr id="48" name="Rounded Rectangle 47"/>
          <p:cNvSpPr/>
          <p:nvPr/>
        </p:nvSpPr>
        <p:spPr bwMode="auto">
          <a:xfrm>
            <a:off x="3503309" y="4365104"/>
            <a:ext cx="2016224" cy="792088"/>
          </a:xfrm>
          <a:prstGeom prst="round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t>ARM compatible Trace probe</a:t>
            </a:r>
            <a:endParaRPr kumimoji="0" lang="en-US" b="1" i="0" u="none" strike="noStrike" cap="none" normalizeH="0" baseline="0" dirty="0" smtClean="0">
              <a:ln>
                <a:noFill/>
              </a:ln>
              <a:solidFill>
                <a:schemeClr val="tx1"/>
              </a:solidFill>
              <a:effectLst/>
              <a:latin typeface="Arial" charset="0"/>
            </a:endParaRPr>
          </a:p>
        </p:txBody>
      </p:sp>
      <p:cxnSp>
        <p:nvCxnSpPr>
          <p:cNvPr id="49" name="Curved Connector 48"/>
          <p:cNvCxnSpPr>
            <a:stCxn id="22" idx="3"/>
            <a:endCxn id="48" idx="1"/>
          </p:cNvCxnSpPr>
          <p:nvPr/>
        </p:nvCxnSpPr>
        <p:spPr bwMode="auto">
          <a:xfrm>
            <a:off x="1824267" y="4200614"/>
            <a:ext cx="1679042" cy="560534"/>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Curved Connector 49"/>
          <p:cNvCxnSpPr>
            <a:stCxn id="48" idx="3"/>
            <a:endCxn id="83" idx="1"/>
          </p:cNvCxnSpPr>
          <p:nvPr/>
        </p:nvCxnSpPr>
        <p:spPr bwMode="auto">
          <a:xfrm flipV="1">
            <a:off x="5519533" y="2492896"/>
            <a:ext cx="924675" cy="2268252"/>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pic>
        <p:nvPicPr>
          <p:cNvPr id="433155" name="Picture 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6200000">
            <a:off x="5809356" y="2695700"/>
            <a:ext cx="3213920" cy="2088232"/>
          </a:xfrm>
          <a:prstGeom prst="rect">
            <a:avLst/>
          </a:prstGeom>
          <a:noFill/>
          <a:ln w="9525">
            <a:noFill/>
            <a:miter lim="800000"/>
            <a:headEnd/>
            <a:tailEnd/>
          </a:ln>
        </p:spPr>
      </p:pic>
      <p:sp>
        <p:nvSpPr>
          <p:cNvPr id="88" name="Rounded Rectangle 87"/>
          <p:cNvSpPr/>
          <p:nvPr/>
        </p:nvSpPr>
        <p:spPr bwMode="auto">
          <a:xfrm>
            <a:off x="395536" y="4725144"/>
            <a:ext cx="2016224" cy="1008112"/>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t>Compatible Software Debugger</a:t>
            </a:r>
            <a:endParaRPr kumimoji="0" lang="en-US" b="1" i="0" u="none" strike="noStrike" cap="none" normalizeH="0" baseline="0" dirty="0" smtClean="0">
              <a:ln>
                <a:noFill/>
              </a:ln>
              <a:solidFill>
                <a:schemeClr val="tx1"/>
              </a:solidFill>
              <a:effectLst/>
              <a:latin typeface="Arial" charset="0"/>
            </a:endParaRPr>
          </a:p>
        </p:txBody>
      </p:sp>
      <p:sp>
        <p:nvSpPr>
          <p:cNvPr id="26" name="Rounded Rectangle 25"/>
          <p:cNvSpPr/>
          <p:nvPr/>
        </p:nvSpPr>
        <p:spPr bwMode="auto">
          <a:xfrm>
            <a:off x="3563888" y="5733256"/>
            <a:ext cx="2016224" cy="576064"/>
          </a:xfrm>
          <a:prstGeom prst="round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charset="0"/>
              </a:rPr>
              <a:t>USB Blaster II</a:t>
            </a:r>
          </a:p>
        </p:txBody>
      </p:sp>
      <p:pic>
        <p:nvPicPr>
          <p:cNvPr id="43"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rot="5400000">
            <a:off x="806399" y="5648406"/>
            <a:ext cx="898122" cy="1143785"/>
          </a:xfrm>
          <a:prstGeom prst="trapezoid">
            <a:avLst>
              <a:gd name="adj" fmla="val 8879"/>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3851920" y="6381328"/>
            <a:ext cx="942887" cy="276999"/>
          </a:xfrm>
          <a:prstGeom prst="rect">
            <a:avLst/>
          </a:prstGeom>
          <a:noFill/>
        </p:spPr>
        <p:txBody>
          <a:bodyPr wrap="none" rtlCol="0">
            <a:spAutoFit/>
          </a:bodyPr>
          <a:lstStyle/>
          <a:p>
            <a:r>
              <a:rPr lang="en-US" sz="1200" dirty="0" smtClean="0"/>
              <a:t>USB Cable</a:t>
            </a:r>
            <a:endParaRPr lang="en-US" sz="1200" dirty="0"/>
          </a:p>
        </p:txBody>
      </p:sp>
      <p:sp>
        <p:nvSpPr>
          <p:cNvPr id="38" name="TextBox 37"/>
          <p:cNvSpPr txBox="1"/>
          <p:nvPr/>
        </p:nvSpPr>
        <p:spPr>
          <a:xfrm>
            <a:off x="5940152" y="5445224"/>
            <a:ext cx="2185150" cy="369332"/>
          </a:xfrm>
          <a:prstGeom prst="rect">
            <a:avLst/>
          </a:prstGeom>
          <a:noFill/>
        </p:spPr>
        <p:txBody>
          <a:bodyPr wrap="none" rtlCol="0">
            <a:spAutoFit/>
          </a:bodyPr>
          <a:lstStyle/>
          <a:p>
            <a:r>
              <a:rPr lang="en-US" b="1" i="1" dirty="0" smtClean="0">
                <a:solidFill>
                  <a:schemeClr val="tx2">
                    <a:lumMod val="75000"/>
                  </a:schemeClr>
                </a:solidFill>
              </a:rPr>
              <a:t>Today’s workshop</a:t>
            </a:r>
            <a:endParaRPr lang="en-US" b="1" i="1" dirty="0">
              <a:solidFill>
                <a:schemeClr val="tx2">
                  <a:lumMod val="75000"/>
                </a:schemeClr>
              </a:solidFill>
            </a:endParaRPr>
          </a:p>
        </p:txBody>
      </p:sp>
      <p:cxnSp>
        <p:nvCxnSpPr>
          <p:cNvPr id="40" name="Straight Arrow Connector 39"/>
          <p:cNvCxnSpPr/>
          <p:nvPr/>
        </p:nvCxnSpPr>
        <p:spPr bwMode="auto">
          <a:xfrm rot="10800000" flipV="1">
            <a:off x="5796136" y="5805264"/>
            <a:ext cx="576064" cy="21602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4" name="TextBox 43"/>
          <p:cNvSpPr txBox="1"/>
          <p:nvPr/>
        </p:nvSpPr>
        <p:spPr>
          <a:xfrm>
            <a:off x="5940152" y="1124744"/>
            <a:ext cx="2170787" cy="584775"/>
          </a:xfrm>
          <a:prstGeom prst="rect">
            <a:avLst/>
          </a:prstGeom>
          <a:noFill/>
        </p:spPr>
        <p:txBody>
          <a:bodyPr wrap="none" rtlCol="0">
            <a:spAutoFit/>
          </a:bodyPr>
          <a:lstStyle/>
          <a:p>
            <a:r>
              <a:rPr lang="en-US" sz="1600" dirty="0" smtClean="0"/>
              <a:t>Can design board</a:t>
            </a:r>
          </a:p>
          <a:p>
            <a:r>
              <a:rPr lang="en-US" sz="1600" dirty="0" smtClean="0"/>
              <a:t>With </a:t>
            </a:r>
            <a:r>
              <a:rPr lang="en-US" sz="1600" dirty="0" err="1" smtClean="0"/>
              <a:t>Mictor</a:t>
            </a:r>
            <a:r>
              <a:rPr lang="en-US" sz="1600" dirty="0" smtClean="0"/>
              <a:t> connector</a:t>
            </a:r>
            <a:endParaRPr lang="en-US" sz="1600" dirty="0"/>
          </a:p>
        </p:txBody>
      </p:sp>
      <p:cxnSp>
        <p:nvCxnSpPr>
          <p:cNvPr id="46" name="Straight Arrow Connector 45"/>
          <p:cNvCxnSpPr/>
          <p:nvPr/>
        </p:nvCxnSpPr>
        <p:spPr bwMode="auto">
          <a:xfrm rot="16200000" flipH="1">
            <a:off x="5976156" y="1880828"/>
            <a:ext cx="576064" cy="21602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7" name="TextBox 46"/>
          <p:cNvSpPr txBox="1"/>
          <p:nvPr/>
        </p:nvSpPr>
        <p:spPr>
          <a:xfrm>
            <a:off x="6516216" y="5733256"/>
            <a:ext cx="1165512" cy="276999"/>
          </a:xfrm>
          <a:prstGeom prst="rect">
            <a:avLst/>
          </a:prstGeom>
          <a:noFill/>
        </p:spPr>
        <p:txBody>
          <a:bodyPr wrap="none" rtlCol="0">
            <a:spAutoFit/>
          </a:bodyPr>
          <a:lstStyle/>
          <a:p>
            <a:r>
              <a:rPr lang="en-US" sz="1200" dirty="0" smtClean="0"/>
              <a:t>JTAG via USB</a:t>
            </a:r>
            <a:endParaRPr lang="en-US" sz="1200" dirty="0"/>
          </a:p>
        </p:txBody>
      </p:sp>
      <p:sp>
        <p:nvSpPr>
          <p:cNvPr id="39" name="Rectangle 38"/>
          <p:cNvSpPr/>
          <p:nvPr/>
        </p:nvSpPr>
        <p:spPr bwMode="auto">
          <a:xfrm>
            <a:off x="5292080" y="5229200"/>
            <a:ext cx="72008" cy="28803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Effect transition="in" filter="fade">
                                      <p:cBhvr>
                                        <p:cTn id="9" dur="500"/>
                                        <p:tgtEl>
                                          <p:spTgt spid="8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94"/>
                                        </p:tgtEl>
                                        <p:attrNameLst>
                                          <p:attrName>style.visibility</p:attrName>
                                        </p:attrNameLst>
                                      </p:cBhvr>
                                      <p:to>
                                        <p:strVal val="visible"/>
                                      </p:to>
                                    </p:set>
                                    <p:anim calcmode="lin" valueType="num">
                                      <p:cBhvr>
                                        <p:cTn id="12" dur="500" fill="hold"/>
                                        <p:tgtEl>
                                          <p:spTgt spid="94"/>
                                        </p:tgtEl>
                                        <p:attrNameLst>
                                          <p:attrName>ppt_w</p:attrName>
                                        </p:attrNameLst>
                                      </p:cBhvr>
                                      <p:tavLst>
                                        <p:tav tm="0">
                                          <p:val>
                                            <p:fltVal val="0"/>
                                          </p:val>
                                        </p:tav>
                                        <p:tav tm="100000">
                                          <p:val>
                                            <p:strVal val="#ppt_w"/>
                                          </p:val>
                                        </p:tav>
                                      </p:tavLst>
                                    </p:anim>
                                    <p:anim calcmode="lin" valueType="num">
                                      <p:cBhvr>
                                        <p:cTn id="13" dur="500" fill="hold"/>
                                        <p:tgtEl>
                                          <p:spTgt spid="94"/>
                                        </p:tgtEl>
                                        <p:attrNameLst>
                                          <p:attrName>ppt_h</p:attrName>
                                        </p:attrNameLst>
                                      </p:cBhvr>
                                      <p:tavLst>
                                        <p:tav tm="0">
                                          <p:val>
                                            <p:fltVal val="0"/>
                                          </p:val>
                                        </p:tav>
                                        <p:tav tm="100000">
                                          <p:val>
                                            <p:strVal val="#ppt_h"/>
                                          </p:val>
                                        </p:tav>
                                      </p:tavLst>
                                    </p:anim>
                                    <p:animEffect transition="in" filter="fade">
                                      <p:cBhvr>
                                        <p:cTn id="14" dur="500"/>
                                        <p:tgtEl>
                                          <p:spTgt spid="9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96"/>
                                        </p:tgtEl>
                                        <p:attrNameLst>
                                          <p:attrName>style.visibility</p:attrName>
                                        </p:attrNameLst>
                                      </p:cBhvr>
                                      <p:to>
                                        <p:strVal val="visible"/>
                                      </p:to>
                                    </p:set>
                                    <p:anim calcmode="lin" valueType="num">
                                      <p:cBhvr>
                                        <p:cTn id="17" dur="500" fill="hold"/>
                                        <p:tgtEl>
                                          <p:spTgt spid="96"/>
                                        </p:tgtEl>
                                        <p:attrNameLst>
                                          <p:attrName>ppt_w</p:attrName>
                                        </p:attrNameLst>
                                      </p:cBhvr>
                                      <p:tavLst>
                                        <p:tav tm="0">
                                          <p:val>
                                            <p:fltVal val="0"/>
                                          </p:val>
                                        </p:tav>
                                        <p:tav tm="100000">
                                          <p:val>
                                            <p:strVal val="#ppt_w"/>
                                          </p:val>
                                        </p:tav>
                                      </p:tavLst>
                                    </p:anim>
                                    <p:anim calcmode="lin" valueType="num">
                                      <p:cBhvr>
                                        <p:cTn id="18" dur="500" fill="hold"/>
                                        <p:tgtEl>
                                          <p:spTgt spid="96"/>
                                        </p:tgtEl>
                                        <p:attrNameLst>
                                          <p:attrName>ppt_h</p:attrName>
                                        </p:attrNameLst>
                                      </p:cBhvr>
                                      <p:tavLst>
                                        <p:tav tm="0">
                                          <p:val>
                                            <p:fltVal val="0"/>
                                          </p:val>
                                        </p:tav>
                                        <p:tav tm="100000">
                                          <p:val>
                                            <p:strVal val="#ppt_h"/>
                                          </p:val>
                                        </p:tav>
                                      </p:tavLst>
                                    </p:anim>
                                    <p:animEffect transition="in" filter="fade">
                                      <p:cBhvr>
                                        <p:cTn id="19" dur="500"/>
                                        <p:tgtEl>
                                          <p:spTgt spid="96"/>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98"/>
                                        </p:tgtEl>
                                        <p:attrNameLst>
                                          <p:attrName>style.visibility</p:attrName>
                                        </p:attrNameLst>
                                      </p:cBhvr>
                                      <p:to>
                                        <p:strVal val="visible"/>
                                      </p:to>
                                    </p:set>
                                    <p:anim calcmode="lin" valueType="num">
                                      <p:cBhvr>
                                        <p:cTn id="22" dur="500" fill="hold"/>
                                        <p:tgtEl>
                                          <p:spTgt spid="98"/>
                                        </p:tgtEl>
                                        <p:attrNameLst>
                                          <p:attrName>ppt_w</p:attrName>
                                        </p:attrNameLst>
                                      </p:cBhvr>
                                      <p:tavLst>
                                        <p:tav tm="0">
                                          <p:val>
                                            <p:fltVal val="0"/>
                                          </p:val>
                                        </p:tav>
                                        <p:tav tm="100000">
                                          <p:val>
                                            <p:strVal val="#ppt_w"/>
                                          </p:val>
                                        </p:tav>
                                      </p:tavLst>
                                    </p:anim>
                                    <p:anim calcmode="lin" valueType="num">
                                      <p:cBhvr>
                                        <p:cTn id="23" dur="500" fill="hold"/>
                                        <p:tgtEl>
                                          <p:spTgt spid="98"/>
                                        </p:tgtEl>
                                        <p:attrNameLst>
                                          <p:attrName>ppt_h</p:attrName>
                                        </p:attrNameLst>
                                      </p:cBhvr>
                                      <p:tavLst>
                                        <p:tav tm="0">
                                          <p:val>
                                            <p:fltVal val="0"/>
                                          </p:val>
                                        </p:tav>
                                        <p:tav tm="100000">
                                          <p:val>
                                            <p:strVal val="#ppt_h"/>
                                          </p:val>
                                        </p:tav>
                                      </p:tavLst>
                                    </p:anim>
                                    <p:animEffect transition="in" filter="fade">
                                      <p:cBhvr>
                                        <p:cTn id="24" dur="500"/>
                                        <p:tgtEl>
                                          <p:spTgt spid="98"/>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p:cTn id="27" dur="500" fill="hold"/>
                                        <p:tgtEl>
                                          <p:spTgt spid="100"/>
                                        </p:tgtEl>
                                        <p:attrNameLst>
                                          <p:attrName>ppt_w</p:attrName>
                                        </p:attrNameLst>
                                      </p:cBhvr>
                                      <p:tavLst>
                                        <p:tav tm="0">
                                          <p:val>
                                            <p:fltVal val="0"/>
                                          </p:val>
                                        </p:tav>
                                        <p:tav tm="100000">
                                          <p:val>
                                            <p:strVal val="#ppt_w"/>
                                          </p:val>
                                        </p:tav>
                                      </p:tavLst>
                                    </p:anim>
                                    <p:anim calcmode="lin" valueType="num">
                                      <p:cBhvr>
                                        <p:cTn id="28" dur="500" fill="hold"/>
                                        <p:tgtEl>
                                          <p:spTgt spid="100"/>
                                        </p:tgtEl>
                                        <p:attrNameLst>
                                          <p:attrName>ppt_h</p:attrName>
                                        </p:attrNameLst>
                                      </p:cBhvr>
                                      <p:tavLst>
                                        <p:tav tm="0">
                                          <p:val>
                                            <p:fltVal val="0"/>
                                          </p:val>
                                        </p:tav>
                                        <p:tav tm="100000">
                                          <p:val>
                                            <p:strVal val="#ppt_h"/>
                                          </p:val>
                                        </p:tav>
                                      </p:tavLst>
                                    </p:anim>
                                    <p:animEffect transition="in" filter="fade">
                                      <p:cBhvr>
                                        <p:cTn id="2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94" grpId="0" animBg="1"/>
      <p:bldP spid="98" grpId="0" animBg="1"/>
      <p:bldP spid="96" grpId="0" animBg="1"/>
      <p:bldP spid="8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AutoShape 7"/>
          <p:cNvSpPr>
            <a:spLocks noChangeArrowheads="1"/>
          </p:cNvSpPr>
          <p:nvPr/>
        </p:nvSpPr>
        <p:spPr bwMode="auto">
          <a:xfrm rot="3421510" flipH="1">
            <a:off x="912019" y="3594894"/>
            <a:ext cx="1935163" cy="125412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60 w 21600"/>
              <a:gd name="T13" fmla="*/ 4676 h 21600"/>
              <a:gd name="T14" fmla="*/ 16940 w 21600"/>
              <a:gd name="T15" fmla="*/ 16924 h 21600"/>
            </a:gdLst>
            <a:ahLst/>
            <a:cxnLst>
              <a:cxn ang="T8">
                <a:pos x="T0" y="T1"/>
              </a:cxn>
              <a:cxn ang="T9">
                <a:pos x="T2" y="T3"/>
              </a:cxn>
              <a:cxn ang="T10">
                <a:pos x="T4" y="T5"/>
              </a:cxn>
              <a:cxn ang="T11">
                <a:pos x="T6" y="T7"/>
              </a:cxn>
            </a:cxnLst>
            <a:rect l="T12" t="T13" r="T14" b="T15"/>
            <a:pathLst>
              <a:path w="21600" h="21600">
                <a:moveTo>
                  <a:pt x="0" y="0"/>
                </a:moveTo>
                <a:lnTo>
                  <a:pt x="5737" y="21600"/>
                </a:lnTo>
                <a:lnTo>
                  <a:pt x="15863" y="21600"/>
                </a:lnTo>
                <a:lnTo>
                  <a:pt x="21600" y="0"/>
                </a:lnTo>
                <a:close/>
              </a:path>
            </a:pathLst>
          </a:custGeom>
          <a:gradFill rotWithShape="1">
            <a:gsLst>
              <a:gs pos="0">
                <a:schemeClr val="bg1"/>
              </a:gs>
              <a:gs pos="100000">
                <a:schemeClr val="accent2"/>
              </a:gs>
            </a:gsLst>
            <a:lin ang="5400000" scaled="1"/>
          </a:gradFill>
          <a:ln w="9525">
            <a:noFill/>
            <a:miter lim="800000"/>
            <a:headEnd/>
            <a:tailEnd/>
          </a:ln>
        </p:spPr>
        <p:txBody>
          <a:bodyPr wrap="none" anchor="ctr"/>
          <a:lstStyle/>
          <a:p>
            <a:endParaRPr lang="en-GB"/>
          </a:p>
        </p:txBody>
      </p:sp>
      <p:sp>
        <p:nvSpPr>
          <p:cNvPr id="2215938" name="Line 2"/>
          <p:cNvSpPr>
            <a:spLocks noChangeShapeType="1"/>
          </p:cNvSpPr>
          <p:nvPr/>
        </p:nvSpPr>
        <p:spPr bwMode="auto">
          <a:xfrm>
            <a:off x="1857375" y="5518150"/>
            <a:ext cx="3171825" cy="0"/>
          </a:xfrm>
          <a:prstGeom prst="line">
            <a:avLst/>
          </a:prstGeom>
          <a:noFill/>
          <a:ln w="76200">
            <a:solidFill>
              <a:schemeClr val="tx2"/>
            </a:solidFill>
            <a:round/>
            <a:headEnd type="triangle" w="med" len="med"/>
            <a:tailEnd/>
          </a:ln>
        </p:spPr>
        <p:txBody>
          <a:bodyPr/>
          <a:lstStyle/>
          <a:p>
            <a:endParaRPr lang="en-GB"/>
          </a:p>
        </p:txBody>
      </p:sp>
      <p:sp>
        <p:nvSpPr>
          <p:cNvPr id="2215939" name="AutoShape 3"/>
          <p:cNvSpPr>
            <a:spLocks noChangeArrowheads="1"/>
          </p:cNvSpPr>
          <p:nvPr/>
        </p:nvSpPr>
        <p:spPr bwMode="auto">
          <a:xfrm>
            <a:off x="4953000" y="5213350"/>
            <a:ext cx="1219200" cy="457200"/>
          </a:xfrm>
          <a:prstGeom prst="cube">
            <a:avLst>
              <a:gd name="adj" fmla="val 46356"/>
            </a:avLst>
          </a:prstGeom>
          <a:solidFill>
            <a:schemeClr val="bg2"/>
          </a:solidFill>
          <a:ln w="9525">
            <a:noFill/>
            <a:miter lim="800000"/>
            <a:headEnd/>
            <a:tailEnd/>
          </a:ln>
          <a:effectLst>
            <a:prstShdw prst="shdw12">
              <a:schemeClr val="bg2">
                <a:alpha val="50000"/>
              </a:schemeClr>
            </a:prstShdw>
          </a:effectLst>
        </p:spPr>
        <p:txBody>
          <a:bodyPr wrap="none" anchor="ctr"/>
          <a:lstStyle/>
          <a:p>
            <a:endParaRPr lang="en-US"/>
          </a:p>
        </p:txBody>
      </p:sp>
      <p:grpSp>
        <p:nvGrpSpPr>
          <p:cNvPr id="2" name="Group 5"/>
          <p:cNvGrpSpPr>
            <a:grpSpLocks/>
          </p:cNvGrpSpPr>
          <p:nvPr/>
        </p:nvGrpSpPr>
        <p:grpSpPr bwMode="auto">
          <a:xfrm>
            <a:off x="7236296" y="4293096"/>
            <a:ext cx="1728192" cy="1800200"/>
            <a:chOff x="4782" y="576"/>
            <a:chExt cx="882" cy="912"/>
          </a:xfrm>
        </p:grpSpPr>
        <p:sp>
          <p:nvSpPr>
            <p:cNvPr id="2215942" name="Rectangle 6"/>
            <p:cNvSpPr>
              <a:spLocks noChangeArrowheads="1"/>
            </p:cNvSpPr>
            <p:nvPr/>
          </p:nvSpPr>
          <p:spPr bwMode="auto">
            <a:xfrm>
              <a:off x="4782" y="576"/>
              <a:ext cx="882" cy="912"/>
            </a:xfrm>
            <a:prstGeom prst="rect">
              <a:avLst/>
            </a:prstGeom>
            <a:gradFill rotWithShape="0">
              <a:gsLst>
                <a:gs pos="0">
                  <a:schemeClr val="bg2"/>
                </a:gs>
                <a:gs pos="50000">
                  <a:schemeClr val="bg2">
                    <a:gamma/>
                    <a:tint val="0"/>
                    <a:invGamma/>
                  </a:schemeClr>
                </a:gs>
                <a:gs pos="100000">
                  <a:schemeClr val="bg2"/>
                </a:gs>
              </a:gsLst>
              <a:lin ang="18900000" scaled="1"/>
            </a:gradFill>
            <a:ln w="12700">
              <a:solidFill>
                <a:schemeClr val="tx1"/>
              </a:solidFill>
              <a:miter lim="800000"/>
              <a:headEnd/>
              <a:tailEnd/>
            </a:ln>
            <a:effectLst/>
          </p:spPr>
          <p:txBody>
            <a:bodyPr wrap="none" tIns="118800" anchorCtr="1"/>
            <a:lstStyle/>
            <a:p>
              <a:pPr algn="ctr">
                <a:defRPr/>
              </a:pPr>
              <a:endParaRPr lang="en-US" altLang="ja-JP" sz="1600" b="1" dirty="0">
                <a:latin typeface="Arial Black" pitchFamily="34" charset="0"/>
                <a:ea typeface="MS PGothic"/>
                <a:cs typeface="MS PGothic"/>
              </a:endParaRPr>
            </a:p>
          </p:txBody>
        </p:sp>
        <p:pic>
          <p:nvPicPr>
            <p:cNvPr id="16551" name="Picture 7" descr="Logo4Rblk"/>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42" y="672"/>
              <a:ext cx="578" cy="130"/>
            </a:xfrm>
            <a:prstGeom prst="rect">
              <a:avLst/>
            </a:prstGeom>
            <a:noFill/>
            <a:ln w="9525">
              <a:noFill/>
              <a:miter lim="800000"/>
              <a:headEnd/>
              <a:tailEnd/>
            </a:ln>
          </p:spPr>
        </p:pic>
      </p:grpSp>
      <p:sp>
        <p:nvSpPr>
          <p:cNvPr id="16392" name="Rectangle 9"/>
          <p:cNvSpPr>
            <a:spLocks noGrp="1" noChangeArrowheads="1"/>
          </p:cNvSpPr>
          <p:nvPr>
            <p:ph type="title"/>
          </p:nvPr>
        </p:nvSpPr>
        <p:spPr>
          <a:xfrm>
            <a:off x="479229" y="188640"/>
            <a:ext cx="8269235" cy="779320"/>
          </a:xfrm>
        </p:spPr>
        <p:txBody>
          <a:bodyPr/>
          <a:lstStyle/>
          <a:p>
            <a:pPr eaLnBrk="1" hangingPunct="1"/>
            <a:r>
              <a:rPr lang="en-GB" dirty="0" smtClean="0"/>
              <a:t>Real-Time Trace   (JTAG/Ethernet/USB)</a:t>
            </a:r>
          </a:p>
        </p:txBody>
      </p:sp>
      <p:sp>
        <p:nvSpPr>
          <p:cNvPr id="16393" name="Rectangle 10"/>
          <p:cNvSpPr>
            <a:spLocks noGrp="1" noChangeArrowheads="1"/>
          </p:cNvSpPr>
          <p:nvPr>
            <p:ph idx="1"/>
          </p:nvPr>
        </p:nvSpPr>
        <p:spPr>
          <a:xfrm>
            <a:off x="539552" y="1052736"/>
            <a:ext cx="8331200" cy="3079750"/>
          </a:xfrm>
        </p:spPr>
        <p:txBody>
          <a:bodyPr>
            <a:normAutofit/>
          </a:bodyPr>
          <a:lstStyle/>
          <a:p>
            <a:pPr marL="292100" indent="-292100" eaLnBrk="1" hangingPunct="1"/>
            <a:r>
              <a:rPr lang="en-GB" sz="1800" u="sng" dirty="0" smtClean="0"/>
              <a:t>Processor</a:t>
            </a:r>
            <a:r>
              <a:rPr lang="en-GB" sz="1800" dirty="0" smtClean="0"/>
              <a:t> ‘data logger’ system</a:t>
            </a:r>
          </a:p>
          <a:p>
            <a:pPr marL="292100" indent="-292100" eaLnBrk="1" hangingPunct="1"/>
            <a:r>
              <a:rPr lang="en-GB" sz="1800" dirty="0" smtClean="0"/>
              <a:t>Runs at full speed to identify and debug real-time software issues</a:t>
            </a:r>
          </a:p>
          <a:p>
            <a:pPr marL="292100" indent="-292100" eaLnBrk="1" hangingPunct="1"/>
            <a:r>
              <a:rPr lang="en-GB" sz="1800" dirty="0" smtClean="0"/>
              <a:t>Hardware triggers on predefined condition</a:t>
            </a:r>
          </a:p>
          <a:p>
            <a:pPr lvl="1" eaLnBrk="1" hangingPunct="1"/>
            <a:r>
              <a:rPr lang="en-GB" sz="1400" dirty="0" smtClean="0"/>
              <a:t>Address value, data value or a combination</a:t>
            </a:r>
          </a:p>
          <a:p>
            <a:pPr marL="292100" indent="-292100" eaLnBrk="1" hangingPunct="1"/>
            <a:r>
              <a:rPr lang="en-GB" sz="1800" dirty="0" smtClean="0"/>
              <a:t>Stores instruction or data flow information to on-chip or off-chip memory for analysis in debugger</a:t>
            </a:r>
          </a:p>
        </p:txBody>
      </p:sp>
      <p:sp>
        <p:nvSpPr>
          <p:cNvPr id="2215947" name="Line 11"/>
          <p:cNvSpPr>
            <a:spLocks noChangeShapeType="1"/>
          </p:cNvSpPr>
          <p:nvPr/>
        </p:nvSpPr>
        <p:spPr bwMode="auto">
          <a:xfrm flipV="1">
            <a:off x="1857375" y="5805264"/>
            <a:ext cx="5954985" cy="17686"/>
          </a:xfrm>
          <a:prstGeom prst="line">
            <a:avLst/>
          </a:prstGeom>
          <a:noFill/>
          <a:ln w="76200">
            <a:solidFill>
              <a:schemeClr val="bg1">
                <a:lumMod val="65000"/>
              </a:schemeClr>
            </a:solidFill>
            <a:round/>
            <a:headEnd type="triangle" w="med" len="med"/>
            <a:tailEnd/>
          </a:ln>
        </p:spPr>
        <p:txBody>
          <a:bodyPr/>
          <a:lstStyle/>
          <a:p>
            <a:endParaRPr lang="en-GB"/>
          </a:p>
        </p:txBody>
      </p:sp>
      <p:sp>
        <p:nvSpPr>
          <p:cNvPr id="16395" name="Freeform 12"/>
          <p:cNvSpPr>
            <a:spLocks/>
          </p:cNvSpPr>
          <p:nvPr/>
        </p:nvSpPr>
        <p:spPr bwMode="auto">
          <a:xfrm>
            <a:off x="468313" y="5294313"/>
            <a:ext cx="1228725" cy="395287"/>
          </a:xfrm>
          <a:custGeom>
            <a:avLst/>
            <a:gdLst>
              <a:gd name="T0" fmla="*/ 0 w 1109"/>
              <a:gd name="T1" fmla="*/ 2147483647 h 343"/>
              <a:gd name="T2" fmla="*/ 0 w 1109"/>
              <a:gd name="T3" fmla="*/ 2147483647 h 343"/>
              <a:gd name="T4" fmla="*/ 2147483647 w 1109"/>
              <a:gd name="T5" fmla="*/ 2147483647 h 343"/>
              <a:gd name="T6" fmla="*/ 2147483647 w 1109"/>
              <a:gd name="T7" fmla="*/ 2147483647 h 343"/>
              <a:gd name="T8" fmla="*/ 2147483647 w 1109"/>
              <a:gd name="T9" fmla="*/ 2147483647 h 343"/>
              <a:gd name="T10" fmla="*/ 2147483647 w 1109"/>
              <a:gd name="T11" fmla="*/ 0 h 343"/>
              <a:gd name="T12" fmla="*/ 2147483647 w 1109"/>
              <a:gd name="T13" fmla="*/ 0 h 343"/>
              <a:gd name="T14" fmla="*/ 2147483647 w 1109"/>
              <a:gd name="T15" fmla="*/ 2147483647 h 343"/>
              <a:gd name="T16" fmla="*/ 2147483647 w 1109"/>
              <a:gd name="T17" fmla="*/ 2147483647 h 343"/>
              <a:gd name="T18" fmla="*/ 2147483647 w 1109"/>
              <a:gd name="T19" fmla="*/ 2147483647 h 343"/>
              <a:gd name="T20" fmla="*/ 2147483647 w 1109"/>
              <a:gd name="T21" fmla="*/ 2147483647 h 343"/>
              <a:gd name="T22" fmla="*/ 2147483647 w 1109"/>
              <a:gd name="T23" fmla="*/ 2147483647 h 343"/>
              <a:gd name="T24" fmla="*/ 2147483647 w 1109"/>
              <a:gd name="T25" fmla="*/ 2147483647 h 343"/>
              <a:gd name="T26" fmla="*/ 2147483647 w 1109"/>
              <a:gd name="T27" fmla="*/ 2147483647 h 343"/>
              <a:gd name="T28" fmla="*/ 2147483647 w 1109"/>
              <a:gd name="T29" fmla="*/ 2147483647 h 343"/>
              <a:gd name="T30" fmla="*/ 2147483647 w 1109"/>
              <a:gd name="T31" fmla="*/ 2147483647 h 343"/>
              <a:gd name="T32" fmla="*/ 2147483647 w 1109"/>
              <a:gd name="T33" fmla="*/ 2147483647 h 343"/>
              <a:gd name="T34" fmla="*/ 2147483647 w 1109"/>
              <a:gd name="T35" fmla="*/ 2147483647 h 343"/>
              <a:gd name="T36" fmla="*/ 2147483647 w 1109"/>
              <a:gd name="T37" fmla="*/ 2147483647 h 343"/>
              <a:gd name="T38" fmla="*/ 2147483647 w 1109"/>
              <a:gd name="T39" fmla="*/ 2147483647 h 343"/>
              <a:gd name="T40" fmla="*/ 0 w 1109"/>
              <a:gd name="T41" fmla="*/ 2147483647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09"/>
              <a:gd name="T64" fmla="*/ 0 h 343"/>
              <a:gd name="T65" fmla="*/ 1109 w 1109"/>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09" h="343">
                <a:moveTo>
                  <a:pt x="0" y="324"/>
                </a:moveTo>
                <a:lnTo>
                  <a:pt x="0" y="17"/>
                </a:lnTo>
                <a:lnTo>
                  <a:pt x="1" y="9"/>
                </a:lnTo>
                <a:lnTo>
                  <a:pt x="6" y="4"/>
                </a:lnTo>
                <a:lnTo>
                  <a:pt x="12" y="1"/>
                </a:lnTo>
                <a:lnTo>
                  <a:pt x="20" y="0"/>
                </a:lnTo>
                <a:lnTo>
                  <a:pt x="1083" y="0"/>
                </a:lnTo>
                <a:lnTo>
                  <a:pt x="1094" y="1"/>
                </a:lnTo>
                <a:lnTo>
                  <a:pt x="1102" y="5"/>
                </a:lnTo>
                <a:lnTo>
                  <a:pt x="1108" y="12"/>
                </a:lnTo>
                <a:lnTo>
                  <a:pt x="1109" y="23"/>
                </a:lnTo>
                <a:lnTo>
                  <a:pt x="1109" y="331"/>
                </a:lnTo>
                <a:lnTo>
                  <a:pt x="1109" y="337"/>
                </a:lnTo>
                <a:lnTo>
                  <a:pt x="1107" y="341"/>
                </a:lnTo>
                <a:lnTo>
                  <a:pt x="1101" y="343"/>
                </a:lnTo>
                <a:lnTo>
                  <a:pt x="1093" y="343"/>
                </a:lnTo>
                <a:lnTo>
                  <a:pt x="18" y="343"/>
                </a:lnTo>
                <a:lnTo>
                  <a:pt x="11" y="342"/>
                </a:lnTo>
                <a:lnTo>
                  <a:pt x="6" y="340"/>
                </a:lnTo>
                <a:lnTo>
                  <a:pt x="1" y="334"/>
                </a:lnTo>
                <a:lnTo>
                  <a:pt x="0" y="324"/>
                </a:lnTo>
                <a:close/>
              </a:path>
            </a:pathLst>
          </a:custGeom>
          <a:solidFill>
            <a:srgbClr val="FFFFFF"/>
          </a:solidFill>
          <a:ln w="9525">
            <a:noFill/>
            <a:round/>
            <a:headEnd/>
            <a:tailEnd/>
          </a:ln>
        </p:spPr>
        <p:txBody>
          <a:bodyPr/>
          <a:lstStyle/>
          <a:p>
            <a:endParaRPr lang="en-GB"/>
          </a:p>
        </p:txBody>
      </p:sp>
      <p:sp>
        <p:nvSpPr>
          <p:cNvPr id="16396" name="Freeform 13"/>
          <p:cNvSpPr>
            <a:spLocks/>
          </p:cNvSpPr>
          <p:nvPr/>
        </p:nvSpPr>
        <p:spPr bwMode="auto">
          <a:xfrm>
            <a:off x="461963" y="5310188"/>
            <a:ext cx="9525" cy="358775"/>
          </a:xfrm>
          <a:custGeom>
            <a:avLst/>
            <a:gdLst>
              <a:gd name="T0" fmla="*/ 0 w 9"/>
              <a:gd name="T1" fmla="*/ 2147483647 h 311"/>
              <a:gd name="T2" fmla="*/ 0 w 9"/>
              <a:gd name="T3" fmla="*/ 2147483647 h 311"/>
              <a:gd name="T4" fmla="*/ 0 w 9"/>
              <a:gd name="T5" fmla="*/ 2147483647 h 311"/>
              <a:gd name="T6" fmla="*/ 2147483647 w 9"/>
              <a:gd name="T7" fmla="*/ 2147483647 h 311"/>
              <a:gd name="T8" fmla="*/ 2147483647 w 9"/>
              <a:gd name="T9" fmla="*/ 2147483647 h 311"/>
              <a:gd name="T10" fmla="*/ 2147483647 w 9"/>
              <a:gd name="T11" fmla="*/ 2147483647 h 311"/>
              <a:gd name="T12" fmla="*/ 2147483647 w 9"/>
              <a:gd name="T13" fmla="*/ 2147483647 h 311"/>
              <a:gd name="T14" fmla="*/ 2147483647 w 9"/>
              <a:gd name="T15" fmla="*/ 2147483647 h 311"/>
              <a:gd name="T16" fmla="*/ 2147483647 w 9"/>
              <a:gd name="T17" fmla="*/ 0 h 311"/>
              <a:gd name="T18" fmla="*/ 2147483647 w 9"/>
              <a:gd name="T19" fmla="*/ 2147483647 h 311"/>
              <a:gd name="T20" fmla="*/ 0 w 9"/>
              <a:gd name="T21" fmla="*/ 2147483647 h 3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311"/>
              <a:gd name="T35" fmla="*/ 9 w 9"/>
              <a:gd name="T36" fmla="*/ 311 h 3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311">
                <a:moveTo>
                  <a:pt x="0" y="4"/>
                </a:moveTo>
                <a:lnTo>
                  <a:pt x="0" y="4"/>
                </a:lnTo>
                <a:lnTo>
                  <a:pt x="0" y="311"/>
                </a:lnTo>
                <a:lnTo>
                  <a:pt x="9" y="311"/>
                </a:lnTo>
                <a:lnTo>
                  <a:pt x="9" y="4"/>
                </a:lnTo>
                <a:lnTo>
                  <a:pt x="8" y="1"/>
                </a:lnTo>
                <a:lnTo>
                  <a:pt x="5" y="0"/>
                </a:lnTo>
                <a:lnTo>
                  <a:pt x="1" y="1"/>
                </a:lnTo>
                <a:lnTo>
                  <a:pt x="0" y="4"/>
                </a:lnTo>
                <a:close/>
              </a:path>
            </a:pathLst>
          </a:custGeom>
          <a:solidFill>
            <a:srgbClr val="000000"/>
          </a:solidFill>
          <a:ln w="9525">
            <a:noFill/>
            <a:round/>
            <a:headEnd/>
            <a:tailEnd/>
          </a:ln>
        </p:spPr>
        <p:txBody>
          <a:bodyPr/>
          <a:lstStyle/>
          <a:p>
            <a:endParaRPr lang="en-GB"/>
          </a:p>
        </p:txBody>
      </p:sp>
      <p:sp>
        <p:nvSpPr>
          <p:cNvPr id="16397" name="Freeform 14"/>
          <p:cNvSpPr>
            <a:spLocks/>
          </p:cNvSpPr>
          <p:nvPr/>
        </p:nvSpPr>
        <p:spPr bwMode="auto">
          <a:xfrm>
            <a:off x="461963" y="5291138"/>
            <a:ext cx="33337" cy="23812"/>
          </a:xfrm>
          <a:custGeom>
            <a:avLst/>
            <a:gdLst>
              <a:gd name="T0" fmla="*/ 2147483647 w 30"/>
              <a:gd name="T1" fmla="*/ 0 h 21"/>
              <a:gd name="T2" fmla="*/ 2147483647 w 30"/>
              <a:gd name="T3" fmla="*/ 0 h 21"/>
              <a:gd name="T4" fmla="*/ 2147483647 w 30"/>
              <a:gd name="T5" fmla="*/ 2147483647 h 21"/>
              <a:gd name="T6" fmla="*/ 2147483647 w 30"/>
              <a:gd name="T7" fmla="*/ 2147483647 h 21"/>
              <a:gd name="T8" fmla="*/ 2147483647 w 30"/>
              <a:gd name="T9" fmla="*/ 2147483647 h 21"/>
              <a:gd name="T10" fmla="*/ 0 w 30"/>
              <a:gd name="T11" fmla="*/ 2147483647 h 21"/>
              <a:gd name="T12" fmla="*/ 2147483647 w 30"/>
              <a:gd name="T13" fmla="*/ 2147483647 h 21"/>
              <a:gd name="T14" fmla="*/ 2147483647 w 30"/>
              <a:gd name="T15" fmla="*/ 2147483647 h 21"/>
              <a:gd name="T16" fmla="*/ 2147483647 w 30"/>
              <a:gd name="T17" fmla="*/ 2147483647 h 21"/>
              <a:gd name="T18" fmla="*/ 2147483647 w 30"/>
              <a:gd name="T19" fmla="*/ 2147483647 h 21"/>
              <a:gd name="T20" fmla="*/ 2147483647 w 30"/>
              <a:gd name="T21" fmla="*/ 2147483647 h 21"/>
              <a:gd name="T22" fmla="*/ 2147483647 w 30"/>
              <a:gd name="T23" fmla="*/ 2147483647 h 21"/>
              <a:gd name="T24" fmla="*/ 2147483647 w 30"/>
              <a:gd name="T25" fmla="*/ 2147483647 h 21"/>
              <a:gd name="T26" fmla="*/ 2147483647 w 30"/>
              <a:gd name="T27" fmla="*/ 2147483647 h 21"/>
              <a:gd name="T28" fmla="*/ 2147483647 w 30"/>
              <a:gd name="T29" fmla="*/ 2147483647 h 21"/>
              <a:gd name="T30" fmla="*/ 2147483647 w 30"/>
              <a:gd name="T31" fmla="*/ 2147483647 h 21"/>
              <a:gd name="T32" fmla="*/ 2147483647 w 30"/>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21"/>
              <a:gd name="T53" fmla="*/ 30 w 30"/>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21">
                <a:moveTo>
                  <a:pt x="25" y="0"/>
                </a:moveTo>
                <a:lnTo>
                  <a:pt x="25" y="0"/>
                </a:lnTo>
                <a:lnTo>
                  <a:pt x="17" y="2"/>
                </a:lnTo>
                <a:lnTo>
                  <a:pt x="8" y="4"/>
                </a:lnTo>
                <a:lnTo>
                  <a:pt x="3" y="12"/>
                </a:lnTo>
                <a:lnTo>
                  <a:pt x="0" y="21"/>
                </a:lnTo>
                <a:lnTo>
                  <a:pt x="9" y="21"/>
                </a:lnTo>
                <a:lnTo>
                  <a:pt x="9" y="14"/>
                </a:lnTo>
                <a:lnTo>
                  <a:pt x="13" y="11"/>
                </a:lnTo>
                <a:lnTo>
                  <a:pt x="17" y="9"/>
                </a:lnTo>
                <a:lnTo>
                  <a:pt x="25" y="9"/>
                </a:lnTo>
                <a:lnTo>
                  <a:pt x="29" y="8"/>
                </a:lnTo>
                <a:lnTo>
                  <a:pt x="30" y="4"/>
                </a:lnTo>
                <a:lnTo>
                  <a:pt x="29" y="1"/>
                </a:lnTo>
                <a:lnTo>
                  <a:pt x="25" y="0"/>
                </a:lnTo>
                <a:close/>
              </a:path>
            </a:pathLst>
          </a:custGeom>
          <a:solidFill>
            <a:srgbClr val="000000"/>
          </a:solidFill>
          <a:ln w="9525">
            <a:noFill/>
            <a:round/>
            <a:headEnd/>
            <a:tailEnd/>
          </a:ln>
        </p:spPr>
        <p:txBody>
          <a:bodyPr/>
          <a:lstStyle/>
          <a:p>
            <a:endParaRPr lang="en-GB"/>
          </a:p>
        </p:txBody>
      </p:sp>
      <p:sp>
        <p:nvSpPr>
          <p:cNvPr id="16398" name="Freeform 15"/>
          <p:cNvSpPr>
            <a:spLocks/>
          </p:cNvSpPr>
          <p:nvPr/>
        </p:nvSpPr>
        <p:spPr bwMode="auto">
          <a:xfrm>
            <a:off x="490538" y="5291138"/>
            <a:ext cx="1184275" cy="9525"/>
          </a:xfrm>
          <a:custGeom>
            <a:avLst/>
            <a:gdLst>
              <a:gd name="T0" fmla="*/ 2147483647 w 1068"/>
              <a:gd name="T1" fmla="*/ 0 h 9"/>
              <a:gd name="T2" fmla="*/ 2147483647 w 1068"/>
              <a:gd name="T3" fmla="*/ 0 h 9"/>
              <a:gd name="T4" fmla="*/ 0 w 1068"/>
              <a:gd name="T5" fmla="*/ 0 h 9"/>
              <a:gd name="T6" fmla="*/ 0 w 1068"/>
              <a:gd name="T7" fmla="*/ 2147483647 h 9"/>
              <a:gd name="T8" fmla="*/ 2147483647 w 1068"/>
              <a:gd name="T9" fmla="*/ 2147483647 h 9"/>
              <a:gd name="T10" fmla="*/ 2147483647 w 1068"/>
              <a:gd name="T11" fmla="*/ 2147483647 h 9"/>
              <a:gd name="T12" fmla="*/ 2147483647 w 1068"/>
              <a:gd name="T13" fmla="*/ 2147483647 h 9"/>
              <a:gd name="T14" fmla="*/ 2147483647 w 1068"/>
              <a:gd name="T15" fmla="*/ 2147483647 h 9"/>
              <a:gd name="T16" fmla="*/ 2147483647 w 1068"/>
              <a:gd name="T17" fmla="*/ 2147483647 h 9"/>
              <a:gd name="T18" fmla="*/ 2147483647 w 1068"/>
              <a:gd name="T19" fmla="*/ 2147483647 h 9"/>
              <a:gd name="T20" fmla="*/ 2147483647 w 1068"/>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68"/>
              <a:gd name="T34" fmla="*/ 0 h 9"/>
              <a:gd name="T35" fmla="*/ 1068 w 1068"/>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68" h="9">
                <a:moveTo>
                  <a:pt x="1063" y="0"/>
                </a:moveTo>
                <a:lnTo>
                  <a:pt x="1063" y="0"/>
                </a:lnTo>
                <a:lnTo>
                  <a:pt x="0" y="0"/>
                </a:lnTo>
                <a:lnTo>
                  <a:pt x="0" y="9"/>
                </a:lnTo>
                <a:lnTo>
                  <a:pt x="1063" y="9"/>
                </a:lnTo>
                <a:lnTo>
                  <a:pt x="1066" y="8"/>
                </a:lnTo>
                <a:lnTo>
                  <a:pt x="1068" y="4"/>
                </a:lnTo>
                <a:lnTo>
                  <a:pt x="1066" y="1"/>
                </a:lnTo>
                <a:lnTo>
                  <a:pt x="1063" y="0"/>
                </a:lnTo>
                <a:close/>
              </a:path>
            </a:pathLst>
          </a:custGeom>
          <a:solidFill>
            <a:srgbClr val="000000"/>
          </a:solidFill>
          <a:ln w="9525">
            <a:noFill/>
            <a:round/>
            <a:headEnd/>
            <a:tailEnd/>
          </a:ln>
        </p:spPr>
        <p:txBody>
          <a:bodyPr/>
          <a:lstStyle/>
          <a:p>
            <a:endParaRPr lang="en-GB"/>
          </a:p>
        </p:txBody>
      </p:sp>
      <p:sp>
        <p:nvSpPr>
          <p:cNvPr id="16399" name="Freeform 16"/>
          <p:cNvSpPr>
            <a:spLocks/>
          </p:cNvSpPr>
          <p:nvPr/>
        </p:nvSpPr>
        <p:spPr bwMode="auto">
          <a:xfrm>
            <a:off x="1668463" y="5291138"/>
            <a:ext cx="33337" cy="34925"/>
          </a:xfrm>
          <a:custGeom>
            <a:avLst/>
            <a:gdLst>
              <a:gd name="T0" fmla="*/ 2147483647 w 30"/>
              <a:gd name="T1" fmla="*/ 2147483647 h 31"/>
              <a:gd name="T2" fmla="*/ 2147483647 w 30"/>
              <a:gd name="T3" fmla="*/ 2147483647 h 31"/>
              <a:gd name="T4" fmla="*/ 2147483647 w 30"/>
              <a:gd name="T5" fmla="*/ 2147483647 h 31"/>
              <a:gd name="T6" fmla="*/ 2147483647 w 30"/>
              <a:gd name="T7" fmla="*/ 2147483647 h 31"/>
              <a:gd name="T8" fmla="*/ 2147483647 w 30"/>
              <a:gd name="T9" fmla="*/ 2147483647 h 31"/>
              <a:gd name="T10" fmla="*/ 0 w 30"/>
              <a:gd name="T11" fmla="*/ 0 h 31"/>
              <a:gd name="T12" fmla="*/ 0 w 30"/>
              <a:gd name="T13" fmla="*/ 2147483647 h 31"/>
              <a:gd name="T14" fmla="*/ 2147483647 w 30"/>
              <a:gd name="T15" fmla="*/ 2147483647 h 31"/>
              <a:gd name="T16" fmla="*/ 2147483647 w 30"/>
              <a:gd name="T17" fmla="*/ 2147483647 h 31"/>
              <a:gd name="T18" fmla="*/ 2147483647 w 30"/>
              <a:gd name="T19" fmla="*/ 2147483647 h 31"/>
              <a:gd name="T20" fmla="*/ 2147483647 w 30"/>
              <a:gd name="T21" fmla="*/ 2147483647 h 31"/>
              <a:gd name="T22" fmla="*/ 2147483647 w 30"/>
              <a:gd name="T23" fmla="*/ 2147483647 h 31"/>
              <a:gd name="T24" fmla="*/ 2147483647 w 30"/>
              <a:gd name="T25" fmla="*/ 2147483647 h 31"/>
              <a:gd name="T26" fmla="*/ 2147483647 w 30"/>
              <a:gd name="T27" fmla="*/ 2147483647 h 31"/>
              <a:gd name="T28" fmla="*/ 2147483647 w 30"/>
              <a:gd name="T29" fmla="*/ 2147483647 h 31"/>
              <a:gd name="T30" fmla="*/ 2147483647 w 30"/>
              <a:gd name="T31" fmla="*/ 2147483647 h 31"/>
              <a:gd name="T32" fmla="*/ 2147483647 w 30"/>
              <a:gd name="T33" fmla="*/ 2147483647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31"/>
              <a:gd name="T53" fmla="*/ 30 w 30"/>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31">
                <a:moveTo>
                  <a:pt x="30" y="27"/>
                </a:moveTo>
                <a:lnTo>
                  <a:pt x="30" y="27"/>
                </a:lnTo>
                <a:lnTo>
                  <a:pt x="28" y="14"/>
                </a:lnTo>
                <a:lnTo>
                  <a:pt x="21" y="5"/>
                </a:lnTo>
                <a:lnTo>
                  <a:pt x="11" y="2"/>
                </a:lnTo>
                <a:lnTo>
                  <a:pt x="0" y="0"/>
                </a:lnTo>
                <a:lnTo>
                  <a:pt x="0" y="9"/>
                </a:lnTo>
                <a:lnTo>
                  <a:pt x="11" y="9"/>
                </a:lnTo>
                <a:lnTo>
                  <a:pt x="17" y="12"/>
                </a:lnTo>
                <a:lnTo>
                  <a:pt x="21" y="17"/>
                </a:lnTo>
                <a:lnTo>
                  <a:pt x="21" y="27"/>
                </a:lnTo>
                <a:lnTo>
                  <a:pt x="23" y="30"/>
                </a:lnTo>
                <a:lnTo>
                  <a:pt x="26" y="31"/>
                </a:lnTo>
                <a:lnTo>
                  <a:pt x="29" y="30"/>
                </a:lnTo>
                <a:lnTo>
                  <a:pt x="30" y="27"/>
                </a:lnTo>
                <a:close/>
              </a:path>
            </a:pathLst>
          </a:custGeom>
          <a:solidFill>
            <a:srgbClr val="000000"/>
          </a:solidFill>
          <a:ln w="9525">
            <a:noFill/>
            <a:round/>
            <a:headEnd/>
            <a:tailEnd/>
          </a:ln>
        </p:spPr>
        <p:txBody>
          <a:bodyPr/>
          <a:lstStyle/>
          <a:p>
            <a:endParaRPr lang="en-GB"/>
          </a:p>
        </p:txBody>
      </p:sp>
      <p:sp>
        <p:nvSpPr>
          <p:cNvPr id="16400" name="Freeform 17"/>
          <p:cNvSpPr>
            <a:spLocks/>
          </p:cNvSpPr>
          <p:nvPr/>
        </p:nvSpPr>
        <p:spPr bwMode="auto">
          <a:xfrm>
            <a:off x="1692275" y="5321300"/>
            <a:ext cx="9525" cy="360363"/>
          </a:xfrm>
          <a:custGeom>
            <a:avLst/>
            <a:gdLst>
              <a:gd name="T0" fmla="*/ 2147483647 w 9"/>
              <a:gd name="T1" fmla="*/ 2147483647 h 312"/>
              <a:gd name="T2" fmla="*/ 2147483647 w 9"/>
              <a:gd name="T3" fmla="*/ 2147483647 h 312"/>
              <a:gd name="T4" fmla="*/ 2147483647 w 9"/>
              <a:gd name="T5" fmla="*/ 0 h 312"/>
              <a:gd name="T6" fmla="*/ 0 w 9"/>
              <a:gd name="T7" fmla="*/ 0 h 312"/>
              <a:gd name="T8" fmla="*/ 0 w 9"/>
              <a:gd name="T9" fmla="*/ 2147483647 h 312"/>
              <a:gd name="T10" fmla="*/ 0 w 9"/>
              <a:gd name="T11" fmla="*/ 2147483647 h 312"/>
              <a:gd name="T12" fmla="*/ 0 w 9"/>
              <a:gd name="T13" fmla="*/ 2147483647 h 312"/>
              <a:gd name="T14" fmla="*/ 2147483647 w 9"/>
              <a:gd name="T15" fmla="*/ 2147483647 h 312"/>
              <a:gd name="T16" fmla="*/ 2147483647 w 9"/>
              <a:gd name="T17" fmla="*/ 2147483647 h 312"/>
              <a:gd name="T18" fmla="*/ 2147483647 w 9"/>
              <a:gd name="T19" fmla="*/ 2147483647 h 312"/>
              <a:gd name="T20" fmla="*/ 2147483647 w 9"/>
              <a:gd name="T21" fmla="*/ 2147483647 h 3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312"/>
              <a:gd name="T35" fmla="*/ 9 w 9"/>
              <a:gd name="T36" fmla="*/ 312 h 3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312">
                <a:moveTo>
                  <a:pt x="9" y="308"/>
                </a:moveTo>
                <a:lnTo>
                  <a:pt x="9" y="308"/>
                </a:lnTo>
                <a:lnTo>
                  <a:pt x="9" y="0"/>
                </a:lnTo>
                <a:lnTo>
                  <a:pt x="0" y="0"/>
                </a:lnTo>
                <a:lnTo>
                  <a:pt x="0" y="308"/>
                </a:lnTo>
                <a:lnTo>
                  <a:pt x="2" y="311"/>
                </a:lnTo>
                <a:lnTo>
                  <a:pt x="5" y="312"/>
                </a:lnTo>
                <a:lnTo>
                  <a:pt x="8" y="311"/>
                </a:lnTo>
                <a:lnTo>
                  <a:pt x="9" y="308"/>
                </a:lnTo>
                <a:close/>
              </a:path>
            </a:pathLst>
          </a:custGeom>
          <a:solidFill>
            <a:srgbClr val="000000"/>
          </a:solidFill>
          <a:ln w="9525">
            <a:noFill/>
            <a:round/>
            <a:headEnd/>
            <a:tailEnd/>
          </a:ln>
        </p:spPr>
        <p:txBody>
          <a:bodyPr/>
          <a:lstStyle/>
          <a:p>
            <a:endParaRPr lang="en-GB"/>
          </a:p>
        </p:txBody>
      </p:sp>
      <p:sp>
        <p:nvSpPr>
          <p:cNvPr id="16401" name="Freeform 18"/>
          <p:cNvSpPr>
            <a:spLocks/>
          </p:cNvSpPr>
          <p:nvPr/>
        </p:nvSpPr>
        <p:spPr bwMode="auto">
          <a:xfrm>
            <a:off x="1674813" y="5676900"/>
            <a:ext cx="26987" cy="19050"/>
          </a:xfrm>
          <a:custGeom>
            <a:avLst/>
            <a:gdLst>
              <a:gd name="T0" fmla="*/ 2147483647 w 24"/>
              <a:gd name="T1" fmla="*/ 2147483647 h 17"/>
              <a:gd name="T2" fmla="*/ 2147483647 w 24"/>
              <a:gd name="T3" fmla="*/ 2147483647 h 17"/>
              <a:gd name="T4" fmla="*/ 2147483647 w 24"/>
              <a:gd name="T5" fmla="*/ 2147483647 h 17"/>
              <a:gd name="T6" fmla="*/ 2147483647 w 24"/>
              <a:gd name="T7" fmla="*/ 2147483647 h 17"/>
              <a:gd name="T8" fmla="*/ 2147483647 w 24"/>
              <a:gd name="T9" fmla="*/ 2147483647 h 17"/>
              <a:gd name="T10" fmla="*/ 2147483647 w 24"/>
              <a:gd name="T11" fmla="*/ 0 h 17"/>
              <a:gd name="T12" fmla="*/ 2147483647 w 24"/>
              <a:gd name="T13" fmla="*/ 0 h 17"/>
              <a:gd name="T14" fmla="*/ 2147483647 w 24"/>
              <a:gd name="T15" fmla="*/ 2147483647 h 17"/>
              <a:gd name="T16" fmla="*/ 2147483647 w 24"/>
              <a:gd name="T17" fmla="*/ 2147483647 h 17"/>
              <a:gd name="T18" fmla="*/ 2147483647 w 24"/>
              <a:gd name="T19" fmla="*/ 2147483647 h 17"/>
              <a:gd name="T20" fmla="*/ 2147483647 w 24"/>
              <a:gd name="T21" fmla="*/ 2147483647 h 17"/>
              <a:gd name="T22" fmla="*/ 2147483647 w 24"/>
              <a:gd name="T23" fmla="*/ 2147483647 h 17"/>
              <a:gd name="T24" fmla="*/ 2147483647 w 24"/>
              <a:gd name="T25" fmla="*/ 2147483647 h 17"/>
              <a:gd name="T26" fmla="*/ 2147483647 w 24"/>
              <a:gd name="T27" fmla="*/ 2147483647 h 17"/>
              <a:gd name="T28" fmla="*/ 0 w 24"/>
              <a:gd name="T29" fmla="*/ 2147483647 h 17"/>
              <a:gd name="T30" fmla="*/ 2147483647 w 24"/>
              <a:gd name="T31" fmla="*/ 2147483647 h 17"/>
              <a:gd name="T32" fmla="*/ 2147483647 w 24"/>
              <a:gd name="T33" fmla="*/ 2147483647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7"/>
              <a:gd name="T53" fmla="*/ 24 w 24"/>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7">
                <a:moveTo>
                  <a:pt x="4" y="17"/>
                </a:moveTo>
                <a:lnTo>
                  <a:pt x="4" y="17"/>
                </a:lnTo>
                <a:lnTo>
                  <a:pt x="12" y="16"/>
                </a:lnTo>
                <a:lnTo>
                  <a:pt x="20" y="13"/>
                </a:lnTo>
                <a:lnTo>
                  <a:pt x="23" y="6"/>
                </a:lnTo>
                <a:lnTo>
                  <a:pt x="24" y="0"/>
                </a:lnTo>
                <a:lnTo>
                  <a:pt x="15" y="0"/>
                </a:lnTo>
                <a:lnTo>
                  <a:pt x="17" y="6"/>
                </a:lnTo>
                <a:lnTo>
                  <a:pt x="15" y="6"/>
                </a:lnTo>
                <a:lnTo>
                  <a:pt x="12" y="9"/>
                </a:lnTo>
                <a:lnTo>
                  <a:pt x="4" y="8"/>
                </a:lnTo>
                <a:lnTo>
                  <a:pt x="1" y="9"/>
                </a:lnTo>
                <a:lnTo>
                  <a:pt x="0" y="12"/>
                </a:lnTo>
                <a:lnTo>
                  <a:pt x="1" y="16"/>
                </a:lnTo>
                <a:lnTo>
                  <a:pt x="4" y="17"/>
                </a:lnTo>
                <a:close/>
              </a:path>
            </a:pathLst>
          </a:custGeom>
          <a:solidFill>
            <a:srgbClr val="000000"/>
          </a:solidFill>
          <a:ln w="9525">
            <a:noFill/>
            <a:round/>
            <a:headEnd/>
            <a:tailEnd/>
          </a:ln>
        </p:spPr>
        <p:txBody>
          <a:bodyPr/>
          <a:lstStyle/>
          <a:p>
            <a:endParaRPr lang="en-GB"/>
          </a:p>
        </p:txBody>
      </p:sp>
      <p:sp>
        <p:nvSpPr>
          <p:cNvPr id="16402" name="Freeform 19"/>
          <p:cNvSpPr>
            <a:spLocks/>
          </p:cNvSpPr>
          <p:nvPr/>
        </p:nvSpPr>
        <p:spPr bwMode="auto">
          <a:xfrm>
            <a:off x="482600" y="5684838"/>
            <a:ext cx="1196975" cy="11112"/>
          </a:xfrm>
          <a:custGeom>
            <a:avLst/>
            <a:gdLst>
              <a:gd name="T0" fmla="*/ 2147483647 w 1080"/>
              <a:gd name="T1" fmla="*/ 2147483647 h 9"/>
              <a:gd name="T2" fmla="*/ 2147483647 w 1080"/>
              <a:gd name="T3" fmla="*/ 2147483647 h 9"/>
              <a:gd name="T4" fmla="*/ 2147483647 w 1080"/>
              <a:gd name="T5" fmla="*/ 2147483647 h 9"/>
              <a:gd name="T6" fmla="*/ 2147483647 w 1080"/>
              <a:gd name="T7" fmla="*/ 0 h 9"/>
              <a:gd name="T8" fmla="*/ 2147483647 w 1080"/>
              <a:gd name="T9" fmla="*/ 0 h 9"/>
              <a:gd name="T10" fmla="*/ 2147483647 w 1080"/>
              <a:gd name="T11" fmla="*/ 0 h 9"/>
              <a:gd name="T12" fmla="*/ 2147483647 w 1080"/>
              <a:gd name="T13" fmla="*/ 0 h 9"/>
              <a:gd name="T14" fmla="*/ 2147483647 w 1080"/>
              <a:gd name="T15" fmla="*/ 2147483647 h 9"/>
              <a:gd name="T16" fmla="*/ 0 w 1080"/>
              <a:gd name="T17" fmla="*/ 2147483647 h 9"/>
              <a:gd name="T18" fmla="*/ 2147483647 w 1080"/>
              <a:gd name="T19" fmla="*/ 2147483647 h 9"/>
              <a:gd name="T20" fmla="*/ 2147483647 w 1080"/>
              <a:gd name="T21" fmla="*/ 214748364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0"/>
              <a:gd name="T34" fmla="*/ 0 h 9"/>
              <a:gd name="T35" fmla="*/ 1080 w 1080"/>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0" h="9">
                <a:moveTo>
                  <a:pt x="5" y="9"/>
                </a:moveTo>
                <a:lnTo>
                  <a:pt x="5" y="9"/>
                </a:lnTo>
                <a:lnTo>
                  <a:pt x="1080" y="9"/>
                </a:lnTo>
                <a:lnTo>
                  <a:pt x="1080" y="0"/>
                </a:lnTo>
                <a:lnTo>
                  <a:pt x="5" y="0"/>
                </a:lnTo>
                <a:lnTo>
                  <a:pt x="2" y="1"/>
                </a:lnTo>
                <a:lnTo>
                  <a:pt x="0" y="4"/>
                </a:lnTo>
                <a:lnTo>
                  <a:pt x="2" y="8"/>
                </a:lnTo>
                <a:lnTo>
                  <a:pt x="5" y="9"/>
                </a:lnTo>
                <a:close/>
              </a:path>
            </a:pathLst>
          </a:custGeom>
          <a:solidFill>
            <a:srgbClr val="000000"/>
          </a:solidFill>
          <a:ln w="9525">
            <a:noFill/>
            <a:round/>
            <a:headEnd/>
            <a:tailEnd/>
          </a:ln>
        </p:spPr>
        <p:txBody>
          <a:bodyPr/>
          <a:lstStyle/>
          <a:p>
            <a:endParaRPr lang="en-GB"/>
          </a:p>
        </p:txBody>
      </p:sp>
      <p:sp>
        <p:nvSpPr>
          <p:cNvPr id="16403" name="Freeform 20"/>
          <p:cNvSpPr>
            <a:spLocks/>
          </p:cNvSpPr>
          <p:nvPr/>
        </p:nvSpPr>
        <p:spPr bwMode="auto">
          <a:xfrm>
            <a:off x="461963" y="5662613"/>
            <a:ext cx="25400" cy="33337"/>
          </a:xfrm>
          <a:custGeom>
            <a:avLst/>
            <a:gdLst>
              <a:gd name="T0" fmla="*/ 0 w 23"/>
              <a:gd name="T1" fmla="*/ 2147483647 h 29"/>
              <a:gd name="T2" fmla="*/ 0 w 23"/>
              <a:gd name="T3" fmla="*/ 2147483647 h 29"/>
              <a:gd name="T4" fmla="*/ 2147483647 w 23"/>
              <a:gd name="T5" fmla="*/ 2147483647 h 29"/>
              <a:gd name="T6" fmla="*/ 2147483647 w 23"/>
              <a:gd name="T7" fmla="*/ 2147483647 h 29"/>
              <a:gd name="T8" fmla="*/ 2147483647 w 23"/>
              <a:gd name="T9" fmla="*/ 2147483647 h 29"/>
              <a:gd name="T10" fmla="*/ 2147483647 w 23"/>
              <a:gd name="T11" fmla="*/ 2147483647 h 29"/>
              <a:gd name="T12" fmla="*/ 2147483647 w 23"/>
              <a:gd name="T13" fmla="*/ 2147483647 h 29"/>
              <a:gd name="T14" fmla="*/ 2147483647 w 23"/>
              <a:gd name="T15" fmla="*/ 2147483647 h 29"/>
              <a:gd name="T16" fmla="*/ 2147483647 w 23"/>
              <a:gd name="T17" fmla="*/ 2147483647 h 29"/>
              <a:gd name="T18" fmla="*/ 2147483647 w 23"/>
              <a:gd name="T19" fmla="*/ 2147483647 h 29"/>
              <a:gd name="T20" fmla="*/ 2147483647 w 23"/>
              <a:gd name="T21" fmla="*/ 2147483647 h 29"/>
              <a:gd name="T22" fmla="*/ 2147483647 w 23"/>
              <a:gd name="T23" fmla="*/ 2147483647 h 29"/>
              <a:gd name="T24" fmla="*/ 2147483647 w 23"/>
              <a:gd name="T25" fmla="*/ 2147483647 h 29"/>
              <a:gd name="T26" fmla="*/ 2147483647 w 23"/>
              <a:gd name="T27" fmla="*/ 2147483647 h 29"/>
              <a:gd name="T28" fmla="*/ 2147483647 w 23"/>
              <a:gd name="T29" fmla="*/ 0 h 29"/>
              <a:gd name="T30" fmla="*/ 2147483647 w 23"/>
              <a:gd name="T31" fmla="*/ 2147483647 h 29"/>
              <a:gd name="T32" fmla="*/ 0 w 23"/>
              <a:gd name="T33" fmla="*/ 2147483647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29"/>
              <a:gd name="T53" fmla="*/ 23 w 23"/>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29">
                <a:moveTo>
                  <a:pt x="0" y="5"/>
                </a:moveTo>
                <a:lnTo>
                  <a:pt x="0" y="5"/>
                </a:lnTo>
                <a:lnTo>
                  <a:pt x="3" y="16"/>
                </a:lnTo>
                <a:lnTo>
                  <a:pt x="8" y="24"/>
                </a:lnTo>
                <a:lnTo>
                  <a:pt x="15" y="26"/>
                </a:lnTo>
                <a:lnTo>
                  <a:pt x="23" y="29"/>
                </a:lnTo>
                <a:lnTo>
                  <a:pt x="23" y="20"/>
                </a:lnTo>
                <a:lnTo>
                  <a:pt x="17" y="20"/>
                </a:lnTo>
                <a:lnTo>
                  <a:pt x="13" y="17"/>
                </a:lnTo>
                <a:lnTo>
                  <a:pt x="9" y="14"/>
                </a:lnTo>
                <a:lnTo>
                  <a:pt x="9" y="5"/>
                </a:lnTo>
                <a:lnTo>
                  <a:pt x="8" y="2"/>
                </a:lnTo>
                <a:lnTo>
                  <a:pt x="5" y="0"/>
                </a:lnTo>
                <a:lnTo>
                  <a:pt x="1" y="2"/>
                </a:lnTo>
                <a:lnTo>
                  <a:pt x="0" y="5"/>
                </a:lnTo>
                <a:close/>
              </a:path>
            </a:pathLst>
          </a:custGeom>
          <a:solidFill>
            <a:srgbClr val="000000"/>
          </a:solidFill>
          <a:ln w="9525">
            <a:noFill/>
            <a:round/>
            <a:headEnd/>
            <a:tailEnd/>
          </a:ln>
        </p:spPr>
        <p:txBody>
          <a:bodyPr/>
          <a:lstStyle/>
          <a:p>
            <a:endParaRPr lang="en-GB"/>
          </a:p>
        </p:txBody>
      </p:sp>
      <p:sp>
        <p:nvSpPr>
          <p:cNvPr id="16404" name="Freeform 21"/>
          <p:cNvSpPr>
            <a:spLocks/>
          </p:cNvSpPr>
          <p:nvPr/>
        </p:nvSpPr>
        <p:spPr bwMode="auto">
          <a:xfrm>
            <a:off x="468313" y="5160963"/>
            <a:ext cx="1228725" cy="160337"/>
          </a:xfrm>
          <a:custGeom>
            <a:avLst/>
            <a:gdLst>
              <a:gd name="T0" fmla="*/ 0 w 1109"/>
              <a:gd name="T1" fmla="*/ 2147483647 h 139"/>
              <a:gd name="T2" fmla="*/ 2147483647 w 1109"/>
              <a:gd name="T3" fmla="*/ 2147483647 h 139"/>
              <a:gd name="T4" fmla="*/ 2147483647 w 1109"/>
              <a:gd name="T5" fmla="*/ 2147483647 h 139"/>
              <a:gd name="T6" fmla="*/ 2147483647 w 1109"/>
              <a:gd name="T7" fmla="*/ 2147483647 h 139"/>
              <a:gd name="T8" fmla="*/ 2147483647 w 1109"/>
              <a:gd name="T9" fmla="*/ 2147483647 h 139"/>
              <a:gd name="T10" fmla="*/ 2147483647 w 1109"/>
              <a:gd name="T11" fmla="*/ 2147483647 h 139"/>
              <a:gd name="T12" fmla="*/ 2147483647 w 1109"/>
              <a:gd name="T13" fmla="*/ 2147483647 h 139"/>
              <a:gd name="T14" fmla="*/ 2147483647 w 1109"/>
              <a:gd name="T15" fmla="*/ 2147483647 h 139"/>
              <a:gd name="T16" fmla="*/ 2147483647 w 1109"/>
              <a:gd name="T17" fmla="*/ 0 h 139"/>
              <a:gd name="T18" fmla="*/ 2147483647 w 1109"/>
              <a:gd name="T19" fmla="*/ 0 h 139"/>
              <a:gd name="T20" fmla="*/ 2147483647 w 1109"/>
              <a:gd name="T21" fmla="*/ 2147483647 h 139"/>
              <a:gd name="T22" fmla="*/ 2147483647 w 1109"/>
              <a:gd name="T23" fmla="*/ 2147483647 h 139"/>
              <a:gd name="T24" fmla="*/ 2147483647 w 1109"/>
              <a:gd name="T25" fmla="*/ 2147483647 h 139"/>
              <a:gd name="T26" fmla="*/ 2147483647 w 1109"/>
              <a:gd name="T27" fmla="*/ 2147483647 h 139"/>
              <a:gd name="T28" fmla="*/ 2147483647 w 1109"/>
              <a:gd name="T29" fmla="*/ 2147483647 h 139"/>
              <a:gd name="T30" fmla="*/ 2147483647 w 1109"/>
              <a:gd name="T31" fmla="*/ 2147483647 h 139"/>
              <a:gd name="T32" fmla="*/ 2147483647 w 1109"/>
              <a:gd name="T33" fmla="*/ 2147483647 h 139"/>
              <a:gd name="T34" fmla="*/ 2147483647 w 1109"/>
              <a:gd name="T35" fmla="*/ 2147483647 h 139"/>
              <a:gd name="T36" fmla="*/ 2147483647 w 1109"/>
              <a:gd name="T37" fmla="*/ 2147483647 h 139"/>
              <a:gd name="T38" fmla="*/ 2147483647 w 1109"/>
              <a:gd name="T39" fmla="*/ 2147483647 h 139"/>
              <a:gd name="T40" fmla="*/ 2147483647 w 1109"/>
              <a:gd name="T41" fmla="*/ 2147483647 h 139"/>
              <a:gd name="T42" fmla="*/ 2147483647 w 1109"/>
              <a:gd name="T43" fmla="*/ 2147483647 h 139"/>
              <a:gd name="T44" fmla="*/ 2147483647 w 1109"/>
              <a:gd name="T45" fmla="*/ 2147483647 h 139"/>
              <a:gd name="T46" fmla="*/ 2147483647 w 1109"/>
              <a:gd name="T47" fmla="*/ 2147483647 h 139"/>
              <a:gd name="T48" fmla="*/ 2147483647 w 1109"/>
              <a:gd name="T49" fmla="*/ 2147483647 h 139"/>
              <a:gd name="T50" fmla="*/ 2147483647 w 1109"/>
              <a:gd name="T51" fmla="*/ 2147483647 h 139"/>
              <a:gd name="T52" fmla="*/ 2147483647 w 1109"/>
              <a:gd name="T53" fmla="*/ 2147483647 h 139"/>
              <a:gd name="T54" fmla="*/ 0 w 1109"/>
              <a:gd name="T55" fmla="*/ 2147483647 h 139"/>
              <a:gd name="T56" fmla="*/ 0 w 1109"/>
              <a:gd name="T57" fmla="*/ 2147483647 h 1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09"/>
              <a:gd name="T88" fmla="*/ 0 h 139"/>
              <a:gd name="T89" fmla="*/ 1109 w 1109"/>
              <a:gd name="T90" fmla="*/ 139 h 1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09" h="139">
                <a:moveTo>
                  <a:pt x="0" y="125"/>
                </a:moveTo>
                <a:lnTo>
                  <a:pt x="4" y="117"/>
                </a:lnTo>
                <a:lnTo>
                  <a:pt x="16" y="103"/>
                </a:lnTo>
                <a:lnTo>
                  <a:pt x="31" y="82"/>
                </a:lnTo>
                <a:lnTo>
                  <a:pt x="51" y="60"/>
                </a:lnTo>
                <a:lnTo>
                  <a:pt x="69" y="37"/>
                </a:lnTo>
                <a:lnTo>
                  <a:pt x="85" y="18"/>
                </a:lnTo>
                <a:lnTo>
                  <a:pt x="98" y="5"/>
                </a:lnTo>
                <a:lnTo>
                  <a:pt x="103" y="0"/>
                </a:lnTo>
                <a:lnTo>
                  <a:pt x="999" y="0"/>
                </a:lnTo>
                <a:lnTo>
                  <a:pt x="1005" y="6"/>
                </a:lnTo>
                <a:lnTo>
                  <a:pt x="1018" y="19"/>
                </a:lnTo>
                <a:lnTo>
                  <a:pt x="1036" y="39"/>
                </a:lnTo>
                <a:lnTo>
                  <a:pt x="1056" y="61"/>
                </a:lnTo>
                <a:lnTo>
                  <a:pt x="1075" y="84"/>
                </a:lnTo>
                <a:lnTo>
                  <a:pt x="1092" y="104"/>
                </a:lnTo>
                <a:lnTo>
                  <a:pt x="1104" y="120"/>
                </a:lnTo>
                <a:lnTo>
                  <a:pt x="1109" y="128"/>
                </a:lnTo>
                <a:lnTo>
                  <a:pt x="1109" y="139"/>
                </a:lnTo>
                <a:lnTo>
                  <a:pt x="1108" y="128"/>
                </a:lnTo>
                <a:lnTo>
                  <a:pt x="1102" y="121"/>
                </a:lnTo>
                <a:lnTo>
                  <a:pt x="1094" y="117"/>
                </a:lnTo>
                <a:lnTo>
                  <a:pt x="1083" y="116"/>
                </a:lnTo>
                <a:lnTo>
                  <a:pt x="20" y="116"/>
                </a:lnTo>
                <a:lnTo>
                  <a:pt x="12" y="117"/>
                </a:lnTo>
                <a:lnTo>
                  <a:pt x="6" y="120"/>
                </a:lnTo>
                <a:lnTo>
                  <a:pt x="1" y="125"/>
                </a:lnTo>
                <a:lnTo>
                  <a:pt x="0" y="133"/>
                </a:lnTo>
                <a:lnTo>
                  <a:pt x="0" y="125"/>
                </a:lnTo>
                <a:close/>
              </a:path>
            </a:pathLst>
          </a:custGeom>
          <a:solidFill>
            <a:srgbClr val="FFFFFF"/>
          </a:solidFill>
          <a:ln w="9525">
            <a:noFill/>
            <a:round/>
            <a:headEnd/>
            <a:tailEnd/>
          </a:ln>
        </p:spPr>
        <p:txBody>
          <a:bodyPr/>
          <a:lstStyle/>
          <a:p>
            <a:endParaRPr lang="en-GB"/>
          </a:p>
        </p:txBody>
      </p:sp>
      <p:sp>
        <p:nvSpPr>
          <p:cNvPr id="16405" name="Freeform 22"/>
          <p:cNvSpPr>
            <a:spLocks/>
          </p:cNvSpPr>
          <p:nvPr/>
        </p:nvSpPr>
        <p:spPr bwMode="auto">
          <a:xfrm>
            <a:off x="461963" y="5156200"/>
            <a:ext cx="125412" cy="149225"/>
          </a:xfrm>
          <a:custGeom>
            <a:avLst/>
            <a:gdLst>
              <a:gd name="T0" fmla="*/ 2147483647 w 113"/>
              <a:gd name="T1" fmla="*/ 0 h 129"/>
              <a:gd name="T2" fmla="*/ 2147483647 w 113"/>
              <a:gd name="T3" fmla="*/ 0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0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0 h 1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3"/>
              <a:gd name="T76" fmla="*/ 0 h 129"/>
              <a:gd name="T77" fmla="*/ 113 w 113"/>
              <a:gd name="T78" fmla="*/ 129 h 1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3" h="129">
                <a:moveTo>
                  <a:pt x="108" y="0"/>
                </a:moveTo>
                <a:lnTo>
                  <a:pt x="108" y="0"/>
                </a:lnTo>
                <a:lnTo>
                  <a:pt x="101" y="6"/>
                </a:lnTo>
                <a:lnTo>
                  <a:pt x="88" y="20"/>
                </a:lnTo>
                <a:lnTo>
                  <a:pt x="70" y="39"/>
                </a:lnTo>
                <a:lnTo>
                  <a:pt x="52" y="62"/>
                </a:lnTo>
                <a:lnTo>
                  <a:pt x="33" y="84"/>
                </a:lnTo>
                <a:lnTo>
                  <a:pt x="17" y="105"/>
                </a:lnTo>
                <a:lnTo>
                  <a:pt x="6" y="119"/>
                </a:lnTo>
                <a:lnTo>
                  <a:pt x="0" y="129"/>
                </a:lnTo>
                <a:lnTo>
                  <a:pt x="9" y="129"/>
                </a:lnTo>
                <a:lnTo>
                  <a:pt x="13" y="124"/>
                </a:lnTo>
                <a:lnTo>
                  <a:pt x="24" y="109"/>
                </a:lnTo>
                <a:lnTo>
                  <a:pt x="40" y="89"/>
                </a:lnTo>
                <a:lnTo>
                  <a:pt x="59" y="66"/>
                </a:lnTo>
                <a:lnTo>
                  <a:pt x="77" y="44"/>
                </a:lnTo>
                <a:lnTo>
                  <a:pt x="93" y="24"/>
                </a:lnTo>
                <a:lnTo>
                  <a:pt x="105" y="11"/>
                </a:lnTo>
                <a:lnTo>
                  <a:pt x="108" y="9"/>
                </a:lnTo>
                <a:lnTo>
                  <a:pt x="112" y="8"/>
                </a:lnTo>
                <a:lnTo>
                  <a:pt x="113" y="4"/>
                </a:lnTo>
                <a:lnTo>
                  <a:pt x="112" y="1"/>
                </a:lnTo>
                <a:lnTo>
                  <a:pt x="108" y="0"/>
                </a:lnTo>
                <a:close/>
              </a:path>
            </a:pathLst>
          </a:custGeom>
          <a:solidFill>
            <a:srgbClr val="000000"/>
          </a:solidFill>
          <a:ln w="9525">
            <a:noFill/>
            <a:round/>
            <a:headEnd/>
            <a:tailEnd/>
          </a:ln>
        </p:spPr>
        <p:txBody>
          <a:bodyPr/>
          <a:lstStyle/>
          <a:p>
            <a:endParaRPr lang="en-GB"/>
          </a:p>
        </p:txBody>
      </p:sp>
      <p:sp>
        <p:nvSpPr>
          <p:cNvPr id="16406" name="Freeform 23"/>
          <p:cNvSpPr>
            <a:spLocks/>
          </p:cNvSpPr>
          <p:nvPr/>
        </p:nvSpPr>
        <p:spPr bwMode="auto">
          <a:xfrm>
            <a:off x="582613" y="5156200"/>
            <a:ext cx="996950" cy="11113"/>
          </a:xfrm>
          <a:custGeom>
            <a:avLst/>
            <a:gdLst>
              <a:gd name="T0" fmla="*/ 2147483647 w 900"/>
              <a:gd name="T1" fmla="*/ 0 h 9"/>
              <a:gd name="T2" fmla="*/ 2147483647 w 900"/>
              <a:gd name="T3" fmla="*/ 0 h 9"/>
              <a:gd name="T4" fmla="*/ 0 w 900"/>
              <a:gd name="T5" fmla="*/ 0 h 9"/>
              <a:gd name="T6" fmla="*/ 0 w 900"/>
              <a:gd name="T7" fmla="*/ 2147483647 h 9"/>
              <a:gd name="T8" fmla="*/ 2147483647 w 900"/>
              <a:gd name="T9" fmla="*/ 2147483647 h 9"/>
              <a:gd name="T10" fmla="*/ 2147483647 w 900"/>
              <a:gd name="T11" fmla="*/ 2147483647 h 9"/>
              <a:gd name="T12" fmla="*/ 2147483647 w 900"/>
              <a:gd name="T13" fmla="*/ 2147483647 h 9"/>
              <a:gd name="T14" fmla="*/ 2147483647 w 900"/>
              <a:gd name="T15" fmla="*/ 2147483647 h 9"/>
              <a:gd name="T16" fmla="*/ 2147483647 w 900"/>
              <a:gd name="T17" fmla="*/ 2147483647 h 9"/>
              <a:gd name="T18" fmla="*/ 2147483647 w 900"/>
              <a:gd name="T19" fmla="*/ 2147483647 h 9"/>
              <a:gd name="T20" fmla="*/ 2147483647 w 900"/>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0"/>
              <a:gd name="T34" fmla="*/ 0 h 9"/>
              <a:gd name="T35" fmla="*/ 900 w 900"/>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0" h="9">
                <a:moveTo>
                  <a:pt x="896" y="0"/>
                </a:moveTo>
                <a:lnTo>
                  <a:pt x="896" y="0"/>
                </a:lnTo>
                <a:lnTo>
                  <a:pt x="0" y="0"/>
                </a:lnTo>
                <a:lnTo>
                  <a:pt x="0" y="9"/>
                </a:lnTo>
                <a:lnTo>
                  <a:pt x="896" y="9"/>
                </a:lnTo>
                <a:lnTo>
                  <a:pt x="899" y="8"/>
                </a:lnTo>
                <a:lnTo>
                  <a:pt x="900" y="4"/>
                </a:lnTo>
                <a:lnTo>
                  <a:pt x="899" y="1"/>
                </a:lnTo>
                <a:lnTo>
                  <a:pt x="896" y="0"/>
                </a:lnTo>
                <a:close/>
              </a:path>
            </a:pathLst>
          </a:custGeom>
          <a:solidFill>
            <a:srgbClr val="000000"/>
          </a:solidFill>
          <a:ln w="9525">
            <a:noFill/>
            <a:round/>
            <a:headEnd/>
            <a:tailEnd/>
          </a:ln>
        </p:spPr>
        <p:txBody>
          <a:bodyPr/>
          <a:lstStyle/>
          <a:p>
            <a:endParaRPr lang="en-GB"/>
          </a:p>
        </p:txBody>
      </p:sp>
      <p:sp>
        <p:nvSpPr>
          <p:cNvPr id="16407" name="Freeform 24"/>
          <p:cNvSpPr>
            <a:spLocks/>
          </p:cNvSpPr>
          <p:nvPr/>
        </p:nvSpPr>
        <p:spPr bwMode="auto">
          <a:xfrm>
            <a:off x="1574800" y="5156200"/>
            <a:ext cx="127000" cy="157163"/>
          </a:xfrm>
          <a:custGeom>
            <a:avLst/>
            <a:gdLst>
              <a:gd name="T0" fmla="*/ 2147483647 w 114"/>
              <a:gd name="T1" fmla="*/ 2147483647 h 136"/>
              <a:gd name="T2" fmla="*/ 2147483647 w 114"/>
              <a:gd name="T3" fmla="*/ 2147483647 h 136"/>
              <a:gd name="T4" fmla="*/ 2147483647 w 114"/>
              <a:gd name="T5" fmla="*/ 2147483647 h 136"/>
              <a:gd name="T6" fmla="*/ 2147483647 w 114"/>
              <a:gd name="T7" fmla="*/ 2147483647 h 136"/>
              <a:gd name="T8" fmla="*/ 2147483647 w 114"/>
              <a:gd name="T9" fmla="*/ 2147483647 h 136"/>
              <a:gd name="T10" fmla="*/ 2147483647 w 114"/>
              <a:gd name="T11" fmla="*/ 2147483647 h 136"/>
              <a:gd name="T12" fmla="*/ 2147483647 w 114"/>
              <a:gd name="T13" fmla="*/ 2147483647 h 136"/>
              <a:gd name="T14" fmla="*/ 2147483647 w 114"/>
              <a:gd name="T15" fmla="*/ 2147483647 h 136"/>
              <a:gd name="T16" fmla="*/ 2147483647 w 114"/>
              <a:gd name="T17" fmla="*/ 2147483647 h 136"/>
              <a:gd name="T18" fmla="*/ 0 w 114"/>
              <a:gd name="T19" fmla="*/ 0 h 136"/>
              <a:gd name="T20" fmla="*/ 0 w 114"/>
              <a:gd name="T21" fmla="*/ 2147483647 h 136"/>
              <a:gd name="T22" fmla="*/ 2147483647 w 114"/>
              <a:gd name="T23" fmla="*/ 2147483647 h 136"/>
              <a:gd name="T24" fmla="*/ 2147483647 w 114"/>
              <a:gd name="T25" fmla="*/ 2147483647 h 136"/>
              <a:gd name="T26" fmla="*/ 2147483647 w 114"/>
              <a:gd name="T27" fmla="*/ 2147483647 h 136"/>
              <a:gd name="T28" fmla="*/ 2147483647 w 114"/>
              <a:gd name="T29" fmla="*/ 2147483647 h 136"/>
              <a:gd name="T30" fmla="*/ 2147483647 w 114"/>
              <a:gd name="T31" fmla="*/ 2147483647 h 136"/>
              <a:gd name="T32" fmla="*/ 2147483647 w 114"/>
              <a:gd name="T33" fmla="*/ 2147483647 h 136"/>
              <a:gd name="T34" fmla="*/ 2147483647 w 114"/>
              <a:gd name="T35" fmla="*/ 2147483647 h 136"/>
              <a:gd name="T36" fmla="*/ 2147483647 w 114"/>
              <a:gd name="T37" fmla="*/ 2147483647 h 136"/>
              <a:gd name="T38" fmla="*/ 2147483647 w 114"/>
              <a:gd name="T39" fmla="*/ 2147483647 h 136"/>
              <a:gd name="T40" fmla="*/ 2147483647 w 114"/>
              <a:gd name="T41" fmla="*/ 2147483647 h 136"/>
              <a:gd name="T42" fmla="*/ 2147483647 w 114"/>
              <a:gd name="T43" fmla="*/ 2147483647 h 136"/>
              <a:gd name="T44" fmla="*/ 2147483647 w 114"/>
              <a:gd name="T45" fmla="*/ 2147483647 h 136"/>
              <a:gd name="T46" fmla="*/ 2147483647 w 114"/>
              <a:gd name="T47" fmla="*/ 2147483647 h 136"/>
              <a:gd name="T48" fmla="*/ 2147483647 w 114"/>
              <a:gd name="T49" fmla="*/ 2147483647 h 1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4"/>
              <a:gd name="T76" fmla="*/ 0 h 136"/>
              <a:gd name="T77" fmla="*/ 114 w 114"/>
              <a:gd name="T78" fmla="*/ 136 h 1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4" h="136">
                <a:moveTo>
                  <a:pt x="114" y="132"/>
                </a:moveTo>
                <a:lnTo>
                  <a:pt x="114" y="132"/>
                </a:lnTo>
                <a:lnTo>
                  <a:pt x="109" y="121"/>
                </a:lnTo>
                <a:lnTo>
                  <a:pt x="96" y="106"/>
                </a:lnTo>
                <a:lnTo>
                  <a:pt x="80" y="85"/>
                </a:lnTo>
                <a:lnTo>
                  <a:pt x="60" y="63"/>
                </a:lnTo>
                <a:lnTo>
                  <a:pt x="39" y="40"/>
                </a:lnTo>
                <a:lnTo>
                  <a:pt x="21" y="21"/>
                </a:lnTo>
                <a:lnTo>
                  <a:pt x="9" y="8"/>
                </a:lnTo>
                <a:lnTo>
                  <a:pt x="0" y="0"/>
                </a:lnTo>
                <a:lnTo>
                  <a:pt x="0" y="9"/>
                </a:lnTo>
                <a:lnTo>
                  <a:pt x="4" y="12"/>
                </a:lnTo>
                <a:lnTo>
                  <a:pt x="17" y="26"/>
                </a:lnTo>
                <a:lnTo>
                  <a:pt x="35" y="45"/>
                </a:lnTo>
                <a:lnTo>
                  <a:pt x="54" y="67"/>
                </a:lnTo>
                <a:lnTo>
                  <a:pt x="73" y="90"/>
                </a:lnTo>
                <a:lnTo>
                  <a:pt x="90" y="110"/>
                </a:lnTo>
                <a:lnTo>
                  <a:pt x="102" y="126"/>
                </a:lnTo>
                <a:lnTo>
                  <a:pt x="105" y="132"/>
                </a:lnTo>
                <a:lnTo>
                  <a:pt x="107" y="135"/>
                </a:lnTo>
                <a:lnTo>
                  <a:pt x="110" y="136"/>
                </a:lnTo>
                <a:lnTo>
                  <a:pt x="113" y="135"/>
                </a:lnTo>
                <a:lnTo>
                  <a:pt x="114" y="132"/>
                </a:lnTo>
                <a:close/>
              </a:path>
            </a:pathLst>
          </a:custGeom>
          <a:solidFill>
            <a:srgbClr val="000000"/>
          </a:solidFill>
          <a:ln w="9525">
            <a:noFill/>
            <a:round/>
            <a:headEnd/>
            <a:tailEnd/>
          </a:ln>
        </p:spPr>
        <p:txBody>
          <a:bodyPr/>
          <a:lstStyle/>
          <a:p>
            <a:endParaRPr lang="en-GB"/>
          </a:p>
        </p:txBody>
      </p:sp>
      <p:sp>
        <p:nvSpPr>
          <p:cNvPr id="16408" name="Freeform 25"/>
          <p:cNvSpPr>
            <a:spLocks/>
          </p:cNvSpPr>
          <p:nvPr/>
        </p:nvSpPr>
        <p:spPr bwMode="auto">
          <a:xfrm>
            <a:off x="1692275" y="5308600"/>
            <a:ext cx="9525" cy="17463"/>
          </a:xfrm>
          <a:custGeom>
            <a:avLst/>
            <a:gdLst>
              <a:gd name="T0" fmla="*/ 0 w 9"/>
              <a:gd name="T1" fmla="*/ 2147483647 h 15"/>
              <a:gd name="T2" fmla="*/ 2147483647 w 9"/>
              <a:gd name="T3" fmla="*/ 2147483647 h 15"/>
              <a:gd name="T4" fmla="*/ 2147483647 w 9"/>
              <a:gd name="T5" fmla="*/ 0 h 15"/>
              <a:gd name="T6" fmla="*/ 0 w 9"/>
              <a:gd name="T7" fmla="*/ 0 h 15"/>
              <a:gd name="T8" fmla="*/ 0 w 9"/>
              <a:gd name="T9" fmla="*/ 2147483647 h 15"/>
              <a:gd name="T10" fmla="*/ 2147483647 w 9"/>
              <a:gd name="T11" fmla="*/ 2147483647 h 15"/>
              <a:gd name="T12" fmla="*/ 0 w 9"/>
              <a:gd name="T13" fmla="*/ 2147483647 h 15"/>
              <a:gd name="T14" fmla="*/ 2147483647 w 9"/>
              <a:gd name="T15" fmla="*/ 2147483647 h 15"/>
              <a:gd name="T16" fmla="*/ 2147483647 w 9"/>
              <a:gd name="T17" fmla="*/ 2147483647 h 15"/>
              <a:gd name="T18" fmla="*/ 2147483647 w 9"/>
              <a:gd name="T19" fmla="*/ 2147483647 h 15"/>
              <a:gd name="T20" fmla="*/ 2147483647 w 9"/>
              <a:gd name="T21" fmla="*/ 2147483647 h 15"/>
              <a:gd name="T22" fmla="*/ 0 w 9"/>
              <a:gd name="T23" fmla="*/ 2147483647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15"/>
              <a:gd name="T38" fmla="*/ 9 w 9"/>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15">
                <a:moveTo>
                  <a:pt x="0" y="11"/>
                </a:moveTo>
                <a:lnTo>
                  <a:pt x="9" y="11"/>
                </a:lnTo>
                <a:lnTo>
                  <a:pt x="9" y="0"/>
                </a:lnTo>
                <a:lnTo>
                  <a:pt x="0" y="0"/>
                </a:lnTo>
                <a:lnTo>
                  <a:pt x="0" y="11"/>
                </a:lnTo>
                <a:lnTo>
                  <a:pt x="9" y="11"/>
                </a:lnTo>
                <a:lnTo>
                  <a:pt x="0" y="11"/>
                </a:lnTo>
                <a:lnTo>
                  <a:pt x="2" y="14"/>
                </a:lnTo>
                <a:lnTo>
                  <a:pt x="5" y="15"/>
                </a:lnTo>
                <a:lnTo>
                  <a:pt x="8" y="14"/>
                </a:lnTo>
                <a:lnTo>
                  <a:pt x="9" y="11"/>
                </a:lnTo>
                <a:lnTo>
                  <a:pt x="0" y="11"/>
                </a:lnTo>
                <a:close/>
              </a:path>
            </a:pathLst>
          </a:custGeom>
          <a:solidFill>
            <a:srgbClr val="000000"/>
          </a:solidFill>
          <a:ln w="9525">
            <a:noFill/>
            <a:round/>
            <a:headEnd/>
            <a:tailEnd/>
          </a:ln>
        </p:spPr>
        <p:txBody>
          <a:bodyPr/>
          <a:lstStyle/>
          <a:p>
            <a:endParaRPr lang="en-GB"/>
          </a:p>
        </p:txBody>
      </p:sp>
      <p:sp>
        <p:nvSpPr>
          <p:cNvPr id="16409" name="Freeform 26"/>
          <p:cNvSpPr>
            <a:spLocks/>
          </p:cNvSpPr>
          <p:nvPr/>
        </p:nvSpPr>
        <p:spPr bwMode="auto">
          <a:xfrm>
            <a:off x="1663700" y="5291138"/>
            <a:ext cx="38100" cy="30162"/>
          </a:xfrm>
          <a:custGeom>
            <a:avLst/>
            <a:gdLst>
              <a:gd name="T0" fmla="*/ 2147483647 w 34"/>
              <a:gd name="T1" fmla="*/ 2147483647 h 27"/>
              <a:gd name="T2" fmla="*/ 2147483647 w 34"/>
              <a:gd name="T3" fmla="*/ 2147483647 h 27"/>
              <a:gd name="T4" fmla="*/ 2147483647 w 34"/>
              <a:gd name="T5" fmla="*/ 2147483647 h 27"/>
              <a:gd name="T6" fmla="*/ 2147483647 w 34"/>
              <a:gd name="T7" fmla="*/ 2147483647 h 27"/>
              <a:gd name="T8" fmla="*/ 2147483647 w 34"/>
              <a:gd name="T9" fmla="*/ 2147483647 h 27"/>
              <a:gd name="T10" fmla="*/ 2147483647 w 34"/>
              <a:gd name="T11" fmla="*/ 2147483647 h 27"/>
              <a:gd name="T12" fmla="*/ 2147483647 w 34"/>
              <a:gd name="T13" fmla="*/ 2147483647 h 27"/>
              <a:gd name="T14" fmla="*/ 2147483647 w 34"/>
              <a:gd name="T15" fmla="*/ 2147483647 h 27"/>
              <a:gd name="T16" fmla="*/ 2147483647 w 34"/>
              <a:gd name="T17" fmla="*/ 2147483647 h 27"/>
              <a:gd name="T18" fmla="*/ 2147483647 w 34"/>
              <a:gd name="T19" fmla="*/ 2147483647 h 27"/>
              <a:gd name="T20" fmla="*/ 2147483647 w 34"/>
              <a:gd name="T21" fmla="*/ 0 h 27"/>
              <a:gd name="T22" fmla="*/ 2147483647 w 34"/>
              <a:gd name="T23" fmla="*/ 0 h 27"/>
              <a:gd name="T24" fmla="*/ 2147483647 w 34"/>
              <a:gd name="T25" fmla="*/ 0 h 27"/>
              <a:gd name="T26" fmla="*/ 2147483647 w 34"/>
              <a:gd name="T27" fmla="*/ 2147483647 h 27"/>
              <a:gd name="T28" fmla="*/ 0 w 34"/>
              <a:gd name="T29" fmla="*/ 2147483647 h 27"/>
              <a:gd name="T30" fmla="*/ 2147483647 w 34"/>
              <a:gd name="T31" fmla="*/ 2147483647 h 27"/>
              <a:gd name="T32" fmla="*/ 2147483647 w 34"/>
              <a:gd name="T33" fmla="*/ 2147483647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7"/>
              <a:gd name="T53" fmla="*/ 34 w 34"/>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7">
                <a:moveTo>
                  <a:pt x="4" y="9"/>
                </a:moveTo>
                <a:lnTo>
                  <a:pt x="4" y="9"/>
                </a:lnTo>
                <a:lnTo>
                  <a:pt x="15" y="9"/>
                </a:lnTo>
                <a:lnTo>
                  <a:pt x="21" y="12"/>
                </a:lnTo>
                <a:lnTo>
                  <a:pt x="25" y="17"/>
                </a:lnTo>
                <a:lnTo>
                  <a:pt x="25" y="27"/>
                </a:lnTo>
                <a:lnTo>
                  <a:pt x="34" y="27"/>
                </a:lnTo>
                <a:lnTo>
                  <a:pt x="32" y="14"/>
                </a:lnTo>
                <a:lnTo>
                  <a:pt x="25" y="5"/>
                </a:lnTo>
                <a:lnTo>
                  <a:pt x="15" y="2"/>
                </a:lnTo>
                <a:lnTo>
                  <a:pt x="4" y="0"/>
                </a:lnTo>
                <a:lnTo>
                  <a:pt x="1" y="1"/>
                </a:lnTo>
                <a:lnTo>
                  <a:pt x="0" y="4"/>
                </a:lnTo>
                <a:lnTo>
                  <a:pt x="1" y="8"/>
                </a:lnTo>
                <a:lnTo>
                  <a:pt x="4" y="9"/>
                </a:lnTo>
                <a:close/>
              </a:path>
            </a:pathLst>
          </a:custGeom>
          <a:solidFill>
            <a:srgbClr val="000000"/>
          </a:solidFill>
          <a:ln w="9525">
            <a:noFill/>
            <a:round/>
            <a:headEnd/>
            <a:tailEnd/>
          </a:ln>
        </p:spPr>
        <p:txBody>
          <a:bodyPr/>
          <a:lstStyle/>
          <a:p>
            <a:endParaRPr lang="en-GB"/>
          </a:p>
        </p:txBody>
      </p:sp>
      <p:sp>
        <p:nvSpPr>
          <p:cNvPr id="16410" name="Freeform 27"/>
          <p:cNvSpPr>
            <a:spLocks/>
          </p:cNvSpPr>
          <p:nvPr/>
        </p:nvSpPr>
        <p:spPr bwMode="auto">
          <a:xfrm>
            <a:off x="485775" y="5291138"/>
            <a:ext cx="1182688" cy="9525"/>
          </a:xfrm>
          <a:custGeom>
            <a:avLst/>
            <a:gdLst>
              <a:gd name="T0" fmla="*/ 2147483647 w 1067"/>
              <a:gd name="T1" fmla="*/ 2147483647 h 9"/>
              <a:gd name="T2" fmla="*/ 2147483647 w 1067"/>
              <a:gd name="T3" fmla="*/ 2147483647 h 9"/>
              <a:gd name="T4" fmla="*/ 2147483647 w 1067"/>
              <a:gd name="T5" fmla="*/ 2147483647 h 9"/>
              <a:gd name="T6" fmla="*/ 2147483647 w 1067"/>
              <a:gd name="T7" fmla="*/ 0 h 9"/>
              <a:gd name="T8" fmla="*/ 2147483647 w 1067"/>
              <a:gd name="T9" fmla="*/ 0 h 9"/>
              <a:gd name="T10" fmla="*/ 2147483647 w 1067"/>
              <a:gd name="T11" fmla="*/ 0 h 9"/>
              <a:gd name="T12" fmla="*/ 2147483647 w 1067"/>
              <a:gd name="T13" fmla="*/ 0 h 9"/>
              <a:gd name="T14" fmla="*/ 2147483647 w 1067"/>
              <a:gd name="T15" fmla="*/ 2147483647 h 9"/>
              <a:gd name="T16" fmla="*/ 0 w 1067"/>
              <a:gd name="T17" fmla="*/ 2147483647 h 9"/>
              <a:gd name="T18" fmla="*/ 2147483647 w 1067"/>
              <a:gd name="T19" fmla="*/ 2147483647 h 9"/>
              <a:gd name="T20" fmla="*/ 2147483647 w 1067"/>
              <a:gd name="T21" fmla="*/ 214748364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67"/>
              <a:gd name="T34" fmla="*/ 0 h 9"/>
              <a:gd name="T35" fmla="*/ 1067 w 106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67" h="9">
                <a:moveTo>
                  <a:pt x="4" y="9"/>
                </a:moveTo>
                <a:lnTo>
                  <a:pt x="4" y="9"/>
                </a:lnTo>
                <a:lnTo>
                  <a:pt x="1067" y="9"/>
                </a:lnTo>
                <a:lnTo>
                  <a:pt x="1067" y="0"/>
                </a:lnTo>
                <a:lnTo>
                  <a:pt x="4" y="0"/>
                </a:lnTo>
                <a:lnTo>
                  <a:pt x="1" y="1"/>
                </a:lnTo>
                <a:lnTo>
                  <a:pt x="0" y="4"/>
                </a:lnTo>
                <a:lnTo>
                  <a:pt x="1" y="8"/>
                </a:lnTo>
                <a:lnTo>
                  <a:pt x="4" y="9"/>
                </a:lnTo>
                <a:close/>
              </a:path>
            </a:pathLst>
          </a:custGeom>
          <a:solidFill>
            <a:srgbClr val="000000"/>
          </a:solidFill>
          <a:ln w="9525">
            <a:noFill/>
            <a:round/>
            <a:headEnd/>
            <a:tailEnd/>
          </a:ln>
        </p:spPr>
        <p:txBody>
          <a:bodyPr/>
          <a:lstStyle/>
          <a:p>
            <a:endParaRPr lang="en-GB"/>
          </a:p>
        </p:txBody>
      </p:sp>
      <p:sp>
        <p:nvSpPr>
          <p:cNvPr id="16411" name="Freeform 28"/>
          <p:cNvSpPr>
            <a:spLocks/>
          </p:cNvSpPr>
          <p:nvPr/>
        </p:nvSpPr>
        <p:spPr bwMode="auto">
          <a:xfrm>
            <a:off x="461963" y="5291138"/>
            <a:ext cx="28575" cy="28575"/>
          </a:xfrm>
          <a:custGeom>
            <a:avLst/>
            <a:gdLst>
              <a:gd name="T0" fmla="*/ 0 w 25"/>
              <a:gd name="T1" fmla="*/ 2147483647 h 26"/>
              <a:gd name="T2" fmla="*/ 2147483647 w 25"/>
              <a:gd name="T3" fmla="*/ 2147483647 h 26"/>
              <a:gd name="T4" fmla="*/ 2147483647 w 25"/>
              <a:gd name="T5" fmla="*/ 2147483647 h 26"/>
              <a:gd name="T6" fmla="*/ 2147483647 w 25"/>
              <a:gd name="T7" fmla="*/ 2147483647 h 26"/>
              <a:gd name="T8" fmla="*/ 2147483647 w 25"/>
              <a:gd name="T9" fmla="*/ 2147483647 h 26"/>
              <a:gd name="T10" fmla="*/ 2147483647 w 25"/>
              <a:gd name="T11" fmla="*/ 2147483647 h 26"/>
              <a:gd name="T12" fmla="*/ 2147483647 w 25"/>
              <a:gd name="T13" fmla="*/ 0 h 26"/>
              <a:gd name="T14" fmla="*/ 2147483647 w 25"/>
              <a:gd name="T15" fmla="*/ 2147483647 h 26"/>
              <a:gd name="T16" fmla="*/ 2147483647 w 25"/>
              <a:gd name="T17" fmla="*/ 2147483647 h 26"/>
              <a:gd name="T18" fmla="*/ 2147483647 w 25"/>
              <a:gd name="T19" fmla="*/ 2147483647 h 26"/>
              <a:gd name="T20" fmla="*/ 0 w 25"/>
              <a:gd name="T21" fmla="*/ 2147483647 h 26"/>
              <a:gd name="T22" fmla="*/ 2147483647 w 25"/>
              <a:gd name="T23" fmla="*/ 2147483647 h 26"/>
              <a:gd name="T24" fmla="*/ 0 w 25"/>
              <a:gd name="T25" fmla="*/ 2147483647 h 26"/>
              <a:gd name="T26" fmla="*/ 2147483647 w 25"/>
              <a:gd name="T27" fmla="*/ 2147483647 h 26"/>
              <a:gd name="T28" fmla="*/ 2147483647 w 25"/>
              <a:gd name="T29" fmla="*/ 2147483647 h 26"/>
              <a:gd name="T30" fmla="*/ 2147483647 w 25"/>
              <a:gd name="T31" fmla="*/ 2147483647 h 26"/>
              <a:gd name="T32" fmla="*/ 2147483647 w 25"/>
              <a:gd name="T33" fmla="*/ 2147483647 h 26"/>
              <a:gd name="T34" fmla="*/ 0 w 25"/>
              <a:gd name="T35" fmla="*/ 2147483647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26"/>
              <a:gd name="T56" fmla="*/ 25 w 25"/>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26">
                <a:moveTo>
                  <a:pt x="0" y="21"/>
                </a:moveTo>
                <a:lnTo>
                  <a:pt x="9" y="21"/>
                </a:lnTo>
                <a:lnTo>
                  <a:pt x="9" y="14"/>
                </a:lnTo>
                <a:lnTo>
                  <a:pt x="13" y="11"/>
                </a:lnTo>
                <a:lnTo>
                  <a:pt x="17" y="9"/>
                </a:lnTo>
                <a:lnTo>
                  <a:pt x="25" y="9"/>
                </a:lnTo>
                <a:lnTo>
                  <a:pt x="25" y="0"/>
                </a:lnTo>
                <a:lnTo>
                  <a:pt x="17" y="2"/>
                </a:lnTo>
                <a:lnTo>
                  <a:pt x="8" y="4"/>
                </a:lnTo>
                <a:lnTo>
                  <a:pt x="3" y="12"/>
                </a:lnTo>
                <a:lnTo>
                  <a:pt x="0" y="21"/>
                </a:lnTo>
                <a:lnTo>
                  <a:pt x="9" y="21"/>
                </a:lnTo>
                <a:lnTo>
                  <a:pt x="0" y="21"/>
                </a:lnTo>
                <a:lnTo>
                  <a:pt x="1" y="25"/>
                </a:lnTo>
                <a:lnTo>
                  <a:pt x="5" y="26"/>
                </a:lnTo>
                <a:lnTo>
                  <a:pt x="8" y="25"/>
                </a:lnTo>
                <a:lnTo>
                  <a:pt x="9" y="21"/>
                </a:lnTo>
                <a:lnTo>
                  <a:pt x="0" y="21"/>
                </a:lnTo>
                <a:close/>
              </a:path>
            </a:pathLst>
          </a:custGeom>
          <a:solidFill>
            <a:srgbClr val="000000"/>
          </a:solidFill>
          <a:ln w="9525">
            <a:noFill/>
            <a:round/>
            <a:headEnd/>
            <a:tailEnd/>
          </a:ln>
        </p:spPr>
        <p:txBody>
          <a:bodyPr/>
          <a:lstStyle/>
          <a:p>
            <a:endParaRPr lang="en-GB"/>
          </a:p>
        </p:txBody>
      </p:sp>
      <p:sp>
        <p:nvSpPr>
          <p:cNvPr id="16412" name="Freeform 29"/>
          <p:cNvSpPr>
            <a:spLocks/>
          </p:cNvSpPr>
          <p:nvPr/>
        </p:nvSpPr>
        <p:spPr bwMode="auto">
          <a:xfrm>
            <a:off x="461963" y="5300663"/>
            <a:ext cx="9525" cy="14287"/>
          </a:xfrm>
          <a:custGeom>
            <a:avLst/>
            <a:gdLst>
              <a:gd name="T0" fmla="*/ 0 w 9"/>
              <a:gd name="T1" fmla="*/ 2147483647 h 12"/>
              <a:gd name="T2" fmla="*/ 0 w 9"/>
              <a:gd name="T3" fmla="*/ 2147483647 h 12"/>
              <a:gd name="T4" fmla="*/ 0 w 9"/>
              <a:gd name="T5" fmla="*/ 2147483647 h 12"/>
              <a:gd name="T6" fmla="*/ 2147483647 w 9"/>
              <a:gd name="T7" fmla="*/ 2147483647 h 12"/>
              <a:gd name="T8" fmla="*/ 2147483647 w 9"/>
              <a:gd name="T9" fmla="*/ 2147483647 h 12"/>
              <a:gd name="T10" fmla="*/ 2147483647 w 9"/>
              <a:gd name="T11" fmla="*/ 2147483647 h 12"/>
              <a:gd name="T12" fmla="*/ 2147483647 w 9"/>
              <a:gd name="T13" fmla="*/ 2147483647 h 12"/>
              <a:gd name="T14" fmla="*/ 2147483647 w 9"/>
              <a:gd name="T15" fmla="*/ 2147483647 h 12"/>
              <a:gd name="T16" fmla="*/ 2147483647 w 9"/>
              <a:gd name="T17" fmla="*/ 0 h 12"/>
              <a:gd name="T18" fmla="*/ 2147483647 w 9"/>
              <a:gd name="T19" fmla="*/ 2147483647 h 12"/>
              <a:gd name="T20" fmla="*/ 0 w 9"/>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2"/>
              <a:gd name="T35" fmla="*/ 9 w 9"/>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2">
                <a:moveTo>
                  <a:pt x="0" y="4"/>
                </a:moveTo>
                <a:lnTo>
                  <a:pt x="0" y="4"/>
                </a:lnTo>
                <a:lnTo>
                  <a:pt x="0" y="12"/>
                </a:lnTo>
                <a:lnTo>
                  <a:pt x="9" y="12"/>
                </a:lnTo>
                <a:lnTo>
                  <a:pt x="9" y="4"/>
                </a:lnTo>
                <a:lnTo>
                  <a:pt x="8" y="1"/>
                </a:lnTo>
                <a:lnTo>
                  <a:pt x="5" y="0"/>
                </a:lnTo>
                <a:lnTo>
                  <a:pt x="1" y="1"/>
                </a:lnTo>
                <a:lnTo>
                  <a:pt x="0" y="4"/>
                </a:lnTo>
                <a:close/>
              </a:path>
            </a:pathLst>
          </a:custGeom>
          <a:solidFill>
            <a:srgbClr val="000000"/>
          </a:solidFill>
          <a:ln w="9525">
            <a:noFill/>
            <a:round/>
            <a:headEnd/>
            <a:tailEnd/>
          </a:ln>
        </p:spPr>
        <p:txBody>
          <a:bodyPr/>
          <a:lstStyle/>
          <a:p>
            <a:endParaRPr lang="en-GB"/>
          </a:p>
        </p:txBody>
      </p:sp>
      <p:sp>
        <p:nvSpPr>
          <p:cNvPr id="16413" name="Freeform 30"/>
          <p:cNvSpPr>
            <a:spLocks/>
          </p:cNvSpPr>
          <p:nvPr/>
        </p:nvSpPr>
        <p:spPr bwMode="auto">
          <a:xfrm>
            <a:off x="485775" y="5311775"/>
            <a:ext cx="1190625" cy="231775"/>
          </a:xfrm>
          <a:custGeom>
            <a:avLst/>
            <a:gdLst>
              <a:gd name="T0" fmla="*/ 0 w 1074"/>
              <a:gd name="T1" fmla="*/ 2147483647 h 202"/>
              <a:gd name="T2" fmla="*/ 0 w 1074"/>
              <a:gd name="T3" fmla="*/ 2147483647 h 202"/>
              <a:gd name="T4" fmla="*/ 2147483647 w 1074"/>
              <a:gd name="T5" fmla="*/ 2147483647 h 202"/>
              <a:gd name="T6" fmla="*/ 2147483647 w 1074"/>
              <a:gd name="T7" fmla="*/ 2147483647 h 202"/>
              <a:gd name="T8" fmla="*/ 2147483647 w 1074"/>
              <a:gd name="T9" fmla="*/ 2147483647 h 202"/>
              <a:gd name="T10" fmla="*/ 2147483647 w 1074"/>
              <a:gd name="T11" fmla="*/ 0 h 202"/>
              <a:gd name="T12" fmla="*/ 2147483647 w 1074"/>
              <a:gd name="T13" fmla="*/ 0 h 202"/>
              <a:gd name="T14" fmla="*/ 2147483647 w 1074"/>
              <a:gd name="T15" fmla="*/ 2147483647 h 202"/>
              <a:gd name="T16" fmla="*/ 2147483647 w 1074"/>
              <a:gd name="T17" fmla="*/ 2147483647 h 202"/>
              <a:gd name="T18" fmla="*/ 2147483647 w 1074"/>
              <a:gd name="T19" fmla="*/ 2147483647 h 202"/>
              <a:gd name="T20" fmla="*/ 2147483647 w 1074"/>
              <a:gd name="T21" fmla="*/ 2147483647 h 202"/>
              <a:gd name="T22" fmla="*/ 2147483647 w 1074"/>
              <a:gd name="T23" fmla="*/ 2147483647 h 202"/>
              <a:gd name="T24" fmla="*/ 2147483647 w 1074"/>
              <a:gd name="T25" fmla="*/ 2147483647 h 202"/>
              <a:gd name="T26" fmla="*/ 2147483647 w 1074"/>
              <a:gd name="T27" fmla="*/ 2147483647 h 202"/>
              <a:gd name="T28" fmla="*/ 2147483647 w 1074"/>
              <a:gd name="T29" fmla="*/ 2147483647 h 202"/>
              <a:gd name="T30" fmla="*/ 2147483647 w 1074"/>
              <a:gd name="T31" fmla="*/ 2147483647 h 202"/>
              <a:gd name="T32" fmla="*/ 2147483647 w 1074"/>
              <a:gd name="T33" fmla="*/ 2147483647 h 202"/>
              <a:gd name="T34" fmla="*/ 2147483647 w 1074"/>
              <a:gd name="T35" fmla="*/ 2147483647 h 202"/>
              <a:gd name="T36" fmla="*/ 2147483647 w 1074"/>
              <a:gd name="T37" fmla="*/ 2147483647 h 202"/>
              <a:gd name="T38" fmla="*/ 2147483647 w 1074"/>
              <a:gd name="T39" fmla="*/ 2147483647 h 202"/>
              <a:gd name="T40" fmla="*/ 0 w 1074"/>
              <a:gd name="T41" fmla="*/ 2147483647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74"/>
              <a:gd name="T64" fmla="*/ 0 h 202"/>
              <a:gd name="T65" fmla="*/ 1074 w 1074"/>
              <a:gd name="T66" fmla="*/ 202 h 2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74" h="202">
                <a:moveTo>
                  <a:pt x="0" y="185"/>
                </a:moveTo>
                <a:lnTo>
                  <a:pt x="0" y="15"/>
                </a:lnTo>
                <a:lnTo>
                  <a:pt x="1" y="8"/>
                </a:lnTo>
                <a:lnTo>
                  <a:pt x="5" y="3"/>
                </a:lnTo>
                <a:lnTo>
                  <a:pt x="11" y="1"/>
                </a:lnTo>
                <a:lnTo>
                  <a:pt x="19" y="0"/>
                </a:lnTo>
                <a:lnTo>
                  <a:pt x="1051" y="0"/>
                </a:lnTo>
                <a:lnTo>
                  <a:pt x="1061" y="1"/>
                </a:lnTo>
                <a:lnTo>
                  <a:pt x="1068" y="3"/>
                </a:lnTo>
                <a:lnTo>
                  <a:pt x="1073" y="10"/>
                </a:lnTo>
                <a:lnTo>
                  <a:pt x="1074" y="20"/>
                </a:lnTo>
                <a:lnTo>
                  <a:pt x="1074" y="190"/>
                </a:lnTo>
                <a:lnTo>
                  <a:pt x="1074" y="196"/>
                </a:lnTo>
                <a:lnTo>
                  <a:pt x="1072" y="199"/>
                </a:lnTo>
                <a:lnTo>
                  <a:pt x="1067" y="202"/>
                </a:lnTo>
                <a:lnTo>
                  <a:pt x="1060" y="202"/>
                </a:lnTo>
                <a:lnTo>
                  <a:pt x="17" y="202"/>
                </a:lnTo>
                <a:lnTo>
                  <a:pt x="10" y="202"/>
                </a:lnTo>
                <a:lnTo>
                  <a:pt x="5" y="199"/>
                </a:lnTo>
                <a:lnTo>
                  <a:pt x="1" y="194"/>
                </a:lnTo>
                <a:lnTo>
                  <a:pt x="0" y="185"/>
                </a:lnTo>
                <a:close/>
              </a:path>
            </a:pathLst>
          </a:custGeom>
          <a:solidFill>
            <a:srgbClr val="FFFFFF"/>
          </a:solidFill>
          <a:ln w="9525">
            <a:noFill/>
            <a:round/>
            <a:headEnd/>
            <a:tailEnd/>
          </a:ln>
        </p:spPr>
        <p:txBody>
          <a:bodyPr/>
          <a:lstStyle/>
          <a:p>
            <a:endParaRPr lang="en-GB"/>
          </a:p>
        </p:txBody>
      </p:sp>
      <p:sp>
        <p:nvSpPr>
          <p:cNvPr id="16414" name="Freeform 31"/>
          <p:cNvSpPr>
            <a:spLocks/>
          </p:cNvSpPr>
          <p:nvPr/>
        </p:nvSpPr>
        <p:spPr bwMode="auto">
          <a:xfrm>
            <a:off x="479425" y="5321300"/>
            <a:ext cx="11113" cy="203200"/>
          </a:xfrm>
          <a:custGeom>
            <a:avLst/>
            <a:gdLst>
              <a:gd name="T0" fmla="*/ 0 w 11"/>
              <a:gd name="T1" fmla="*/ 2147483647 h 176"/>
              <a:gd name="T2" fmla="*/ 0 w 11"/>
              <a:gd name="T3" fmla="*/ 2147483647 h 176"/>
              <a:gd name="T4" fmla="*/ 0 w 11"/>
              <a:gd name="T5" fmla="*/ 2147483647 h 176"/>
              <a:gd name="T6" fmla="*/ 2147483647 w 11"/>
              <a:gd name="T7" fmla="*/ 2147483647 h 176"/>
              <a:gd name="T8" fmla="*/ 2147483647 w 11"/>
              <a:gd name="T9" fmla="*/ 2147483647 h 176"/>
              <a:gd name="T10" fmla="*/ 2147483647 w 11"/>
              <a:gd name="T11" fmla="*/ 2147483647 h 176"/>
              <a:gd name="T12" fmla="*/ 2147483647 w 11"/>
              <a:gd name="T13" fmla="*/ 2147483647 h 176"/>
              <a:gd name="T14" fmla="*/ 2147483647 w 11"/>
              <a:gd name="T15" fmla="*/ 2147483647 h 176"/>
              <a:gd name="T16" fmla="*/ 2147483647 w 11"/>
              <a:gd name="T17" fmla="*/ 0 h 176"/>
              <a:gd name="T18" fmla="*/ 2147483647 w 11"/>
              <a:gd name="T19" fmla="*/ 2147483647 h 176"/>
              <a:gd name="T20" fmla="*/ 0 w 11"/>
              <a:gd name="T21" fmla="*/ 2147483647 h 1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76"/>
              <a:gd name="T35" fmla="*/ 11 w 11"/>
              <a:gd name="T36" fmla="*/ 176 h 1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76">
                <a:moveTo>
                  <a:pt x="0" y="6"/>
                </a:moveTo>
                <a:lnTo>
                  <a:pt x="0" y="6"/>
                </a:lnTo>
                <a:lnTo>
                  <a:pt x="0" y="176"/>
                </a:lnTo>
                <a:lnTo>
                  <a:pt x="11" y="176"/>
                </a:lnTo>
                <a:lnTo>
                  <a:pt x="11" y="6"/>
                </a:lnTo>
                <a:lnTo>
                  <a:pt x="9" y="2"/>
                </a:lnTo>
                <a:lnTo>
                  <a:pt x="6" y="0"/>
                </a:lnTo>
                <a:lnTo>
                  <a:pt x="2" y="2"/>
                </a:lnTo>
                <a:lnTo>
                  <a:pt x="0" y="6"/>
                </a:lnTo>
                <a:close/>
              </a:path>
            </a:pathLst>
          </a:custGeom>
          <a:solidFill>
            <a:srgbClr val="000000"/>
          </a:solidFill>
          <a:ln w="9525">
            <a:noFill/>
            <a:round/>
            <a:headEnd/>
            <a:tailEnd/>
          </a:ln>
        </p:spPr>
        <p:txBody>
          <a:bodyPr/>
          <a:lstStyle/>
          <a:p>
            <a:endParaRPr lang="en-GB"/>
          </a:p>
        </p:txBody>
      </p:sp>
      <p:sp>
        <p:nvSpPr>
          <p:cNvPr id="16415" name="Freeform 32"/>
          <p:cNvSpPr>
            <a:spLocks/>
          </p:cNvSpPr>
          <p:nvPr/>
        </p:nvSpPr>
        <p:spPr bwMode="auto">
          <a:xfrm>
            <a:off x="479425" y="5303838"/>
            <a:ext cx="33338" cy="23812"/>
          </a:xfrm>
          <a:custGeom>
            <a:avLst/>
            <a:gdLst>
              <a:gd name="T0" fmla="*/ 2147483647 w 30"/>
              <a:gd name="T1" fmla="*/ 0 h 21"/>
              <a:gd name="T2" fmla="*/ 2147483647 w 30"/>
              <a:gd name="T3" fmla="*/ 0 h 21"/>
              <a:gd name="T4" fmla="*/ 2147483647 w 30"/>
              <a:gd name="T5" fmla="*/ 2147483647 h 21"/>
              <a:gd name="T6" fmla="*/ 2147483647 w 30"/>
              <a:gd name="T7" fmla="*/ 2147483647 h 21"/>
              <a:gd name="T8" fmla="*/ 2147483647 w 30"/>
              <a:gd name="T9" fmla="*/ 2147483647 h 21"/>
              <a:gd name="T10" fmla="*/ 0 w 30"/>
              <a:gd name="T11" fmla="*/ 2147483647 h 21"/>
              <a:gd name="T12" fmla="*/ 2147483647 w 30"/>
              <a:gd name="T13" fmla="*/ 2147483647 h 21"/>
              <a:gd name="T14" fmla="*/ 2147483647 w 30"/>
              <a:gd name="T15" fmla="*/ 2147483647 h 21"/>
              <a:gd name="T16" fmla="*/ 2147483647 w 30"/>
              <a:gd name="T17" fmla="*/ 2147483647 h 21"/>
              <a:gd name="T18" fmla="*/ 2147483647 w 30"/>
              <a:gd name="T19" fmla="*/ 2147483647 h 21"/>
              <a:gd name="T20" fmla="*/ 2147483647 w 30"/>
              <a:gd name="T21" fmla="*/ 2147483647 h 21"/>
              <a:gd name="T22" fmla="*/ 2147483647 w 30"/>
              <a:gd name="T23" fmla="*/ 2147483647 h 21"/>
              <a:gd name="T24" fmla="*/ 2147483647 w 30"/>
              <a:gd name="T25" fmla="*/ 2147483647 h 21"/>
              <a:gd name="T26" fmla="*/ 2147483647 w 30"/>
              <a:gd name="T27" fmla="*/ 2147483647 h 21"/>
              <a:gd name="T28" fmla="*/ 2147483647 w 30"/>
              <a:gd name="T29" fmla="*/ 2147483647 h 21"/>
              <a:gd name="T30" fmla="*/ 2147483647 w 30"/>
              <a:gd name="T31" fmla="*/ 2147483647 h 21"/>
              <a:gd name="T32" fmla="*/ 2147483647 w 30"/>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21"/>
              <a:gd name="T53" fmla="*/ 30 w 30"/>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21">
                <a:moveTo>
                  <a:pt x="25" y="0"/>
                </a:moveTo>
                <a:lnTo>
                  <a:pt x="25" y="0"/>
                </a:lnTo>
                <a:lnTo>
                  <a:pt x="16" y="2"/>
                </a:lnTo>
                <a:lnTo>
                  <a:pt x="9" y="5"/>
                </a:lnTo>
                <a:lnTo>
                  <a:pt x="2" y="11"/>
                </a:lnTo>
                <a:lnTo>
                  <a:pt x="0" y="21"/>
                </a:lnTo>
                <a:lnTo>
                  <a:pt x="11" y="21"/>
                </a:lnTo>
                <a:lnTo>
                  <a:pt x="11" y="16"/>
                </a:lnTo>
                <a:lnTo>
                  <a:pt x="14" y="14"/>
                </a:lnTo>
                <a:lnTo>
                  <a:pt x="18" y="11"/>
                </a:lnTo>
                <a:lnTo>
                  <a:pt x="25" y="11"/>
                </a:lnTo>
                <a:lnTo>
                  <a:pt x="28" y="9"/>
                </a:lnTo>
                <a:lnTo>
                  <a:pt x="30" y="6"/>
                </a:lnTo>
                <a:lnTo>
                  <a:pt x="28" y="2"/>
                </a:lnTo>
                <a:lnTo>
                  <a:pt x="25" y="0"/>
                </a:lnTo>
                <a:close/>
              </a:path>
            </a:pathLst>
          </a:custGeom>
          <a:solidFill>
            <a:srgbClr val="000000"/>
          </a:solidFill>
          <a:ln w="9525">
            <a:noFill/>
            <a:round/>
            <a:headEnd/>
            <a:tailEnd/>
          </a:ln>
        </p:spPr>
        <p:txBody>
          <a:bodyPr/>
          <a:lstStyle/>
          <a:p>
            <a:endParaRPr lang="en-GB"/>
          </a:p>
        </p:txBody>
      </p:sp>
      <p:sp>
        <p:nvSpPr>
          <p:cNvPr id="16416" name="Freeform 33"/>
          <p:cNvSpPr>
            <a:spLocks/>
          </p:cNvSpPr>
          <p:nvPr/>
        </p:nvSpPr>
        <p:spPr bwMode="auto">
          <a:xfrm>
            <a:off x="506413" y="5303838"/>
            <a:ext cx="1150937" cy="12700"/>
          </a:xfrm>
          <a:custGeom>
            <a:avLst/>
            <a:gdLst>
              <a:gd name="T0" fmla="*/ 2147483647 w 1038"/>
              <a:gd name="T1" fmla="*/ 0 h 11"/>
              <a:gd name="T2" fmla="*/ 2147483647 w 1038"/>
              <a:gd name="T3" fmla="*/ 0 h 11"/>
              <a:gd name="T4" fmla="*/ 0 w 1038"/>
              <a:gd name="T5" fmla="*/ 0 h 11"/>
              <a:gd name="T6" fmla="*/ 0 w 1038"/>
              <a:gd name="T7" fmla="*/ 2147483647 h 11"/>
              <a:gd name="T8" fmla="*/ 2147483647 w 1038"/>
              <a:gd name="T9" fmla="*/ 2147483647 h 11"/>
              <a:gd name="T10" fmla="*/ 2147483647 w 1038"/>
              <a:gd name="T11" fmla="*/ 2147483647 h 11"/>
              <a:gd name="T12" fmla="*/ 2147483647 w 1038"/>
              <a:gd name="T13" fmla="*/ 2147483647 h 11"/>
              <a:gd name="T14" fmla="*/ 2147483647 w 1038"/>
              <a:gd name="T15" fmla="*/ 2147483647 h 11"/>
              <a:gd name="T16" fmla="*/ 2147483647 w 1038"/>
              <a:gd name="T17" fmla="*/ 2147483647 h 11"/>
              <a:gd name="T18" fmla="*/ 2147483647 w 1038"/>
              <a:gd name="T19" fmla="*/ 2147483647 h 11"/>
              <a:gd name="T20" fmla="*/ 2147483647 w 1038"/>
              <a:gd name="T21" fmla="*/ 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8"/>
              <a:gd name="T34" fmla="*/ 0 h 11"/>
              <a:gd name="T35" fmla="*/ 1038 w 1038"/>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8" h="11">
                <a:moveTo>
                  <a:pt x="1032" y="0"/>
                </a:moveTo>
                <a:lnTo>
                  <a:pt x="1032" y="0"/>
                </a:lnTo>
                <a:lnTo>
                  <a:pt x="0" y="0"/>
                </a:lnTo>
                <a:lnTo>
                  <a:pt x="0" y="11"/>
                </a:lnTo>
                <a:lnTo>
                  <a:pt x="1032" y="11"/>
                </a:lnTo>
                <a:lnTo>
                  <a:pt x="1036" y="9"/>
                </a:lnTo>
                <a:lnTo>
                  <a:pt x="1038" y="6"/>
                </a:lnTo>
                <a:lnTo>
                  <a:pt x="1036" y="2"/>
                </a:lnTo>
                <a:lnTo>
                  <a:pt x="1032" y="0"/>
                </a:lnTo>
                <a:close/>
              </a:path>
            </a:pathLst>
          </a:custGeom>
          <a:solidFill>
            <a:srgbClr val="000000"/>
          </a:solidFill>
          <a:ln w="9525">
            <a:noFill/>
            <a:round/>
            <a:headEnd/>
            <a:tailEnd/>
          </a:ln>
        </p:spPr>
        <p:txBody>
          <a:bodyPr/>
          <a:lstStyle/>
          <a:p>
            <a:endParaRPr lang="en-GB"/>
          </a:p>
        </p:txBody>
      </p:sp>
      <p:sp>
        <p:nvSpPr>
          <p:cNvPr id="16417" name="Freeform 34"/>
          <p:cNvSpPr>
            <a:spLocks/>
          </p:cNvSpPr>
          <p:nvPr/>
        </p:nvSpPr>
        <p:spPr bwMode="auto">
          <a:xfrm>
            <a:off x="1651000" y="5303838"/>
            <a:ext cx="31750" cy="36512"/>
          </a:xfrm>
          <a:custGeom>
            <a:avLst/>
            <a:gdLst>
              <a:gd name="T0" fmla="*/ 2147483647 w 28"/>
              <a:gd name="T1" fmla="*/ 2147483647 h 31"/>
              <a:gd name="T2" fmla="*/ 2147483647 w 28"/>
              <a:gd name="T3" fmla="*/ 2147483647 h 31"/>
              <a:gd name="T4" fmla="*/ 2147483647 w 28"/>
              <a:gd name="T5" fmla="*/ 2147483647 h 31"/>
              <a:gd name="T6" fmla="*/ 2147483647 w 28"/>
              <a:gd name="T7" fmla="*/ 2147483647 h 31"/>
              <a:gd name="T8" fmla="*/ 2147483647 w 28"/>
              <a:gd name="T9" fmla="*/ 2147483647 h 31"/>
              <a:gd name="T10" fmla="*/ 0 w 28"/>
              <a:gd name="T11" fmla="*/ 0 h 31"/>
              <a:gd name="T12" fmla="*/ 0 w 28"/>
              <a:gd name="T13" fmla="*/ 2147483647 h 31"/>
              <a:gd name="T14" fmla="*/ 2147483647 w 28"/>
              <a:gd name="T15" fmla="*/ 2147483647 h 31"/>
              <a:gd name="T16" fmla="*/ 2147483647 w 28"/>
              <a:gd name="T17" fmla="*/ 2147483647 h 31"/>
              <a:gd name="T18" fmla="*/ 2147483647 w 28"/>
              <a:gd name="T19" fmla="*/ 2147483647 h 31"/>
              <a:gd name="T20" fmla="*/ 2147483647 w 28"/>
              <a:gd name="T21" fmla="*/ 2147483647 h 31"/>
              <a:gd name="T22" fmla="*/ 2147483647 w 28"/>
              <a:gd name="T23" fmla="*/ 2147483647 h 31"/>
              <a:gd name="T24" fmla="*/ 2147483647 w 28"/>
              <a:gd name="T25" fmla="*/ 2147483647 h 31"/>
              <a:gd name="T26" fmla="*/ 2147483647 w 28"/>
              <a:gd name="T27" fmla="*/ 2147483647 h 31"/>
              <a:gd name="T28" fmla="*/ 2147483647 w 28"/>
              <a:gd name="T29" fmla="*/ 2147483647 h 31"/>
              <a:gd name="T30" fmla="*/ 2147483647 w 28"/>
              <a:gd name="T31" fmla="*/ 2147483647 h 31"/>
              <a:gd name="T32" fmla="*/ 2147483647 w 28"/>
              <a:gd name="T33" fmla="*/ 2147483647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31"/>
              <a:gd name="T53" fmla="*/ 28 w 28"/>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31">
                <a:moveTo>
                  <a:pt x="28" y="26"/>
                </a:moveTo>
                <a:lnTo>
                  <a:pt x="28" y="26"/>
                </a:lnTo>
                <a:lnTo>
                  <a:pt x="26" y="15"/>
                </a:lnTo>
                <a:lnTo>
                  <a:pt x="21" y="6"/>
                </a:lnTo>
                <a:lnTo>
                  <a:pt x="10" y="2"/>
                </a:lnTo>
                <a:lnTo>
                  <a:pt x="0" y="0"/>
                </a:lnTo>
                <a:lnTo>
                  <a:pt x="0" y="11"/>
                </a:lnTo>
                <a:lnTo>
                  <a:pt x="10" y="11"/>
                </a:lnTo>
                <a:lnTo>
                  <a:pt x="14" y="13"/>
                </a:lnTo>
                <a:lnTo>
                  <a:pt x="17" y="17"/>
                </a:lnTo>
                <a:lnTo>
                  <a:pt x="17" y="26"/>
                </a:lnTo>
                <a:lnTo>
                  <a:pt x="19" y="30"/>
                </a:lnTo>
                <a:lnTo>
                  <a:pt x="23" y="31"/>
                </a:lnTo>
                <a:lnTo>
                  <a:pt x="26" y="30"/>
                </a:lnTo>
                <a:lnTo>
                  <a:pt x="28" y="26"/>
                </a:lnTo>
                <a:close/>
              </a:path>
            </a:pathLst>
          </a:custGeom>
          <a:solidFill>
            <a:srgbClr val="000000"/>
          </a:solidFill>
          <a:ln w="9525">
            <a:noFill/>
            <a:round/>
            <a:headEnd/>
            <a:tailEnd/>
          </a:ln>
        </p:spPr>
        <p:txBody>
          <a:bodyPr/>
          <a:lstStyle/>
          <a:p>
            <a:endParaRPr lang="en-GB"/>
          </a:p>
        </p:txBody>
      </p:sp>
      <p:sp>
        <p:nvSpPr>
          <p:cNvPr id="16418" name="Freeform 35"/>
          <p:cNvSpPr>
            <a:spLocks/>
          </p:cNvSpPr>
          <p:nvPr/>
        </p:nvSpPr>
        <p:spPr bwMode="auto">
          <a:xfrm>
            <a:off x="1670050" y="5334000"/>
            <a:ext cx="12700" cy="201613"/>
          </a:xfrm>
          <a:custGeom>
            <a:avLst/>
            <a:gdLst>
              <a:gd name="T0" fmla="*/ 2147483647 w 11"/>
              <a:gd name="T1" fmla="*/ 2147483647 h 175"/>
              <a:gd name="T2" fmla="*/ 2147483647 w 11"/>
              <a:gd name="T3" fmla="*/ 2147483647 h 175"/>
              <a:gd name="T4" fmla="*/ 2147483647 w 11"/>
              <a:gd name="T5" fmla="*/ 0 h 175"/>
              <a:gd name="T6" fmla="*/ 0 w 11"/>
              <a:gd name="T7" fmla="*/ 0 h 175"/>
              <a:gd name="T8" fmla="*/ 0 w 11"/>
              <a:gd name="T9" fmla="*/ 2147483647 h 175"/>
              <a:gd name="T10" fmla="*/ 0 w 11"/>
              <a:gd name="T11" fmla="*/ 2147483647 h 175"/>
              <a:gd name="T12" fmla="*/ 0 w 11"/>
              <a:gd name="T13" fmla="*/ 2147483647 h 175"/>
              <a:gd name="T14" fmla="*/ 2147483647 w 11"/>
              <a:gd name="T15" fmla="*/ 2147483647 h 175"/>
              <a:gd name="T16" fmla="*/ 2147483647 w 11"/>
              <a:gd name="T17" fmla="*/ 2147483647 h 175"/>
              <a:gd name="T18" fmla="*/ 2147483647 w 11"/>
              <a:gd name="T19" fmla="*/ 2147483647 h 175"/>
              <a:gd name="T20" fmla="*/ 2147483647 w 11"/>
              <a:gd name="T21" fmla="*/ 2147483647 h 1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75"/>
              <a:gd name="T35" fmla="*/ 11 w 11"/>
              <a:gd name="T36" fmla="*/ 175 h 1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75">
                <a:moveTo>
                  <a:pt x="11" y="170"/>
                </a:moveTo>
                <a:lnTo>
                  <a:pt x="11" y="170"/>
                </a:lnTo>
                <a:lnTo>
                  <a:pt x="11" y="0"/>
                </a:lnTo>
                <a:lnTo>
                  <a:pt x="0" y="0"/>
                </a:lnTo>
                <a:lnTo>
                  <a:pt x="0" y="170"/>
                </a:lnTo>
                <a:lnTo>
                  <a:pt x="2" y="174"/>
                </a:lnTo>
                <a:lnTo>
                  <a:pt x="6" y="175"/>
                </a:lnTo>
                <a:lnTo>
                  <a:pt x="9" y="174"/>
                </a:lnTo>
                <a:lnTo>
                  <a:pt x="11" y="170"/>
                </a:lnTo>
                <a:close/>
              </a:path>
            </a:pathLst>
          </a:custGeom>
          <a:solidFill>
            <a:srgbClr val="000000"/>
          </a:solidFill>
          <a:ln w="9525">
            <a:noFill/>
            <a:round/>
            <a:headEnd/>
            <a:tailEnd/>
          </a:ln>
        </p:spPr>
        <p:txBody>
          <a:bodyPr/>
          <a:lstStyle/>
          <a:p>
            <a:endParaRPr lang="en-GB"/>
          </a:p>
        </p:txBody>
      </p:sp>
      <p:sp>
        <p:nvSpPr>
          <p:cNvPr id="16419" name="Freeform 36"/>
          <p:cNvSpPr>
            <a:spLocks/>
          </p:cNvSpPr>
          <p:nvPr/>
        </p:nvSpPr>
        <p:spPr bwMode="auto">
          <a:xfrm>
            <a:off x="1655763" y="5529263"/>
            <a:ext cx="26987" cy="20637"/>
          </a:xfrm>
          <a:custGeom>
            <a:avLst/>
            <a:gdLst>
              <a:gd name="T0" fmla="*/ 2147483647 w 23"/>
              <a:gd name="T1" fmla="*/ 2147483647 h 17"/>
              <a:gd name="T2" fmla="*/ 2147483647 w 23"/>
              <a:gd name="T3" fmla="*/ 2147483647 h 17"/>
              <a:gd name="T4" fmla="*/ 2147483647 w 23"/>
              <a:gd name="T5" fmla="*/ 2147483647 h 17"/>
              <a:gd name="T6" fmla="*/ 2147483647 w 23"/>
              <a:gd name="T7" fmla="*/ 2147483647 h 17"/>
              <a:gd name="T8" fmla="*/ 2147483647 w 23"/>
              <a:gd name="T9" fmla="*/ 2147483647 h 17"/>
              <a:gd name="T10" fmla="*/ 2147483647 w 23"/>
              <a:gd name="T11" fmla="*/ 0 h 17"/>
              <a:gd name="T12" fmla="*/ 2147483647 w 23"/>
              <a:gd name="T13" fmla="*/ 0 h 17"/>
              <a:gd name="T14" fmla="*/ 2147483647 w 23"/>
              <a:gd name="T15" fmla="*/ 2147483647 h 17"/>
              <a:gd name="T16" fmla="*/ 2147483647 w 23"/>
              <a:gd name="T17" fmla="*/ 2147483647 h 17"/>
              <a:gd name="T18" fmla="*/ 2147483647 w 23"/>
              <a:gd name="T19" fmla="*/ 2147483647 h 17"/>
              <a:gd name="T20" fmla="*/ 2147483647 w 23"/>
              <a:gd name="T21" fmla="*/ 2147483647 h 17"/>
              <a:gd name="T22" fmla="*/ 2147483647 w 23"/>
              <a:gd name="T23" fmla="*/ 2147483647 h 17"/>
              <a:gd name="T24" fmla="*/ 2147483647 w 23"/>
              <a:gd name="T25" fmla="*/ 2147483647 h 17"/>
              <a:gd name="T26" fmla="*/ 2147483647 w 23"/>
              <a:gd name="T27" fmla="*/ 2147483647 h 17"/>
              <a:gd name="T28" fmla="*/ 0 w 23"/>
              <a:gd name="T29" fmla="*/ 2147483647 h 17"/>
              <a:gd name="T30" fmla="*/ 2147483647 w 23"/>
              <a:gd name="T31" fmla="*/ 2147483647 h 17"/>
              <a:gd name="T32" fmla="*/ 2147483647 w 23"/>
              <a:gd name="T33" fmla="*/ 2147483647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17"/>
              <a:gd name="T53" fmla="*/ 23 w 23"/>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17">
                <a:moveTo>
                  <a:pt x="4" y="17"/>
                </a:moveTo>
                <a:lnTo>
                  <a:pt x="4" y="17"/>
                </a:lnTo>
                <a:lnTo>
                  <a:pt x="11" y="16"/>
                </a:lnTo>
                <a:lnTo>
                  <a:pt x="19" y="13"/>
                </a:lnTo>
                <a:lnTo>
                  <a:pt x="22" y="7"/>
                </a:lnTo>
                <a:lnTo>
                  <a:pt x="23" y="0"/>
                </a:lnTo>
                <a:lnTo>
                  <a:pt x="12" y="0"/>
                </a:lnTo>
                <a:lnTo>
                  <a:pt x="13" y="5"/>
                </a:lnTo>
                <a:lnTo>
                  <a:pt x="12" y="6"/>
                </a:lnTo>
                <a:lnTo>
                  <a:pt x="11" y="7"/>
                </a:lnTo>
                <a:lnTo>
                  <a:pt x="4" y="6"/>
                </a:lnTo>
                <a:lnTo>
                  <a:pt x="1" y="8"/>
                </a:lnTo>
                <a:lnTo>
                  <a:pt x="0" y="12"/>
                </a:lnTo>
                <a:lnTo>
                  <a:pt x="1" y="15"/>
                </a:lnTo>
                <a:lnTo>
                  <a:pt x="4" y="17"/>
                </a:lnTo>
                <a:close/>
              </a:path>
            </a:pathLst>
          </a:custGeom>
          <a:solidFill>
            <a:srgbClr val="000000"/>
          </a:solidFill>
          <a:ln w="9525">
            <a:noFill/>
            <a:round/>
            <a:headEnd/>
            <a:tailEnd/>
          </a:ln>
        </p:spPr>
        <p:txBody>
          <a:bodyPr/>
          <a:lstStyle/>
          <a:p>
            <a:endParaRPr lang="en-GB"/>
          </a:p>
        </p:txBody>
      </p:sp>
      <p:sp>
        <p:nvSpPr>
          <p:cNvPr id="16420" name="Freeform 37"/>
          <p:cNvSpPr>
            <a:spLocks/>
          </p:cNvSpPr>
          <p:nvPr/>
        </p:nvSpPr>
        <p:spPr bwMode="auto">
          <a:xfrm>
            <a:off x="498475" y="5537200"/>
            <a:ext cx="1162050" cy="12700"/>
          </a:xfrm>
          <a:custGeom>
            <a:avLst/>
            <a:gdLst>
              <a:gd name="T0" fmla="*/ 2147483647 w 1048"/>
              <a:gd name="T1" fmla="*/ 2147483647 h 11"/>
              <a:gd name="T2" fmla="*/ 2147483647 w 1048"/>
              <a:gd name="T3" fmla="*/ 2147483647 h 11"/>
              <a:gd name="T4" fmla="*/ 2147483647 w 1048"/>
              <a:gd name="T5" fmla="*/ 2147483647 h 11"/>
              <a:gd name="T6" fmla="*/ 2147483647 w 1048"/>
              <a:gd name="T7" fmla="*/ 0 h 11"/>
              <a:gd name="T8" fmla="*/ 2147483647 w 1048"/>
              <a:gd name="T9" fmla="*/ 0 h 11"/>
              <a:gd name="T10" fmla="*/ 2147483647 w 1048"/>
              <a:gd name="T11" fmla="*/ 0 h 11"/>
              <a:gd name="T12" fmla="*/ 2147483647 w 1048"/>
              <a:gd name="T13" fmla="*/ 0 h 11"/>
              <a:gd name="T14" fmla="*/ 2147483647 w 1048"/>
              <a:gd name="T15" fmla="*/ 2147483647 h 11"/>
              <a:gd name="T16" fmla="*/ 0 w 1048"/>
              <a:gd name="T17" fmla="*/ 2147483647 h 11"/>
              <a:gd name="T18" fmla="*/ 2147483647 w 1048"/>
              <a:gd name="T19" fmla="*/ 2147483647 h 11"/>
              <a:gd name="T20" fmla="*/ 2147483647 w 1048"/>
              <a:gd name="T21" fmla="*/ 2147483647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8"/>
              <a:gd name="T34" fmla="*/ 0 h 11"/>
              <a:gd name="T35" fmla="*/ 1048 w 1048"/>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8" h="11">
                <a:moveTo>
                  <a:pt x="5" y="11"/>
                </a:moveTo>
                <a:lnTo>
                  <a:pt x="5" y="11"/>
                </a:lnTo>
                <a:lnTo>
                  <a:pt x="1048" y="11"/>
                </a:lnTo>
                <a:lnTo>
                  <a:pt x="1048" y="0"/>
                </a:lnTo>
                <a:lnTo>
                  <a:pt x="5" y="0"/>
                </a:lnTo>
                <a:lnTo>
                  <a:pt x="1" y="2"/>
                </a:lnTo>
                <a:lnTo>
                  <a:pt x="0" y="6"/>
                </a:lnTo>
                <a:lnTo>
                  <a:pt x="1" y="9"/>
                </a:lnTo>
                <a:lnTo>
                  <a:pt x="5" y="11"/>
                </a:lnTo>
                <a:close/>
              </a:path>
            </a:pathLst>
          </a:custGeom>
          <a:solidFill>
            <a:srgbClr val="000000"/>
          </a:solidFill>
          <a:ln w="9525">
            <a:noFill/>
            <a:round/>
            <a:headEnd/>
            <a:tailEnd/>
          </a:ln>
        </p:spPr>
        <p:txBody>
          <a:bodyPr/>
          <a:lstStyle/>
          <a:p>
            <a:endParaRPr lang="en-GB"/>
          </a:p>
        </p:txBody>
      </p:sp>
      <p:sp>
        <p:nvSpPr>
          <p:cNvPr id="16421" name="Freeform 38"/>
          <p:cNvSpPr>
            <a:spLocks/>
          </p:cNvSpPr>
          <p:nvPr/>
        </p:nvSpPr>
        <p:spPr bwMode="auto">
          <a:xfrm>
            <a:off x="479425" y="5518150"/>
            <a:ext cx="25400" cy="31750"/>
          </a:xfrm>
          <a:custGeom>
            <a:avLst/>
            <a:gdLst>
              <a:gd name="T0" fmla="*/ 0 w 23"/>
              <a:gd name="T1" fmla="*/ 2147483647 h 28"/>
              <a:gd name="T2" fmla="*/ 0 w 23"/>
              <a:gd name="T3" fmla="*/ 2147483647 h 28"/>
              <a:gd name="T4" fmla="*/ 2147483647 w 23"/>
              <a:gd name="T5" fmla="*/ 2147483647 h 28"/>
              <a:gd name="T6" fmla="*/ 2147483647 w 23"/>
              <a:gd name="T7" fmla="*/ 2147483647 h 28"/>
              <a:gd name="T8" fmla="*/ 2147483647 w 23"/>
              <a:gd name="T9" fmla="*/ 2147483647 h 28"/>
              <a:gd name="T10" fmla="*/ 2147483647 w 23"/>
              <a:gd name="T11" fmla="*/ 2147483647 h 28"/>
              <a:gd name="T12" fmla="*/ 2147483647 w 23"/>
              <a:gd name="T13" fmla="*/ 2147483647 h 28"/>
              <a:gd name="T14" fmla="*/ 2147483647 w 23"/>
              <a:gd name="T15" fmla="*/ 2147483647 h 28"/>
              <a:gd name="T16" fmla="*/ 2147483647 w 23"/>
              <a:gd name="T17" fmla="*/ 2147483647 h 28"/>
              <a:gd name="T18" fmla="*/ 2147483647 w 23"/>
              <a:gd name="T19" fmla="*/ 2147483647 h 28"/>
              <a:gd name="T20" fmla="*/ 2147483647 w 23"/>
              <a:gd name="T21" fmla="*/ 2147483647 h 28"/>
              <a:gd name="T22" fmla="*/ 2147483647 w 23"/>
              <a:gd name="T23" fmla="*/ 2147483647 h 28"/>
              <a:gd name="T24" fmla="*/ 2147483647 w 23"/>
              <a:gd name="T25" fmla="*/ 2147483647 h 28"/>
              <a:gd name="T26" fmla="*/ 2147483647 w 23"/>
              <a:gd name="T27" fmla="*/ 2147483647 h 28"/>
              <a:gd name="T28" fmla="*/ 2147483647 w 23"/>
              <a:gd name="T29" fmla="*/ 0 h 28"/>
              <a:gd name="T30" fmla="*/ 2147483647 w 23"/>
              <a:gd name="T31" fmla="*/ 2147483647 h 28"/>
              <a:gd name="T32" fmla="*/ 0 w 23"/>
              <a:gd name="T33" fmla="*/ 2147483647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28"/>
              <a:gd name="T53" fmla="*/ 23 w 23"/>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28">
                <a:moveTo>
                  <a:pt x="0" y="6"/>
                </a:moveTo>
                <a:lnTo>
                  <a:pt x="0" y="6"/>
                </a:lnTo>
                <a:lnTo>
                  <a:pt x="2" y="16"/>
                </a:lnTo>
                <a:lnTo>
                  <a:pt x="8" y="24"/>
                </a:lnTo>
                <a:lnTo>
                  <a:pt x="16" y="27"/>
                </a:lnTo>
                <a:lnTo>
                  <a:pt x="23" y="28"/>
                </a:lnTo>
                <a:lnTo>
                  <a:pt x="23" y="17"/>
                </a:lnTo>
                <a:lnTo>
                  <a:pt x="16" y="18"/>
                </a:lnTo>
                <a:lnTo>
                  <a:pt x="15" y="17"/>
                </a:lnTo>
                <a:lnTo>
                  <a:pt x="11" y="14"/>
                </a:lnTo>
                <a:lnTo>
                  <a:pt x="11" y="6"/>
                </a:lnTo>
                <a:lnTo>
                  <a:pt x="9" y="2"/>
                </a:lnTo>
                <a:lnTo>
                  <a:pt x="6" y="0"/>
                </a:lnTo>
                <a:lnTo>
                  <a:pt x="2" y="2"/>
                </a:lnTo>
                <a:lnTo>
                  <a:pt x="0" y="6"/>
                </a:lnTo>
                <a:close/>
              </a:path>
            </a:pathLst>
          </a:custGeom>
          <a:solidFill>
            <a:srgbClr val="000000"/>
          </a:solidFill>
          <a:ln w="9525">
            <a:noFill/>
            <a:round/>
            <a:headEnd/>
            <a:tailEnd/>
          </a:ln>
        </p:spPr>
        <p:txBody>
          <a:bodyPr/>
          <a:lstStyle/>
          <a:p>
            <a:endParaRPr lang="en-GB"/>
          </a:p>
        </p:txBody>
      </p:sp>
      <p:sp>
        <p:nvSpPr>
          <p:cNvPr id="16422" name="Freeform 39"/>
          <p:cNvSpPr>
            <a:spLocks/>
          </p:cNvSpPr>
          <p:nvPr/>
        </p:nvSpPr>
        <p:spPr bwMode="auto">
          <a:xfrm>
            <a:off x="1465263" y="5303838"/>
            <a:ext cx="12700" cy="7937"/>
          </a:xfrm>
          <a:custGeom>
            <a:avLst/>
            <a:gdLst>
              <a:gd name="T0" fmla="*/ 2147483647 w 11"/>
              <a:gd name="T1" fmla="*/ 2147483647 h 6"/>
              <a:gd name="T2" fmla="*/ 2147483647 w 11"/>
              <a:gd name="T3" fmla="*/ 2147483647 h 6"/>
              <a:gd name="T4" fmla="*/ 2147483647 w 11"/>
              <a:gd name="T5" fmla="*/ 0 h 6"/>
              <a:gd name="T6" fmla="*/ 2147483647 w 11"/>
              <a:gd name="T7" fmla="*/ 2147483647 h 6"/>
              <a:gd name="T8" fmla="*/ 0 w 11"/>
              <a:gd name="T9" fmla="*/ 2147483647 h 6"/>
              <a:gd name="T10" fmla="*/ 2147483647 w 11"/>
              <a:gd name="T11" fmla="*/ 2147483647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11" y="6"/>
                </a:moveTo>
                <a:lnTo>
                  <a:pt x="9" y="2"/>
                </a:lnTo>
                <a:lnTo>
                  <a:pt x="5" y="0"/>
                </a:lnTo>
                <a:lnTo>
                  <a:pt x="2" y="2"/>
                </a:lnTo>
                <a:lnTo>
                  <a:pt x="0" y="6"/>
                </a:lnTo>
                <a:lnTo>
                  <a:pt x="11" y="6"/>
                </a:lnTo>
                <a:close/>
              </a:path>
            </a:pathLst>
          </a:custGeom>
          <a:solidFill>
            <a:srgbClr val="000000"/>
          </a:solidFill>
          <a:ln w="9525">
            <a:noFill/>
            <a:round/>
            <a:headEnd/>
            <a:tailEnd/>
          </a:ln>
        </p:spPr>
        <p:txBody>
          <a:bodyPr/>
          <a:lstStyle/>
          <a:p>
            <a:endParaRPr lang="en-GB"/>
          </a:p>
        </p:txBody>
      </p:sp>
      <p:sp>
        <p:nvSpPr>
          <p:cNvPr id="16423" name="Freeform 40"/>
          <p:cNvSpPr>
            <a:spLocks/>
          </p:cNvSpPr>
          <p:nvPr/>
        </p:nvSpPr>
        <p:spPr bwMode="auto">
          <a:xfrm>
            <a:off x="1465263" y="5311775"/>
            <a:ext cx="12700" cy="231775"/>
          </a:xfrm>
          <a:custGeom>
            <a:avLst/>
            <a:gdLst>
              <a:gd name="T0" fmla="*/ 2147483647 w 11"/>
              <a:gd name="T1" fmla="*/ 2147483647 h 202"/>
              <a:gd name="T2" fmla="*/ 2147483647 w 11"/>
              <a:gd name="T3" fmla="*/ 2147483647 h 202"/>
              <a:gd name="T4" fmla="*/ 2147483647 w 11"/>
              <a:gd name="T5" fmla="*/ 0 h 202"/>
              <a:gd name="T6" fmla="*/ 0 w 11"/>
              <a:gd name="T7" fmla="*/ 0 h 202"/>
              <a:gd name="T8" fmla="*/ 0 w 11"/>
              <a:gd name="T9" fmla="*/ 2147483647 h 202"/>
              <a:gd name="T10" fmla="*/ 2147483647 w 11"/>
              <a:gd name="T11" fmla="*/ 2147483647 h 202"/>
              <a:gd name="T12" fmla="*/ 0 60000 65536"/>
              <a:gd name="T13" fmla="*/ 0 60000 65536"/>
              <a:gd name="T14" fmla="*/ 0 60000 65536"/>
              <a:gd name="T15" fmla="*/ 0 60000 65536"/>
              <a:gd name="T16" fmla="*/ 0 60000 65536"/>
              <a:gd name="T17" fmla="*/ 0 60000 65536"/>
              <a:gd name="T18" fmla="*/ 0 w 11"/>
              <a:gd name="T19" fmla="*/ 0 h 202"/>
              <a:gd name="T20" fmla="*/ 11 w 11"/>
              <a:gd name="T21" fmla="*/ 202 h 202"/>
            </a:gdLst>
            <a:ahLst/>
            <a:cxnLst>
              <a:cxn ang="T12">
                <a:pos x="T0" y="T1"/>
              </a:cxn>
              <a:cxn ang="T13">
                <a:pos x="T2" y="T3"/>
              </a:cxn>
              <a:cxn ang="T14">
                <a:pos x="T4" y="T5"/>
              </a:cxn>
              <a:cxn ang="T15">
                <a:pos x="T6" y="T7"/>
              </a:cxn>
              <a:cxn ang="T16">
                <a:pos x="T8" y="T9"/>
              </a:cxn>
              <a:cxn ang="T17">
                <a:pos x="T10" y="T11"/>
              </a:cxn>
            </a:cxnLst>
            <a:rect l="T18" t="T19" r="T20" b="T21"/>
            <a:pathLst>
              <a:path w="11" h="202">
                <a:moveTo>
                  <a:pt x="5" y="202"/>
                </a:moveTo>
                <a:lnTo>
                  <a:pt x="11" y="202"/>
                </a:lnTo>
                <a:lnTo>
                  <a:pt x="11" y="0"/>
                </a:lnTo>
                <a:lnTo>
                  <a:pt x="0" y="0"/>
                </a:lnTo>
                <a:lnTo>
                  <a:pt x="0" y="202"/>
                </a:lnTo>
                <a:lnTo>
                  <a:pt x="5" y="202"/>
                </a:lnTo>
                <a:close/>
              </a:path>
            </a:pathLst>
          </a:custGeom>
          <a:solidFill>
            <a:srgbClr val="000000"/>
          </a:solidFill>
          <a:ln w="9525">
            <a:noFill/>
            <a:round/>
            <a:headEnd/>
            <a:tailEnd/>
          </a:ln>
        </p:spPr>
        <p:txBody>
          <a:bodyPr/>
          <a:lstStyle/>
          <a:p>
            <a:endParaRPr lang="en-GB"/>
          </a:p>
        </p:txBody>
      </p:sp>
      <p:sp>
        <p:nvSpPr>
          <p:cNvPr id="16424" name="Freeform 41"/>
          <p:cNvSpPr>
            <a:spLocks/>
          </p:cNvSpPr>
          <p:nvPr/>
        </p:nvSpPr>
        <p:spPr bwMode="auto">
          <a:xfrm>
            <a:off x="1465263" y="5543550"/>
            <a:ext cx="12700" cy="4763"/>
          </a:xfrm>
          <a:custGeom>
            <a:avLst/>
            <a:gdLst>
              <a:gd name="T0" fmla="*/ 0 w 11"/>
              <a:gd name="T1" fmla="*/ 0 h 4"/>
              <a:gd name="T2" fmla="*/ 2147483647 w 11"/>
              <a:gd name="T3" fmla="*/ 2147483647 h 4"/>
              <a:gd name="T4" fmla="*/ 2147483647 w 11"/>
              <a:gd name="T5" fmla="*/ 2147483647 h 4"/>
              <a:gd name="T6" fmla="*/ 2147483647 w 11"/>
              <a:gd name="T7" fmla="*/ 2147483647 h 4"/>
              <a:gd name="T8" fmla="*/ 2147483647 w 11"/>
              <a:gd name="T9" fmla="*/ 0 h 4"/>
              <a:gd name="T10" fmla="*/ 0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0" y="0"/>
                </a:moveTo>
                <a:lnTo>
                  <a:pt x="2" y="3"/>
                </a:lnTo>
                <a:lnTo>
                  <a:pt x="5" y="4"/>
                </a:lnTo>
                <a:lnTo>
                  <a:pt x="9" y="3"/>
                </a:lnTo>
                <a:lnTo>
                  <a:pt x="11" y="0"/>
                </a:lnTo>
                <a:lnTo>
                  <a:pt x="0" y="0"/>
                </a:lnTo>
                <a:close/>
              </a:path>
            </a:pathLst>
          </a:custGeom>
          <a:solidFill>
            <a:srgbClr val="000000"/>
          </a:solidFill>
          <a:ln w="9525">
            <a:noFill/>
            <a:round/>
            <a:headEnd/>
            <a:tailEnd/>
          </a:ln>
        </p:spPr>
        <p:txBody>
          <a:bodyPr/>
          <a:lstStyle/>
          <a:p>
            <a:endParaRPr lang="en-GB"/>
          </a:p>
        </p:txBody>
      </p:sp>
      <p:sp>
        <p:nvSpPr>
          <p:cNvPr id="16425" name="Freeform 42"/>
          <p:cNvSpPr>
            <a:spLocks/>
          </p:cNvSpPr>
          <p:nvPr/>
        </p:nvSpPr>
        <p:spPr bwMode="auto">
          <a:xfrm>
            <a:off x="1112838" y="5303838"/>
            <a:ext cx="12700" cy="7937"/>
          </a:xfrm>
          <a:custGeom>
            <a:avLst/>
            <a:gdLst>
              <a:gd name="T0" fmla="*/ 2147483647 w 11"/>
              <a:gd name="T1" fmla="*/ 2147483647 h 6"/>
              <a:gd name="T2" fmla="*/ 2147483647 w 11"/>
              <a:gd name="T3" fmla="*/ 2147483647 h 6"/>
              <a:gd name="T4" fmla="*/ 2147483647 w 11"/>
              <a:gd name="T5" fmla="*/ 0 h 6"/>
              <a:gd name="T6" fmla="*/ 2147483647 w 11"/>
              <a:gd name="T7" fmla="*/ 2147483647 h 6"/>
              <a:gd name="T8" fmla="*/ 0 w 11"/>
              <a:gd name="T9" fmla="*/ 2147483647 h 6"/>
              <a:gd name="T10" fmla="*/ 2147483647 w 11"/>
              <a:gd name="T11" fmla="*/ 2147483647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11" y="6"/>
                </a:moveTo>
                <a:lnTo>
                  <a:pt x="9" y="2"/>
                </a:lnTo>
                <a:lnTo>
                  <a:pt x="6" y="0"/>
                </a:lnTo>
                <a:lnTo>
                  <a:pt x="2" y="2"/>
                </a:lnTo>
                <a:lnTo>
                  <a:pt x="0" y="6"/>
                </a:lnTo>
                <a:lnTo>
                  <a:pt x="11" y="6"/>
                </a:lnTo>
                <a:close/>
              </a:path>
            </a:pathLst>
          </a:custGeom>
          <a:solidFill>
            <a:srgbClr val="000000"/>
          </a:solidFill>
          <a:ln w="9525">
            <a:noFill/>
            <a:round/>
            <a:headEnd/>
            <a:tailEnd/>
          </a:ln>
        </p:spPr>
        <p:txBody>
          <a:bodyPr/>
          <a:lstStyle/>
          <a:p>
            <a:endParaRPr lang="en-GB"/>
          </a:p>
        </p:txBody>
      </p:sp>
      <p:sp>
        <p:nvSpPr>
          <p:cNvPr id="16426" name="Freeform 43"/>
          <p:cNvSpPr>
            <a:spLocks/>
          </p:cNvSpPr>
          <p:nvPr/>
        </p:nvSpPr>
        <p:spPr bwMode="auto">
          <a:xfrm>
            <a:off x="1112838" y="5311775"/>
            <a:ext cx="12700" cy="231775"/>
          </a:xfrm>
          <a:custGeom>
            <a:avLst/>
            <a:gdLst>
              <a:gd name="T0" fmla="*/ 2147483647 w 11"/>
              <a:gd name="T1" fmla="*/ 2147483647 h 202"/>
              <a:gd name="T2" fmla="*/ 2147483647 w 11"/>
              <a:gd name="T3" fmla="*/ 2147483647 h 202"/>
              <a:gd name="T4" fmla="*/ 2147483647 w 11"/>
              <a:gd name="T5" fmla="*/ 0 h 202"/>
              <a:gd name="T6" fmla="*/ 0 w 11"/>
              <a:gd name="T7" fmla="*/ 0 h 202"/>
              <a:gd name="T8" fmla="*/ 0 w 11"/>
              <a:gd name="T9" fmla="*/ 2147483647 h 202"/>
              <a:gd name="T10" fmla="*/ 2147483647 w 11"/>
              <a:gd name="T11" fmla="*/ 2147483647 h 202"/>
              <a:gd name="T12" fmla="*/ 0 60000 65536"/>
              <a:gd name="T13" fmla="*/ 0 60000 65536"/>
              <a:gd name="T14" fmla="*/ 0 60000 65536"/>
              <a:gd name="T15" fmla="*/ 0 60000 65536"/>
              <a:gd name="T16" fmla="*/ 0 60000 65536"/>
              <a:gd name="T17" fmla="*/ 0 60000 65536"/>
              <a:gd name="T18" fmla="*/ 0 w 11"/>
              <a:gd name="T19" fmla="*/ 0 h 202"/>
              <a:gd name="T20" fmla="*/ 11 w 11"/>
              <a:gd name="T21" fmla="*/ 202 h 202"/>
            </a:gdLst>
            <a:ahLst/>
            <a:cxnLst>
              <a:cxn ang="T12">
                <a:pos x="T0" y="T1"/>
              </a:cxn>
              <a:cxn ang="T13">
                <a:pos x="T2" y="T3"/>
              </a:cxn>
              <a:cxn ang="T14">
                <a:pos x="T4" y="T5"/>
              </a:cxn>
              <a:cxn ang="T15">
                <a:pos x="T6" y="T7"/>
              </a:cxn>
              <a:cxn ang="T16">
                <a:pos x="T8" y="T9"/>
              </a:cxn>
              <a:cxn ang="T17">
                <a:pos x="T10" y="T11"/>
              </a:cxn>
            </a:cxnLst>
            <a:rect l="T18" t="T19" r="T20" b="T21"/>
            <a:pathLst>
              <a:path w="11" h="202">
                <a:moveTo>
                  <a:pt x="6" y="202"/>
                </a:moveTo>
                <a:lnTo>
                  <a:pt x="11" y="202"/>
                </a:lnTo>
                <a:lnTo>
                  <a:pt x="11" y="0"/>
                </a:lnTo>
                <a:lnTo>
                  <a:pt x="0" y="0"/>
                </a:lnTo>
                <a:lnTo>
                  <a:pt x="0" y="202"/>
                </a:lnTo>
                <a:lnTo>
                  <a:pt x="6" y="202"/>
                </a:lnTo>
                <a:close/>
              </a:path>
            </a:pathLst>
          </a:custGeom>
          <a:solidFill>
            <a:srgbClr val="000000"/>
          </a:solidFill>
          <a:ln w="9525">
            <a:noFill/>
            <a:round/>
            <a:headEnd/>
            <a:tailEnd/>
          </a:ln>
        </p:spPr>
        <p:txBody>
          <a:bodyPr/>
          <a:lstStyle/>
          <a:p>
            <a:endParaRPr lang="en-GB"/>
          </a:p>
        </p:txBody>
      </p:sp>
      <p:sp>
        <p:nvSpPr>
          <p:cNvPr id="16427" name="Freeform 44"/>
          <p:cNvSpPr>
            <a:spLocks/>
          </p:cNvSpPr>
          <p:nvPr/>
        </p:nvSpPr>
        <p:spPr bwMode="auto">
          <a:xfrm>
            <a:off x="1112838" y="5543550"/>
            <a:ext cx="12700" cy="4763"/>
          </a:xfrm>
          <a:custGeom>
            <a:avLst/>
            <a:gdLst>
              <a:gd name="T0" fmla="*/ 0 w 11"/>
              <a:gd name="T1" fmla="*/ 0 h 4"/>
              <a:gd name="T2" fmla="*/ 2147483647 w 11"/>
              <a:gd name="T3" fmla="*/ 2147483647 h 4"/>
              <a:gd name="T4" fmla="*/ 2147483647 w 11"/>
              <a:gd name="T5" fmla="*/ 2147483647 h 4"/>
              <a:gd name="T6" fmla="*/ 2147483647 w 11"/>
              <a:gd name="T7" fmla="*/ 2147483647 h 4"/>
              <a:gd name="T8" fmla="*/ 2147483647 w 11"/>
              <a:gd name="T9" fmla="*/ 0 h 4"/>
              <a:gd name="T10" fmla="*/ 0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0" y="0"/>
                </a:moveTo>
                <a:lnTo>
                  <a:pt x="2" y="3"/>
                </a:lnTo>
                <a:lnTo>
                  <a:pt x="6" y="4"/>
                </a:lnTo>
                <a:lnTo>
                  <a:pt x="9" y="3"/>
                </a:lnTo>
                <a:lnTo>
                  <a:pt x="11" y="0"/>
                </a:lnTo>
                <a:lnTo>
                  <a:pt x="0" y="0"/>
                </a:lnTo>
                <a:close/>
              </a:path>
            </a:pathLst>
          </a:custGeom>
          <a:solidFill>
            <a:srgbClr val="000000"/>
          </a:solidFill>
          <a:ln w="9525">
            <a:noFill/>
            <a:round/>
            <a:headEnd/>
            <a:tailEnd/>
          </a:ln>
        </p:spPr>
        <p:txBody>
          <a:bodyPr/>
          <a:lstStyle/>
          <a:p>
            <a:endParaRPr lang="en-GB"/>
          </a:p>
        </p:txBody>
      </p:sp>
      <p:sp>
        <p:nvSpPr>
          <p:cNvPr id="16428" name="Freeform 45"/>
          <p:cNvSpPr>
            <a:spLocks/>
          </p:cNvSpPr>
          <p:nvPr/>
        </p:nvSpPr>
        <p:spPr bwMode="auto">
          <a:xfrm>
            <a:off x="755650" y="5303838"/>
            <a:ext cx="11113" cy="7937"/>
          </a:xfrm>
          <a:custGeom>
            <a:avLst/>
            <a:gdLst>
              <a:gd name="T0" fmla="*/ 2147483647 w 11"/>
              <a:gd name="T1" fmla="*/ 2147483647 h 6"/>
              <a:gd name="T2" fmla="*/ 2147483647 w 11"/>
              <a:gd name="T3" fmla="*/ 2147483647 h 6"/>
              <a:gd name="T4" fmla="*/ 2147483647 w 11"/>
              <a:gd name="T5" fmla="*/ 0 h 6"/>
              <a:gd name="T6" fmla="*/ 2147483647 w 11"/>
              <a:gd name="T7" fmla="*/ 2147483647 h 6"/>
              <a:gd name="T8" fmla="*/ 0 w 11"/>
              <a:gd name="T9" fmla="*/ 2147483647 h 6"/>
              <a:gd name="T10" fmla="*/ 2147483647 w 11"/>
              <a:gd name="T11" fmla="*/ 2147483647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11" y="6"/>
                </a:moveTo>
                <a:lnTo>
                  <a:pt x="9" y="2"/>
                </a:lnTo>
                <a:lnTo>
                  <a:pt x="5" y="0"/>
                </a:lnTo>
                <a:lnTo>
                  <a:pt x="2" y="2"/>
                </a:lnTo>
                <a:lnTo>
                  <a:pt x="0" y="6"/>
                </a:lnTo>
                <a:lnTo>
                  <a:pt x="11" y="6"/>
                </a:lnTo>
                <a:close/>
              </a:path>
            </a:pathLst>
          </a:custGeom>
          <a:solidFill>
            <a:srgbClr val="000000"/>
          </a:solidFill>
          <a:ln w="9525">
            <a:noFill/>
            <a:round/>
            <a:headEnd/>
            <a:tailEnd/>
          </a:ln>
        </p:spPr>
        <p:txBody>
          <a:bodyPr/>
          <a:lstStyle/>
          <a:p>
            <a:endParaRPr lang="en-GB"/>
          </a:p>
        </p:txBody>
      </p:sp>
      <p:sp>
        <p:nvSpPr>
          <p:cNvPr id="16429" name="Freeform 46"/>
          <p:cNvSpPr>
            <a:spLocks/>
          </p:cNvSpPr>
          <p:nvPr/>
        </p:nvSpPr>
        <p:spPr bwMode="auto">
          <a:xfrm>
            <a:off x="755650" y="5311775"/>
            <a:ext cx="11113" cy="231775"/>
          </a:xfrm>
          <a:custGeom>
            <a:avLst/>
            <a:gdLst>
              <a:gd name="T0" fmla="*/ 2147483647 w 11"/>
              <a:gd name="T1" fmla="*/ 2147483647 h 202"/>
              <a:gd name="T2" fmla="*/ 2147483647 w 11"/>
              <a:gd name="T3" fmla="*/ 2147483647 h 202"/>
              <a:gd name="T4" fmla="*/ 2147483647 w 11"/>
              <a:gd name="T5" fmla="*/ 0 h 202"/>
              <a:gd name="T6" fmla="*/ 0 w 11"/>
              <a:gd name="T7" fmla="*/ 0 h 202"/>
              <a:gd name="T8" fmla="*/ 0 w 11"/>
              <a:gd name="T9" fmla="*/ 2147483647 h 202"/>
              <a:gd name="T10" fmla="*/ 2147483647 w 11"/>
              <a:gd name="T11" fmla="*/ 2147483647 h 202"/>
              <a:gd name="T12" fmla="*/ 0 60000 65536"/>
              <a:gd name="T13" fmla="*/ 0 60000 65536"/>
              <a:gd name="T14" fmla="*/ 0 60000 65536"/>
              <a:gd name="T15" fmla="*/ 0 60000 65536"/>
              <a:gd name="T16" fmla="*/ 0 60000 65536"/>
              <a:gd name="T17" fmla="*/ 0 60000 65536"/>
              <a:gd name="T18" fmla="*/ 0 w 11"/>
              <a:gd name="T19" fmla="*/ 0 h 202"/>
              <a:gd name="T20" fmla="*/ 11 w 11"/>
              <a:gd name="T21" fmla="*/ 202 h 202"/>
            </a:gdLst>
            <a:ahLst/>
            <a:cxnLst>
              <a:cxn ang="T12">
                <a:pos x="T0" y="T1"/>
              </a:cxn>
              <a:cxn ang="T13">
                <a:pos x="T2" y="T3"/>
              </a:cxn>
              <a:cxn ang="T14">
                <a:pos x="T4" y="T5"/>
              </a:cxn>
              <a:cxn ang="T15">
                <a:pos x="T6" y="T7"/>
              </a:cxn>
              <a:cxn ang="T16">
                <a:pos x="T8" y="T9"/>
              </a:cxn>
              <a:cxn ang="T17">
                <a:pos x="T10" y="T11"/>
              </a:cxn>
            </a:cxnLst>
            <a:rect l="T18" t="T19" r="T20" b="T21"/>
            <a:pathLst>
              <a:path w="11" h="202">
                <a:moveTo>
                  <a:pt x="5" y="202"/>
                </a:moveTo>
                <a:lnTo>
                  <a:pt x="11" y="202"/>
                </a:lnTo>
                <a:lnTo>
                  <a:pt x="11" y="0"/>
                </a:lnTo>
                <a:lnTo>
                  <a:pt x="0" y="0"/>
                </a:lnTo>
                <a:lnTo>
                  <a:pt x="0" y="202"/>
                </a:lnTo>
                <a:lnTo>
                  <a:pt x="5" y="202"/>
                </a:lnTo>
                <a:close/>
              </a:path>
            </a:pathLst>
          </a:custGeom>
          <a:solidFill>
            <a:srgbClr val="000000"/>
          </a:solidFill>
          <a:ln w="9525">
            <a:noFill/>
            <a:round/>
            <a:headEnd/>
            <a:tailEnd/>
          </a:ln>
        </p:spPr>
        <p:txBody>
          <a:bodyPr/>
          <a:lstStyle/>
          <a:p>
            <a:endParaRPr lang="en-GB"/>
          </a:p>
        </p:txBody>
      </p:sp>
      <p:sp>
        <p:nvSpPr>
          <p:cNvPr id="16430" name="Freeform 47"/>
          <p:cNvSpPr>
            <a:spLocks/>
          </p:cNvSpPr>
          <p:nvPr/>
        </p:nvSpPr>
        <p:spPr bwMode="auto">
          <a:xfrm>
            <a:off x="755650" y="5543550"/>
            <a:ext cx="11113" cy="4763"/>
          </a:xfrm>
          <a:custGeom>
            <a:avLst/>
            <a:gdLst>
              <a:gd name="T0" fmla="*/ 0 w 11"/>
              <a:gd name="T1" fmla="*/ 0 h 4"/>
              <a:gd name="T2" fmla="*/ 2147483647 w 11"/>
              <a:gd name="T3" fmla="*/ 2147483647 h 4"/>
              <a:gd name="T4" fmla="*/ 2147483647 w 11"/>
              <a:gd name="T5" fmla="*/ 2147483647 h 4"/>
              <a:gd name="T6" fmla="*/ 2147483647 w 11"/>
              <a:gd name="T7" fmla="*/ 2147483647 h 4"/>
              <a:gd name="T8" fmla="*/ 2147483647 w 11"/>
              <a:gd name="T9" fmla="*/ 0 h 4"/>
              <a:gd name="T10" fmla="*/ 0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0" y="0"/>
                </a:moveTo>
                <a:lnTo>
                  <a:pt x="2" y="3"/>
                </a:lnTo>
                <a:lnTo>
                  <a:pt x="5" y="4"/>
                </a:lnTo>
                <a:lnTo>
                  <a:pt x="9" y="3"/>
                </a:lnTo>
                <a:lnTo>
                  <a:pt x="11" y="0"/>
                </a:lnTo>
                <a:lnTo>
                  <a:pt x="0" y="0"/>
                </a:lnTo>
                <a:close/>
              </a:path>
            </a:pathLst>
          </a:custGeom>
          <a:solidFill>
            <a:srgbClr val="000000"/>
          </a:solidFill>
          <a:ln w="9525">
            <a:noFill/>
            <a:round/>
            <a:headEnd/>
            <a:tailEnd/>
          </a:ln>
        </p:spPr>
        <p:txBody>
          <a:bodyPr/>
          <a:lstStyle/>
          <a:p>
            <a:endParaRPr lang="en-GB"/>
          </a:p>
        </p:txBody>
      </p:sp>
      <p:sp>
        <p:nvSpPr>
          <p:cNvPr id="16431" name="Freeform 48"/>
          <p:cNvSpPr>
            <a:spLocks/>
          </p:cNvSpPr>
          <p:nvPr/>
        </p:nvSpPr>
        <p:spPr bwMode="auto">
          <a:xfrm>
            <a:off x="531813" y="5349875"/>
            <a:ext cx="123825" cy="80963"/>
          </a:xfrm>
          <a:custGeom>
            <a:avLst/>
            <a:gdLst>
              <a:gd name="T0" fmla="*/ 2147483647 w 111"/>
              <a:gd name="T1" fmla="*/ 2147483647 h 70"/>
              <a:gd name="T2" fmla="*/ 2147483647 w 111"/>
              <a:gd name="T3" fmla="*/ 2147483647 h 70"/>
              <a:gd name="T4" fmla="*/ 2147483647 w 111"/>
              <a:gd name="T5" fmla="*/ 2147483647 h 70"/>
              <a:gd name="T6" fmla="*/ 2147483647 w 111"/>
              <a:gd name="T7" fmla="*/ 2147483647 h 70"/>
              <a:gd name="T8" fmla="*/ 2147483647 w 111"/>
              <a:gd name="T9" fmla="*/ 2147483647 h 70"/>
              <a:gd name="T10" fmla="*/ 2147483647 w 111"/>
              <a:gd name="T11" fmla="*/ 2147483647 h 70"/>
              <a:gd name="T12" fmla="*/ 2147483647 w 111"/>
              <a:gd name="T13" fmla="*/ 2147483647 h 70"/>
              <a:gd name="T14" fmla="*/ 2147483647 w 111"/>
              <a:gd name="T15" fmla="*/ 2147483647 h 70"/>
              <a:gd name="T16" fmla="*/ 2147483647 w 111"/>
              <a:gd name="T17" fmla="*/ 2147483647 h 70"/>
              <a:gd name="T18" fmla="*/ 2147483647 w 111"/>
              <a:gd name="T19" fmla="*/ 2147483647 h 70"/>
              <a:gd name="T20" fmla="*/ 2147483647 w 111"/>
              <a:gd name="T21" fmla="*/ 2147483647 h 70"/>
              <a:gd name="T22" fmla="*/ 2147483647 w 111"/>
              <a:gd name="T23" fmla="*/ 2147483647 h 70"/>
              <a:gd name="T24" fmla="*/ 2147483647 w 111"/>
              <a:gd name="T25" fmla="*/ 2147483647 h 70"/>
              <a:gd name="T26" fmla="*/ 2147483647 w 111"/>
              <a:gd name="T27" fmla="*/ 2147483647 h 70"/>
              <a:gd name="T28" fmla="*/ 2147483647 w 111"/>
              <a:gd name="T29" fmla="*/ 2147483647 h 70"/>
              <a:gd name="T30" fmla="*/ 2147483647 w 111"/>
              <a:gd name="T31" fmla="*/ 2147483647 h 70"/>
              <a:gd name="T32" fmla="*/ 2147483647 w 111"/>
              <a:gd name="T33" fmla="*/ 0 h 70"/>
              <a:gd name="T34" fmla="*/ 2147483647 w 111"/>
              <a:gd name="T35" fmla="*/ 0 h 70"/>
              <a:gd name="T36" fmla="*/ 2147483647 w 111"/>
              <a:gd name="T37" fmla="*/ 2147483647 h 70"/>
              <a:gd name="T38" fmla="*/ 2147483647 w 111"/>
              <a:gd name="T39" fmla="*/ 2147483647 h 70"/>
              <a:gd name="T40" fmla="*/ 2147483647 w 111"/>
              <a:gd name="T41" fmla="*/ 2147483647 h 70"/>
              <a:gd name="T42" fmla="*/ 2147483647 w 111"/>
              <a:gd name="T43" fmla="*/ 2147483647 h 70"/>
              <a:gd name="T44" fmla="*/ 2147483647 w 111"/>
              <a:gd name="T45" fmla="*/ 2147483647 h 70"/>
              <a:gd name="T46" fmla="*/ 2147483647 w 111"/>
              <a:gd name="T47" fmla="*/ 2147483647 h 70"/>
              <a:gd name="T48" fmla="*/ 2147483647 w 111"/>
              <a:gd name="T49" fmla="*/ 2147483647 h 70"/>
              <a:gd name="T50" fmla="*/ 0 w 111"/>
              <a:gd name="T51" fmla="*/ 2147483647 h 70"/>
              <a:gd name="T52" fmla="*/ 2147483647 w 111"/>
              <a:gd name="T53" fmla="*/ 2147483647 h 70"/>
              <a:gd name="T54" fmla="*/ 2147483647 w 111"/>
              <a:gd name="T55" fmla="*/ 2147483647 h 70"/>
              <a:gd name="T56" fmla="*/ 2147483647 w 111"/>
              <a:gd name="T57" fmla="*/ 2147483647 h 70"/>
              <a:gd name="T58" fmla="*/ 2147483647 w 111"/>
              <a:gd name="T59" fmla="*/ 2147483647 h 70"/>
              <a:gd name="T60" fmla="*/ 2147483647 w 111"/>
              <a:gd name="T61" fmla="*/ 2147483647 h 70"/>
              <a:gd name="T62" fmla="*/ 2147483647 w 111"/>
              <a:gd name="T63" fmla="*/ 2147483647 h 70"/>
              <a:gd name="T64" fmla="*/ 2147483647 w 111"/>
              <a:gd name="T65" fmla="*/ 2147483647 h 70"/>
              <a:gd name="T66" fmla="*/ 2147483647 w 111"/>
              <a:gd name="T67" fmla="*/ 2147483647 h 70"/>
              <a:gd name="T68" fmla="*/ 2147483647 w 111"/>
              <a:gd name="T69" fmla="*/ 2147483647 h 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1"/>
              <a:gd name="T106" fmla="*/ 0 h 70"/>
              <a:gd name="T107" fmla="*/ 111 w 111"/>
              <a:gd name="T108" fmla="*/ 70 h 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1" h="70">
                <a:moveTo>
                  <a:pt x="76" y="70"/>
                </a:moveTo>
                <a:lnTo>
                  <a:pt x="83" y="68"/>
                </a:lnTo>
                <a:lnTo>
                  <a:pt x="89" y="67"/>
                </a:lnTo>
                <a:lnTo>
                  <a:pt x="95" y="64"/>
                </a:lnTo>
                <a:lnTo>
                  <a:pt x="101" y="59"/>
                </a:lnTo>
                <a:lnTo>
                  <a:pt x="105" y="54"/>
                </a:lnTo>
                <a:lnTo>
                  <a:pt x="109" y="48"/>
                </a:lnTo>
                <a:lnTo>
                  <a:pt x="110" y="41"/>
                </a:lnTo>
                <a:lnTo>
                  <a:pt x="111" y="35"/>
                </a:lnTo>
                <a:lnTo>
                  <a:pt x="110" y="28"/>
                </a:lnTo>
                <a:lnTo>
                  <a:pt x="109" y="21"/>
                </a:lnTo>
                <a:lnTo>
                  <a:pt x="105" y="15"/>
                </a:lnTo>
                <a:lnTo>
                  <a:pt x="101" y="10"/>
                </a:lnTo>
                <a:lnTo>
                  <a:pt x="95" y="5"/>
                </a:lnTo>
                <a:lnTo>
                  <a:pt x="89" y="2"/>
                </a:lnTo>
                <a:lnTo>
                  <a:pt x="83" y="1"/>
                </a:lnTo>
                <a:lnTo>
                  <a:pt x="76" y="0"/>
                </a:lnTo>
                <a:lnTo>
                  <a:pt x="35" y="0"/>
                </a:lnTo>
                <a:lnTo>
                  <a:pt x="29" y="1"/>
                </a:lnTo>
                <a:lnTo>
                  <a:pt x="22" y="2"/>
                </a:lnTo>
                <a:lnTo>
                  <a:pt x="16" y="5"/>
                </a:lnTo>
                <a:lnTo>
                  <a:pt x="11" y="10"/>
                </a:lnTo>
                <a:lnTo>
                  <a:pt x="6" y="15"/>
                </a:lnTo>
                <a:lnTo>
                  <a:pt x="3" y="21"/>
                </a:lnTo>
                <a:lnTo>
                  <a:pt x="2" y="28"/>
                </a:lnTo>
                <a:lnTo>
                  <a:pt x="0" y="35"/>
                </a:lnTo>
                <a:lnTo>
                  <a:pt x="2" y="41"/>
                </a:lnTo>
                <a:lnTo>
                  <a:pt x="3" y="48"/>
                </a:lnTo>
                <a:lnTo>
                  <a:pt x="6" y="54"/>
                </a:lnTo>
                <a:lnTo>
                  <a:pt x="11" y="59"/>
                </a:lnTo>
                <a:lnTo>
                  <a:pt x="16" y="64"/>
                </a:lnTo>
                <a:lnTo>
                  <a:pt x="22" y="67"/>
                </a:lnTo>
                <a:lnTo>
                  <a:pt x="29" y="68"/>
                </a:lnTo>
                <a:lnTo>
                  <a:pt x="35" y="70"/>
                </a:lnTo>
                <a:lnTo>
                  <a:pt x="76" y="70"/>
                </a:lnTo>
                <a:close/>
              </a:path>
            </a:pathLst>
          </a:custGeom>
          <a:solidFill>
            <a:srgbClr val="FFFFFF"/>
          </a:solidFill>
          <a:ln w="9525">
            <a:noFill/>
            <a:round/>
            <a:headEnd/>
            <a:tailEnd/>
          </a:ln>
        </p:spPr>
        <p:txBody>
          <a:bodyPr/>
          <a:lstStyle/>
          <a:p>
            <a:endParaRPr lang="en-GB"/>
          </a:p>
        </p:txBody>
      </p:sp>
      <p:sp>
        <p:nvSpPr>
          <p:cNvPr id="16432" name="Freeform 49"/>
          <p:cNvSpPr>
            <a:spLocks/>
          </p:cNvSpPr>
          <p:nvPr/>
        </p:nvSpPr>
        <p:spPr bwMode="auto">
          <a:xfrm>
            <a:off x="615950" y="5391150"/>
            <a:ext cx="44450" cy="44450"/>
          </a:xfrm>
          <a:custGeom>
            <a:avLst/>
            <a:gdLst>
              <a:gd name="T0" fmla="*/ 2147483647 w 39"/>
              <a:gd name="T1" fmla="*/ 0 h 39"/>
              <a:gd name="T2" fmla="*/ 2147483647 w 39"/>
              <a:gd name="T3" fmla="*/ 0 h 39"/>
              <a:gd name="T4" fmla="*/ 2147483647 w 39"/>
              <a:gd name="T5" fmla="*/ 2147483647 h 39"/>
              <a:gd name="T6" fmla="*/ 2147483647 w 39"/>
              <a:gd name="T7" fmla="*/ 2147483647 h 39"/>
              <a:gd name="T8" fmla="*/ 2147483647 w 39"/>
              <a:gd name="T9" fmla="*/ 2147483647 h 39"/>
              <a:gd name="T10" fmla="*/ 2147483647 w 39"/>
              <a:gd name="T11" fmla="*/ 2147483647 h 39"/>
              <a:gd name="T12" fmla="*/ 2147483647 w 39"/>
              <a:gd name="T13" fmla="*/ 2147483647 h 39"/>
              <a:gd name="T14" fmla="*/ 2147483647 w 39"/>
              <a:gd name="T15" fmla="*/ 2147483647 h 39"/>
              <a:gd name="T16" fmla="*/ 2147483647 w 39"/>
              <a:gd name="T17" fmla="*/ 2147483647 h 39"/>
              <a:gd name="T18" fmla="*/ 0 w 39"/>
              <a:gd name="T19" fmla="*/ 2147483647 h 39"/>
              <a:gd name="T20" fmla="*/ 0 w 39"/>
              <a:gd name="T21" fmla="*/ 2147483647 h 39"/>
              <a:gd name="T22" fmla="*/ 2147483647 w 39"/>
              <a:gd name="T23" fmla="*/ 2147483647 h 39"/>
              <a:gd name="T24" fmla="*/ 2147483647 w 39"/>
              <a:gd name="T25" fmla="*/ 2147483647 h 39"/>
              <a:gd name="T26" fmla="*/ 2147483647 w 39"/>
              <a:gd name="T27" fmla="*/ 2147483647 h 39"/>
              <a:gd name="T28" fmla="*/ 2147483647 w 39"/>
              <a:gd name="T29" fmla="*/ 2147483647 h 39"/>
              <a:gd name="T30" fmla="*/ 2147483647 w 39"/>
              <a:gd name="T31" fmla="*/ 2147483647 h 39"/>
              <a:gd name="T32" fmla="*/ 2147483647 w 39"/>
              <a:gd name="T33" fmla="*/ 2147483647 h 39"/>
              <a:gd name="T34" fmla="*/ 2147483647 w 39"/>
              <a:gd name="T35" fmla="*/ 2147483647 h 39"/>
              <a:gd name="T36" fmla="*/ 2147483647 w 39"/>
              <a:gd name="T37" fmla="*/ 0 h 39"/>
              <a:gd name="T38" fmla="*/ 2147483647 w 39"/>
              <a:gd name="T39" fmla="*/ 0 h 39"/>
              <a:gd name="T40" fmla="*/ 2147483647 w 39"/>
              <a:gd name="T41" fmla="*/ 0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39"/>
              <a:gd name="T65" fmla="*/ 39 w 39"/>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39">
                <a:moveTo>
                  <a:pt x="30" y="0"/>
                </a:moveTo>
                <a:lnTo>
                  <a:pt x="30" y="0"/>
                </a:lnTo>
                <a:lnTo>
                  <a:pt x="30" y="6"/>
                </a:lnTo>
                <a:lnTo>
                  <a:pt x="29" y="12"/>
                </a:lnTo>
                <a:lnTo>
                  <a:pt x="26" y="17"/>
                </a:lnTo>
                <a:lnTo>
                  <a:pt x="22" y="22"/>
                </a:lnTo>
                <a:lnTo>
                  <a:pt x="17" y="26"/>
                </a:lnTo>
                <a:lnTo>
                  <a:pt x="12" y="29"/>
                </a:lnTo>
                <a:lnTo>
                  <a:pt x="7" y="30"/>
                </a:lnTo>
                <a:lnTo>
                  <a:pt x="0" y="30"/>
                </a:lnTo>
                <a:lnTo>
                  <a:pt x="0" y="39"/>
                </a:lnTo>
                <a:lnTo>
                  <a:pt x="7" y="37"/>
                </a:lnTo>
                <a:lnTo>
                  <a:pt x="15" y="36"/>
                </a:lnTo>
                <a:lnTo>
                  <a:pt x="21" y="32"/>
                </a:lnTo>
                <a:lnTo>
                  <a:pt x="27" y="27"/>
                </a:lnTo>
                <a:lnTo>
                  <a:pt x="33" y="21"/>
                </a:lnTo>
                <a:lnTo>
                  <a:pt x="36" y="14"/>
                </a:lnTo>
                <a:lnTo>
                  <a:pt x="37" y="6"/>
                </a:lnTo>
                <a:lnTo>
                  <a:pt x="39" y="0"/>
                </a:lnTo>
                <a:lnTo>
                  <a:pt x="30" y="0"/>
                </a:lnTo>
                <a:close/>
              </a:path>
            </a:pathLst>
          </a:custGeom>
          <a:solidFill>
            <a:srgbClr val="000000"/>
          </a:solidFill>
          <a:ln w="9525">
            <a:noFill/>
            <a:round/>
            <a:headEnd/>
            <a:tailEnd/>
          </a:ln>
        </p:spPr>
        <p:txBody>
          <a:bodyPr/>
          <a:lstStyle/>
          <a:p>
            <a:endParaRPr lang="en-GB"/>
          </a:p>
        </p:txBody>
      </p:sp>
      <p:sp>
        <p:nvSpPr>
          <p:cNvPr id="16433" name="Freeform 50"/>
          <p:cNvSpPr>
            <a:spLocks/>
          </p:cNvSpPr>
          <p:nvPr/>
        </p:nvSpPr>
        <p:spPr bwMode="auto">
          <a:xfrm>
            <a:off x="615950" y="5345113"/>
            <a:ext cx="44450" cy="46037"/>
          </a:xfrm>
          <a:custGeom>
            <a:avLst/>
            <a:gdLst>
              <a:gd name="T0" fmla="*/ 0 w 39"/>
              <a:gd name="T1" fmla="*/ 2147483647 h 40"/>
              <a:gd name="T2" fmla="*/ 0 w 39"/>
              <a:gd name="T3" fmla="*/ 2147483647 h 40"/>
              <a:gd name="T4" fmla="*/ 2147483647 w 39"/>
              <a:gd name="T5" fmla="*/ 2147483647 h 40"/>
              <a:gd name="T6" fmla="*/ 2147483647 w 39"/>
              <a:gd name="T7" fmla="*/ 2147483647 h 40"/>
              <a:gd name="T8" fmla="*/ 2147483647 w 39"/>
              <a:gd name="T9" fmla="*/ 2147483647 h 40"/>
              <a:gd name="T10" fmla="*/ 2147483647 w 39"/>
              <a:gd name="T11" fmla="*/ 2147483647 h 40"/>
              <a:gd name="T12" fmla="*/ 2147483647 w 39"/>
              <a:gd name="T13" fmla="*/ 2147483647 h 40"/>
              <a:gd name="T14" fmla="*/ 2147483647 w 39"/>
              <a:gd name="T15" fmla="*/ 2147483647 h 40"/>
              <a:gd name="T16" fmla="*/ 2147483647 w 39"/>
              <a:gd name="T17" fmla="*/ 2147483647 h 40"/>
              <a:gd name="T18" fmla="*/ 2147483647 w 39"/>
              <a:gd name="T19" fmla="*/ 2147483647 h 40"/>
              <a:gd name="T20" fmla="*/ 2147483647 w 39"/>
              <a:gd name="T21" fmla="*/ 2147483647 h 40"/>
              <a:gd name="T22" fmla="*/ 2147483647 w 39"/>
              <a:gd name="T23" fmla="*/ 2147483647 h 40"/>
              <a:gd name="T24" fmla="*/ 2147483647 w 39"/>
              <a:gd name="T25" fmla="*/ 2147483647 h 40"/>
              <a:gd name="T26" fmla="*/ 2147483647 w 39"/>
              <a:gd name="T27" fmla="*/ 2147483647 h 40"/>
              <a:gd name="T28" fmla="*/ 2147483647 w 39"/>
              <a:gd name="T29" fmla="*/ 2147483647 h 40"/>
              <a:gd name="T30" fmla="*/ 2147483647 w 39"/>
              <a:gd name="T31" fmla="*/ 2147483647 h 40"/>
              <a:gd name="T32" fmla="*/ 2147483647 w 39"/>
              <a:gd name="T33" fmla="*/ 2147483647 h 40"/>
              <a:gd name="T34" fmla="*/ 2147483647 w 39"/>
              <a:gd name="T35" fmla="*/ 2147483647 h 40"/>
              <a:gd name="T36" fmla="*/ 0 w 39"/>
              <a:gd name="T37" fmla="*/ 0 h 40"/>
              <a:gd name="T38" fmla="*/ 0 w 39"/>
              <a:gd name="T39" fmla="*/ 0 h 40"/>
              <a:gd name="T40" fmla="*/ 0 w 39"/>
              <a:gd name="T41" fmla="*/ 2147483647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40"/>
              <a:gd name="T65" fmla="*/ 39 w 39"/>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40">
                <a:moveTo>
                  <a:pt x="0" y="9"/>
                </a:moveTo>
                <a:lnTo>
                  <a:pt x="0" y="9"/>
                </a:lnTo>
                <a:lnTo>
                  <a:pt x="7" y="9"/>
                </a:lnTo>
                <a:lnTo>
                  <a:pt x="12" y="10"/>
                </a:lnTo>
                <a:lnTo>
                  <a:pt x="17" y="14"/>
                </a:lnTo>
                <a:lnTo>
                  <a:pt x="22" y="17"/>
                </a:lnTo>
                <a:lnTo>
                  <a:pt x="26" y="23"/>
                </a:lnTo>
                <a:lnTo>
                  <a:pt x="29" y="27"/>
                </a:lnTo>
                <a:lnTo>
                  <a:pt x="30" y="33"/>
                </a:lnTo>
                <a:lnTo>
                  <a:pt x="30" y="40"/>
                </a:lnTo>
                <a:lnTo>
                  <a:pt x="39" y="40"/>
                </a:lnTo>
                <a:lnTo>
                  <a:pt x="37" y="33"/>
                </a:lnTo>
                <a:lnTo>
                  <a:pt x="36" y="25"/>
                </a:lnTo>
                <a:lnTo>
                  <a:pt x="33" y="18"/>
                </a:lnTo>
                <a:lnTo>
                  <a:pt x="27" y="13"/>
                </a:lnTo>
                <a:lnTo>
                  <a:pt x="21" y="7"/>
                </a:lnTo>
                <a:lnTo>
                  <a:pt x="15" y="4"/>
                </a:lnTo>
                <a:lnTo>
                  <a:pt x="7" y="2"/>
                </a:lnTo>
                <a:lnTo>
                  <a:pt x="0" y="0"/>
                </a:lnTo>
                <a:lnTo>
                  <a:pt x="0" y="9"/>
                </a:lnTo>
                <a:close/>
              </a:path>
            </a:pathLst>
          </a:custGeom>
          <a:solidFill>
            <a:srgbClr val="000000"/>
          </a:solidFill>
          <a:ln w="9525">
            <a:noFill/>
            <a:round/>
            <a:headEnd/>
            <a:tailEnd/>
          </a:ln>
        </p:spPr>
        <p:txBody>
          <a:bodyPr/>
          <a:lstStyle/>
          <a:p>
            <a:endParaRPr lang="en-GB"/>
          </a:p>
        </p:txBody>
      </p:sp>
      <p:sp>
        <p:nvSpPr>
          <p:cNvPr id="16434" name="Freeform 51"/>
          <p:cNvSpPr>
            <a:spLocks/>
          </p:cNvSpPr>
          <p:nvPr/>
        </p:nvSpPr>
        <p:spPr bwMode="auto">
          <a:xfrm>
            <a:off x="571500" y="5345113"/>
            <a:ext cx="44450" cy="9525"/>
          </a:xfrm>
          <a:custGeom>
            <a:avLst/>
            <a:gdLst>
              <a:gd name="T0" fmla="*/ 0 w 41"/>
              <a:gd name="T1" fmla="*/ 2147483647 h 9"/>
              <a:gd name="T2" fmla="*/ 0 w 41"/>
              <a:gd name="T3" fmla="*/ 2147483647 h 9"/>
              <a:gd name="T4" fmla="*/ 2147483647 w 41"/>
              <a:gd name="T5" fmla="*/ 2147483647 h 9"/>
              <a:gd name="T6" fmla="*/ 2147483647 w 41"/>
              <a:gd name="T7" fmla="*/ 0 h 9"/>
              <a:gd name="T8" fmla="*/ 0 w 41"/>
              <a:gd name="T9" fmla="*/ 0 h 9"/>
              <a:gd name="T10" fmla="*/ 0 w 41"/>
              <a:gd name="T11" fmla="*/ 0 h 9"/>
              <a:gd name="T12" fmla="*/ 0 w 41"/>
              <a:gd name="T13" fmla="*/ 2147483647 h 9"/>
              <a:gd name="T14" fmla="*/ 0 60000 65536"/>
              <a:gd name="T15" fmla="*/ 0 60000 65536"/>
              <a:gd name="T16" fmla="*/ 0 60000 65536"/>
              <a:gd name="T17" fmla="*/ 0 60000 65536"/>
              <a:gd name="T18" fmla="*/ 0 60000 65536"/>
              <a:gd name="T19" fmla="*/ 0 60000 65536"/>
              <a:gd name="T20" fmla="*/ 0 60000 65536"/>
              <a:gd name="T21" fmla="*/ 0 w 41"/>
              <a:gd name="T22" fmla="*/ 0 h 9"/>
              <a:gd name="T23" fmla="*/ 41 w 4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9">
                <a:moveTo>
                  <a:pt x="0" y="9"/>
                </a:moveTo>
                <a:lnTo>
                  <a:pt x="0" y="9"/>
                </a:lnTo>
                <a:lnTo>
                  <a:pt x="41" y="9"/>
                </a:lnTo>
                <a:lnTo>
                  <a:pt x="41" y="0"/>
                </a:lnTo>
                <a:lnTo>
                  <a:pt x="0" y="0"/>
                </a:lnTo>
                <a:lnTo>
                  <a:pt x="0" y="9"/>
                </a:lnTo>
                <a:close/>
              </a:path>
            </a:pathLst>
          </a:custGeom>
          <a:solidFill>
            <a:srgbClr val="000000"/>
          </a:solidFill>
          <a:ln w="9525">
            <a:noFill/>
            <a:round/>
            <a:headEnd/>
            <a:tailEnd/>
          </a:ln>
        </p:spPr>
        <p:txBody>
          <a:bodyPr/>
          <a:lstStyle/>
          <a:p>
            <a:endParaRPr lang="en-GB"/>
          </a:p>
        </p:txBody>
      </p:sp>
      <p:sp>
        <p:nvSpPr>
          <p:cNvPr id="16435" name="Freeform 52"/>
          <p:cNvSpPr>
            <a:spLocks/>
          </p:cNvSpPr>
          <p:nvPr/>
        </p:nvSpPr>
        <p:spPr bwMode="auto">
          <a:xfrm>
            <a:off x="527050" y="5345113"/>
            <a:ext cx="44450" cy="46037"/>
          </a:xfrm>
          <a:custGeom>
            <a:avLst/>
            <a:gdLst>
              <a:gd name="T0" fmla="*/ 2147483647 w 39"/>
              <a:gd name="T1" fmla="*/ 2147483647 h 40"/>
              <a:gd name="T2" fmla="*/ 2147483647 w 39"/>
              <a:gd name="T3" fmla="*/ 2147483647 h 40"/>
              <a:gd name="T4" fmla="*/ 2147483647 w 39"/>
              <a:gd name="T5" fmla="*/ 2147483647 h 40"/>
              <a:gd name="T6" fmla="*/ 2147483647 w 39"/>
              <a:gd name="T7" fmla="*/ 2147483647 h 40"/>
              <a:gd name="T8" fmla="*/ 2147483647 w 39"/>
              <a:gd name="T9" fmla="*/ 2147483647 h 40"/>
              <a:gd name="T10" fmla="*/ 2147483647 w 39"/>
              <a:gd name="T11" fmla="*/ 2147483647 h 40"/>
              <a:gd name="T12" fmla="*/ 2147483647 w 39"/>
              <a:gd name="T13" fmla="*/ 2147483647 h 40"/>
              <a:gd name="T14" fmla="*/ 2147483647 w 39"/>
              <a:gd name="T15" fmla="*/ 2147483647 h 40"/>
              <a:gd name="T16" fmla="*/ 2147483647 w 39"/>
              <a:gd name="T17" fmla="*/ 2147483647 h 40"/>
              <a:gd name="T18" fmla="*/ 2147483647 w 39"/>
              <a:gd name="T19" fmla="*/ 2147483647 h 40"/>
              <a:gd name="T20" fmla="*/ 2147483647 w 39"/>
              <a:gd name="T21" fmla="*/ 0 h 40"/>
              <a:gd name="T22" fmla="*/ 2147483647 w 39"/>
              <a:gd name="T23" fmla="*/ 2147483647 h 40"/>
              <a:gd name="T24" fmla="*/ 2147483647 w 39"/>
              <a:gd name="T25" fmla="*/ 2147483647 h 40"/>
              <a:gd name="T26" fmla="*/ 2147483647 w 39"/>
              <a:gd name="T27" fmla="*/ 2147483647 h 40"/>
              <a:gd name="T28" fmla="*/ 2147483647 w 39"/>
              <a:gd name="T29" fmla="*/ 2147483647 h 40"/>
              <a:gd name="T30" fmla="*/ 2147483647 w 39"/>
              <a:gd name="T31" fmla="*/ 2147483647 h 40"/>
              <a:gd name="T32" fmla="*/ 2147483647 w 39"/>
              <a:gd name="T33" fmla="*/ 2147483647 h 40"/>
              <a:gd name="T34" fmla="*/ 2147483647 w 39"/>
              <a:gd name="T35" fmla="*/ 2147483647 h 40"/>
              <a:gd name="T36" fmla="*/ 0 w 39"/>
              <a:gd name="T37" fmla="*/ 2147483647 h 40"/>
              <a:gd name="T38" fmla="*/ 0 w 39"/>
              <a:gd name="T39" fmla="*/ 2147483647 h 40"/>
              <a:gd name="T40" fmla="*/ 2147483647 w 39"/>
              <a:gd name="T41" fmla="*/ 2147483647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40"/>
              <a:gd name="T65" fmla="*/ 39 w 39"/>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40">
                <a:moveTo>
                  <a:pt x="9" y="40"/>
                </a:moveTo>
                <a:lnTo>
                  <a:pt x="9" y="40"/>
                </a:lnTo>
                <a:lnTo>
                  <a:pt x="9" y="33"/>
                </a:lnTo>
                <a:lnTo>
                  <a:pt x="10" y="27"/>
                </a:lnTo>
                <a:lnTo>
                  <a:pt x="13" y="23"/>
                </a:lnTo>
                <a:lnTo>
                  <a:pt x="17" y="17"/>
                </a:lnTo>
                <a:lnTo>
                  <a:pt x="22" y="14"/>
                </a:lnTo>
                <a:lnTo>
                  <a:pt x="27" y="10"/>
                </a:lnTo>
                <a:lnTo>
                  <a:pt x="33" y="9"/>
                </a:lnTo>
                <a:lnTo>
                  <a:pt x="39" y="9"/>
                </a:lnTo>
                <a:lnTo>
                  <a:pt x="39" y="0"/>
                </a:lnTo>
                <a:lnTo>
                  <a:pt x="33" y="2"/>
                </a:lnTo>
                <a:lnTo>
                  <a:pt x="25" y="4"/>
                </a:lnTo>
                <a:lnTo>
                  <a:pt x="18" y="7"/>
                </a:lnTo>
                <a:lnTo>
                  <a:pt x="12" y="13"/>
                </a:lnTo>
                <a:lnTo>
                  <a:pt x="7" y="18"/>
                </a:lnTo>
                <a:lnTo>
                  <a:pt x="3" y="25"/>
                </a:lnTo>
                <a:lnTo>
                  <a:pt x="2" y="33"/>
                </a:lnTo>
                <a:lnTo>
                  <a:pt x="0" y="40"/>
                </a:lnTo>
                <a:lnTo>
                  <a:pt x="9" y="40"/>
                </a:lnTo>
                <a:close/>
              </a:path>
            </a:pathLst>
          </a:custGeom>
          <a:solidFill>
            <a:srgbClr val="000000"/>
          </a:solidFill>
          <a:ln w="9525">
            <a:noFill/>
            <a:round/>
            <a:headEnd/>
            <a:tailEnd/>
          </a:ln>
        </p:spPr>
        <p:txBody>
          <a:bodyPr/>
          <a:lstStyle/>
          <a:p>
            <a:endParaRPr lang="en-GB"/>
          </a:p>
        </p:txBody>
      </p:sp>
      <p:sp>
        <p:nvSpPr>
          <p:cNvPr id="16436" name="Freeform 53"/>
          <p:cNvSpPr>
            <a:spLocks/>
          </p:cNvSpPr>
          <p:nvPr/>
        </p:nvSpPr>
        <p:spPr bwMode="auto">
          <a:xfrm>
            <a:off x="527050" y="5391150"/>
            <a:ext cx="44450" cy="44450"/>
          </a:xfrm>
          <a:custGeom>
            <a:avLst/>
            <a:gdLst>
              <a:gd name="T0" fmla="*/ 2147483647 w 39"/>
              <a:gd name="T1" fmla="*/ 2147483647 h 39"/>
              <a:gd name="T2" fmla="*/ 2147483647 w 39"/>
              <a:gd name="T3" fmla="*/ 2147483647 h 39"/>
              <a:gd name="T4" fmla="*/ 2147483647 w 39"/>
              <a:gd name="T5" fmla="*/ 2147483647 h 39"/>
              <a:gd name="T6" fmla="*/ 2147483647 w 39"/>
              <a:gd name="T7" fmla="*/ 2147483647 h 39"/>
              <a:gd name="T8" fmla="*/ 2147483647 w 39"/>
              <a:gd name="T9" fmla="*/ 2147483647 h 39"/>
              <a:gd name="T10" fmla="*/ 2147483647 w 39"/>
              <a:gd name="T11" fmla="*/ 2147483647 h 39"/>
              <a:gd name="T12" fmla="*/ 2147483647 w 39"/>
              <a:gd name="T13" fmla="*/ 2147483647 h 39"/>
              <a:gd name="T14" fmla="*/ 2147483647 w 39"/>
              <a:gd name="T15" fmla="*/ 2147483647 h 39"/>
              <a:gd name="T16" fmla="*/ 2147483647 w 39"/>
              <a:gd name="T17" fmla="*/ 2147483647 h 39"/>
              <a:gd name="T18" fmla="*/ 2147483647 w 39"/>
              <a:gd name="T19" fmla="*/ 0 h 39"/>
              <a:gd name="T20" fmla="*/ 0 w 39"/>
              <a:gd name="T21" fmla="*/ 0 h 39"/>
              <a:gd name="T22" fmla="*/ 2147483647 w 39"/>
              <a:gd name="T23" fmla="*/ 2147483647 h 39"/>
              <a:gd name="T24" fmla="*/ 2147483647 w 39"/>
              <a:gd name="T25" fmla="*/ 2147483647 h 39"/>
              <a:gd name="T26" fmla="*/ 2147483647 w 39"/>
              <a:gd name="T27" fmla="*/ 2147483647 h 39"/>
              <a:gd name="T28" fmla="*/ 2147483647 w 39"/>
              <a:gd name="T29" fmla="*/ 2147483647 h 39"/>
              <a:gd name="T30" fmla="*/ 2147483647 w 39"/>
              <a:gd name="T31" fmla="*/ 2147483647 h 39"/>
              <a:gd name="T32" fmla="*/ 2147483647 w 39"/>
              <a:gd name="T33" fmla="*/ 2147483647 h 39"/>
              <a:gd name="T34" fmla="*/ 2147483647 w 39"/>
              <a:gd name="T35" fmla="*/ 2147483647 h 39"/>
              <a:gd name="T36" fmla="*/ 2147483647 w 39"/>
              <a:gd name="T37" fmla="*/ 2147483647 h 39"/>
              <a:gd name="T38" fmla="*/ 2147483647 w 39"/>
              <a:gd name="T39" fmla="*/ 2147483647 h 39"/>
              <a:gd name="T40" fmla="*/ 2147483647 w 39"/>
              <a:gd name="T41" fmla="*/ 2147483647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39"/>
              <a:gd name="T65" fmla="*/ 39 w 39"/>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39">
                <a:moveTo>
                  <a:pt x="39" y="30"/>
                </a:moveTo>
                <a:lnTo>
                  <a:pt x="39" y="30"/>
                </a:lnTo>
                <a:lnTo>
                  <a:pt x="33" y="30"/>
                </a:lnTo>
                <a:lnTo>
                  <a:pt x="27" y="29"/>
                </a:lnTo>
                <a:lnTo>
                  <a:pt x="22" y="26"/>
                </a:lnTo>
                <a:lnTo>
                  <a:pt x="17" y="22"/>
                </a:lnTo>
                <a:lnTo>
                  <a:pt x="13" y="17"/>
                </a:lnTo>
                <a:lnTo>
                  <a:pt x="10" y="12"/>
                </a:lnTo>
                <a:lnTo>
                  <a:pt x="9" y="6"/>
                </a:lnTo>
                <a:lnTo>
                  <a:pt x="9" y="0"/>
                </a:lnTo>
                <a:lnTo>
                  <a:pt x="0" y="0"/>
                </a:lnTo>
                <a:lnTo>
                  <a:pt x="2" y="6"/>
                </a:lnTo>
                <a:lnTo>
                  <a:pt x="3" y="14"/>
                </a:lnTo>
                <a:lnTo>
                  <a:pt x="7" y="21"/>
                </a:lnTo>
                <a:lnTo>
                  <a:pt x="12" y="27"/>
                </a:lnTo>
                <a:lnTo>
                  <a:pt x="18" y="32"/>
                </a:lnTo>
                <a:lnTo>
                  <a:pt x="25" y="36"/>
                </a:lnTo>
                <a:lnTo>
                  <a:pt x="33" y="37"/>
                </a:lnTo>
                <a:lnTo>
                  <a:pt x="39" y="39"/>
                </a:lnTo>
                <a:lnTo>
                  <a:pt x="39" y="30"/>
                </a:lnTo>
                <a:close/>
              </a:path>
            </a:pathLst>
          </a:custGeom>
          <a:solidFill>
            <a:srgbClr val="000000"/>
          </a:solidFill>
          <a:ln w="9525">
            <a:noFill/>
            <a:round/>
            <a:headEnd/>
            <a:tailEnd/>
          </a:ln>
        </p:spPr>
        <p:txBody>
          <a:bodyPr/>
          <a:lstStyle/>
          <a:p>
            <a:endParaRPr lang="en-GB"/>
          </a:p>
        </p:txBody>
      </p:sp>
      <p:sp>
        <p:nvSpPr>
          <p:cNvPr id="16437" name="Freeform 54"/>
          <p:cNvSpPr>
            <a:spLocks/>
          </p:cNvSpPr>
          <p:nvPr/>
        </p:nvSpPr>
        <p:spPr bwMode="auto">
          <a:xfrm>
            <a:off x="571500" y="5424488"/>
            <a:ext cx="44450" cy="11112"/>
          </a:xfrm>
          <a:custGeom>
            <a:avLst/>
            <a:gdLst>
              <a:gd name="T0" fmla="*/ 2147483647 w 41"/>
              <a:gd name="T1" fmla="*/ 0 h 9"/>
              <a:gd name="T2" fmla="*/ 2147483647 w 41"/>
              <a:gd name="T3" fmla="*/ 0 h 9"/>
              <a:gd name="T4" fmla="*/ 0 w 41"/>
              <a:gd name="T5" fmla="*/ 0 h 9"/>
              <a:gd name="T6" fmla="*/ 0 w 41"/>
              <a:gd name="T7" fmla="*/ 2147483647 h 9"/>
              <a:gd name="T8" fmla="*/ 2147483647 w 41"/>
              <a:gd name="T9" fmla="*/ 2147483647 h 9"/>
              <a:gd name="T10" fmla="*/ 2147483647 w 41"/>
              <a:gd name="T11" fmla="*/ 2147483647 h 9"/>
              <a:gd name="T12" fmla="*/ 2147483647 w 41"/>
              <a:gd name="T13" fmla="*/ 0 h 9"/>
              <a:gd name="T14" fmla="*/ 0 60000 65536"/>
              <a:gd name="T15" fmla="*/ 0 60000 65536"/>
              <a:gd name="T16" fmla="*/ 0 60000 65536"/>
              <a:gd name="T17" fmla="*/ 0 60000 65536"/>
              <a:gd name="T18" fmla="*/ 0 60000 65536"/>
              <a:gd name="T19" fmla="*/ 0 60000 65536"/>
              <a:gd name="T20" fmla="*/ 0 60000 65536"/>
              <a:gd name="T21" fmla="*/ 0 w 41"/>
              <a:gd name="T22" fmla="*/ 0 h 9"/>
              <a:gd name="T23" fmla="*/ 41 w 4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9">
                <a:moveTo>
                  <a:pt x="41" y="0"/>
                </a:moveTo>
                <a:lnTo>
                  <a:pt x="41" y="0"/>
                </a:lnTo>
                <a:lnTo>
                  <a:pt x="0" y="0"/>
                </a:lnTo>
                <a:lnTo>
                  <a:pt x="0" y="9"/>
                </a:lnTo>
                <a:lnTo>
                  <a:pt x="41" y="9"/>
                </a:lnTo>
                <a:lnTo>
                  <a:pt x="41" y="0"/>
                </a:lnTo>
                <a:close/>
              </a:path>
            </a:pathLst>
          </a:custGeom>
          <a:solidFill>
            <a:srgbClr val="000000"/>
          </a:solidFill>
          <a:ln w="9525">
            <a:noFill/>
            <a:round/>
            <a:headEnd/>
            <a:tailEnd/>
          </a:ln>
        </p:spPr>
        <p:txBody>
          <a:bodyPr/>
          <a:lstStyle/>
          <a:p>
            <a:endParaRPr lang="en-GB"/>
          </a:p>
        </p:txBody>
      </p:sp>
      <p:sp>
        <p:nvSpPr>
          <p:cNvPr id="16438" name="Freeform 55"/>
          <p:cNvSpPr>
            <a:spLocks/>
          </p:cNvSpPr>
          <p:nvPr/>
        </p:nvSpPr>
        <p:spPr bwMode="auto">
          <a:xfrm>
            <a:off x="479425" y="5457825"/>
            <a:ext cx="6350" cy="9525"/>
          </a:xfrm>
          <a:custGeom>
            <a:avLst/>
            <a:gdLst>
              <a:gd name="T0" fmla="*/ 2147483647 w 5"/>
              <a:gd name="T1" fmla="*/ 0 h 9"/>
              <a:gd name="T2" fmla="*/ 2147483647 w 5"/>
              <a:gd name="T3" fmla="*/ 2147483647 h 9"/>
              <a:gd name="T4" fmla="*/ 0 w 5"/>
              <a:gd name="T5" fmla="*/ 2147483647 h 9"/>
              <a:gd name="T6" fmla="*/ 2147483647 w 5"/>
              <a:gd name="T7" fmla="*/ 2147483647 h 9"/>
              <a:gd name="T8" fmla="*/ 2147483647 w 5"/>
              <a:gd name="T9" fmla="*/ 2147483647 h 9"/>
              <a:gd name="T10" fmla="*/ 2147483647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5" y="0"/>
                </a:moveTo>
                <a:lnTo>
                  <a:pt x="1" y="1"/>
                </a:lnTo>
                <a:lnTo>
                  <a:pt x="0" y="5"/>
                </a:lnTo>
                <a:lnTo>
                  <a:pt x="1" y="8"/>
                </a:lnTo>
                <a:lnTo>
                  <a:pt x="5" y="9"/>
                </a:lnTo>
                <a:lnTo>
                  <a:pt x="5" y="0"/>
                </a:lnTo>
                <a:close/>
              </a:path>
            </a:pathLst>
          </a:custGeom>
          <a:solidFill>
            <a:srgbClr val="000000"/>
          </a:solidFill>
          <a:ln w="9525">
            <a:noFill/>
            <a:round/>
            <a:headEnd/>
            <a:tailEnd/>
          </a:ln>
        </p:spPr>
        <p:txBody>
          <a:bodyPr/>
          <a:lstStyle/>
          <a:p>
            <a:endParaRPr lang="en-GB"/>
          </a:p>
        </p:txBody>
      </p:sp>
      <p:sp>
        <p:nvSpPr>
          <p:cNvPr id="16439" name="Freeform 56"/>
          <p:cNvSpPr>
            <a:spLocks/>
          </p:cNvSpPr>
          <p:nvPr/>
        </p:nvSpPr>
        <p:spPr bwMode="auto">
          <a:xfrm>
            <a:off x="485775" y="5457825"/>
            <a:ext cx="531813" cy="9525"/>
          </a:xfrm>
          <a:custGeom>
            <a:avLst/>
            <a:gdLst>
              <a:gd name="T0" fmla="*/ 2147483647 w 480"/>
              <a:gd name="T1" fmla="*/ 2147483647 h 9"/>
              <a:gd name="T2" fmla="*/ 2147483647 w 480"/>
              <a:gd name="T3" fmla="*/ 0 h 9"/>
              <a:gd name="T4" fmla="*/ 0 w 480"/>
              <a:gd name="T5" fmla="*/ 0 h 9"/>
              <a:gd name="T6" fmla="*/ 0 w 480"/>
              <a:gd name="T7" fmla="*/ 2147483647 h 9"/>
              <a:gd name="T8" fmla="*/ 2147483647 w 480"/>
              <a:gd name="T9" fmla="*/ 2147483647 h 9"/>
              <a:gd name="T10" fmla="*/ 2147483647 w 480"/>
              <a:gd name="T11" fmla="*/ 2147483647 h 9"/>
              <a:gd name="T12" fmla="*/ 2147483647 w 480"/>
              <a:gd name="T13" fmla="*/ 2147483647 h 9"/>
              <a:gd name="T14" fmla="*/ 2147483647 w 480"/>
              <a:gd name="T15" fmla="*/ 2147483647 h 9"/>
              <a:gd name="T16" fmla="*/ 2147483647 w 480"/>
              <a:gd name="T17" fmla="*/ 2147483647 h 9"/>
              <a:gd name="T18" fmla="*/ 2147483647 w 480"/>
              <a:gd name="T19" fmla="*/ 2147483647 h 9"/>
              <a:gd name="T20" fmla="*/ 2147483647 w 480"/>
              <a:gd name="T21" fmla="*/ 0 h 9"/>
              <a:gd name="T22" fmla="*/ 2147483647 w 480"/>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0"/>
              <a:gd name="T37" fmla="*/ 0 h 9"/>
              <a:gd name="T38" fmla="*/ 480 w 48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0" h="9">
                <a:moveTo>
                  <a:pt x="471" y="5"/>
                </a:moveTo>
                <a:lnTo>
                  <a:pt x="476" y="0"/>
                </a:lnTo>
                <a:lnTo>
                  <a:pt x="0" y="0"/>
                </a:lnTo>
                <a:lnTo>
                  <a:pt x="0" y="9"/>
                </a:lnTo>
                <a:lnTo>
                  <a:pt x="476" y="9"/>
                </a:lnTo>
                <a:lnTo>
                  <a:pt x="480" y="5"/>
                </a:lnTo>
                <a:lnTo>
                  <a:pt x="476" y="9"/>
                </a:lnTo>
                <a:lnTo>
                  <a:pt x="479" y="8"/>
                </a:lnTo>
                <a:lnTo>
                  <a:pt x="480" y="5"/>
                </a:lnTo>
                <a:lnTo>
                  <a:pt x="479" y="1"/>
                </a:lnTo>
                <a:lnTo>
                  <a:pt x="476" y="0"/>
                </a:lnTo>
                <a:lnTo>
                  <a:pt x="471" y="5"/>
                </a:lnTo>
                <a:close/>
              </a:path>
            </a:pathLst>
          </a:custGeom>
          <a:solidFill>
            <a:srgbClr val="000000"/>
          </a:solidFill>
          <a:ln w="9525">
            <a:noFill/>
            <a:round/>
            <a:headEnd/>
            <a:tailEnd/>
          </a:ln>
        </p:spPr>
        <p:txBody>
          <a:bodyPr/>
          <a:lstStyle/>
          <a:p>
            <a:endParaRPr lang="en-GB"/>
          </a:p>
        </p:txBody>
      </p:sp>
      <p:sp>
        <p:nvSpPr>
          <p:cNvPr id="16440" name="Freeform 57"/>
          <p:cNvSpPr>
            <a:spLocks/>
          </p:cNvSpPr>
          <p:nvPr/>
        </p:nvSpPr>
        <p:spPr bwMode="auto">
          <a:xfrm>
            <a:off x="1008063" y="5435600"/>
            <a:ext cx="9525" cy="26988"/>
          </a:xfrm>
          <a:custGeom>
            <a:avLst/>
            <a:gdLst>
              <a:gd name="T0" fmla="*/ 2147483647 w 9"/>
              <a:gd name="T1" fmla="*/ 0 h 24"/>
              <a:gd name="T2" fmla="*/ 0 w 9"/>
              <a:gd name="T3" fmla="*/ 2147483647 h 24"/>
              <a:gd name="T4" fmla="*/ 0 w 9"/>
              <a:gd name="T5" fmla="*/ 2147483647 h 24"/>
              <a:gd name="T6" fmla="*/ 2147483647 w 9"/>
              <a:gd name="T7" fmla="*/ 2147483647 h 24"/>
              <a:gd name="T8" fmla="*/ 2147483647 w 9"/>
              <a:gd name="T9" fmla="*/ 2147483647 h 24"/>
              <a:gd name="T10" fmla="*/ 2147483647 w 9"/>
              <a:gd name="T11" fmla="*/ 2147483647 h 24"/>
              <a:gd name="T12" fmla="*/ 2147483647 w 9"/>
              <a:gd name="T13" fmla="*/ 2147483647 h 24"/>
              <a:gd name="T14" fmla="*/ 2147483647 w 9"/>
              <a:gd name="T15" fmla="*/ 2147483647 h 24"/>
              <a:gd name="T16" fmla="*/ 2147483647 w 9"/>
              <a:gd name="T17" fmla="*/ 0 h 24"/>
              <a:gd name="T18" fmla="*/ 2147483647 w 9"/>
              <a:gd name="T19" fmla="*/ 2147483647 h 24"/>
              <a:gd name="T20" fmla="*/ 0 w 9"/>
              <a:gd name="T21" fmla="*/ 2147483647 h 24"/>
              <a:gd name="T22" fmla="*/ 2147483647 w 9"/>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24"/>
              <a:gd name="T38" fmla="*/ 9 w 9"/>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24">
                <a:moveTo>
                  <a:pt x="5" y="0"/>
                </a:moveTo>
                <a:lnTo>
                  <a:pt x="0" y="5"/>
                </a:lnTo>
                <a:lnTo>
                  <a:pt x="0" y="24"/>
                </a:lnTo>
                <a:lnTo>
                  <a:pt x="9" y="24"/>
                </a:lnTo>
                <a:lnTo>
                  <a:pt x="9" y="5"/>
                </a:lnTo>
                <a:lnTo>
                  <a:pt x="5" y="9"/>
                </a:lnTo>
                <a:lnTo>
                  <a:pt x="9" y="5"/>
                </a:lnTo>
                <a:lnTo>
                  <a:pt x="8" y="1"/>
                </a:lnTo>
                <a:lnTo>
                  <a:pt x="5" y="0"/>
                </a:lnTo>
                <a:lnTo>
                  <a:pt x="2" y="1"/>
                </a:lnTo>
                <a:lnTo>
                  <a:pt x="0" y="5"/>
                </a:lnTo>
                <a:lnTo>
                  <a:pt x="5" y="0"/>
                </a:lnTo>
                <a:close/>
              </a:path>
            </a:pathLst>
          </a:custGeom>
          <a:solidFill>
            <a:srgbClr val="000000"/>
          </a:solidFill>
          <a:ln w="9525">
            <a:noFill/>
            <a:round/>
            <a:headEnd/>
            <a:tailEnd/>
          </a:ln>
        </p:spPr>
        <p:txBody>
          <a:bodyPr/>
          <a:lstStyle/>
          <a:p>
            <a:endParaRPr lang="en-GB"/>
          </a:p>
        </p:txBody>
      </p:sp>
      <p:sp>
        <p:nvSpPr>
          <p:cNvPr id="16441" name="Freeform 58"/>
          <p:cNvSpPr>
            <a:spLocks/>
          </p:cNvSpPr>
          <p:nvPr/>
        </p:nvSpPr>
        <p:spPr bwMode="auto">
          <a:xfrm>
            <a:off x="1012825" y="5435600"/>
            <a:ext cx="85725" cy="11113"/>
          </a:xfrm>
          <a:custGeom>
            <a:avLst/>
            <a:gdLst>
              <a:gd name="T0" fmla="*/ 2147483647 w 77"/>
              <a:gd name="T1" fmla="*/ 2147483647 h 9"/>
              <a:gd name="T2" fmla="*/ 2147483647 w 77"/>
              <a:gd name="T3" fmla="*/ 0 h 9"/>
              <a:gd name="T4" fmla="*/ 0 w 77"/>
              <a:gd name="T5" fmla="*/ 0 h 9"/>
              <a:gd name="T6" fmla="*/ 0 w 77"/>
              <a:gd name="T7" fmla="*/ 2147483647 h 9"/>
              <a:gd name="T8" fmla="*/ 2147483647 w 77"/>
              <a:gd name="T9" fmla="*/ 2147483647 h 9"/>
              <a:gd name="T10" fmla="*/ 2147483647 w 77"/>
              <a:gd name="T11" fmla="*/ 2147483647 h 9"/>
              <a:gd name="T12" fmla="*/ 2147483647 w 77"/>
              <a:gd name="T13" fmla="*/ 2147483647 h 9"/>
              <a:gd name="T14" fmla="*/ 2147483647 w 77"/>
              <a:gd name="T15" fmla="*/ 2147483647 h 9"/>
              <a:gd name="T16" fmla="*/ 2147483647 w 77"/>
              <a:gd name="T17" fmla="*/ 2147483647 h 9"/>
              <a:gd name="T18" fmla="*/ 2147483647 w 77"/>
              <a:gd name="T19" fmla="*/ 2147483647 h 9"/>
              <a:gd name="T20" fmla="*/ 2147483647 w 77"/>
              <a:gd name="T21" fmla="*/ 0 h 9"/>
              <a:gd name="T22" fmla="*/ 2147483647 w 77"/>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
              <a:gd name="T37" fmla="*/ 0 h 9"/>
              <a:gd name="T38" fmla="*/ 77 w 77"/>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 h="9">
                <a:moveTo>
                  <a:pt x="77" y="5"/>
                </a:moveTo>
                <a:lnTo>
                  <a:pt x="72" y="0"/>
                </a:lnTo>
                <a:lnTo>
                  <a:pt x="0" y="0"/>
                </a:lnTo>
                <a:lnTo>
                  <a:pt x="0" y="9"/>
                </a:lnTo>
                <a:lnTo>
                  <a:pt x="72" y="9"/>
                </a:lnTo>
                <a:lnTo>
                  <a:pt x="68" y="5"/>
                </a:lnTo>
                <a:lnTo>
                  <a:pt x="72" y="9"/>
                </a:lnTo>
                <a:lnTo>
                  <a:pt x="75" y="8"/>
                </a:lnTo>
                <a:lnTo>
                  <a:pt x="77" y="5"/>
                </a:lnTo>
                <a:lnTo>
                  <a:pt x="75" y="1"/>
                </a:lnTo>
                <a:lnTo>
                  <a:pt x="72" y="0"/>
                </a:lnTo>
                <a:lnTo>
                  <a:pt x="77" y="5"/>
                </a:lnTo>
                <a:close/>
              </a:path>
            </a:pathLst>
          </a:custGeom>
          <a:solidFill>
            <a:srgbClr val="000000"/>
          </a:solidFill>
          <a:ln w="9525">
            <a:noFill/>
            <a:round/>
            <a:headEnd/>
            <a:tailEnd/>
          </a:ln>
        </p:spPr>
        <p:txBody>
          <a:bodyPr/>
          <a:lstStyle/>
          <a:p>
            <a:endParaRPr lang="en-GB"/>
          </a:p>
        </p:txBody>
      </p:sp>
      <p:sp>
        <p:nvSpPr>
          <p:cNvPr id="16442" name="Freeform 59"/>
          <p:cNvSpPr>
            <a:spLocks/>
          </p:cNvSpPr>
          <p:nvPr/>
        </p:nvSpPr>
        <p:spPr bwMode="auto">
          <a:xfrm>
            <a:off x="1089025" y="5441950"/>
            <a:ext cx="9525" cy="25400"/>
          </a:xfrm>
          <a:custGeom>
            <a:avLst/>
            <a:gdLst>
              <a:gd name="T0" fmla="*/ 2147483647 w 9"/>
              <a:gd name="T1" fmla="*/ 2147483647 h 23"/>
              <a:gd name="T2" fmla="*/ 2147483647 w 9"/>
              <a:gd name="T3" fmla="*/ 2147483647 h 23"/>
              <a:gd name="T4" fmla="*/ 2147483647 w 9"/>
              <a:gd name="T5" fmla="*/ 0 h 23"/>
              <a:gd name="T6" fmla="*/ 0 w 9"/>
              <a:gd name="T7" fmla="*/ 0 h 23"/>
              <a:gd name="T8" fmla="*/ 0 w 9"/>
              <a:gd name="T9" fmla="*/ 2147483647 h 23"/>
              <a:gd name="T10" fmla="*/ 2147483647 w 9"/>
              <a:gd name="T11" fmla="*/ 2147483647 h 23"/>
              <a:gd name="T12" fmla="*/ 0 w 9"/>
              <a:gd name="T13" fmla="*/ 2147483647 h 23"/>
              <a:gd name="T14" fmla="*/ 2147483647 w 9"/>
              <a:gd name="T15" fmla="*/ 2147483647 h 23"/>
              <a:gd name="T16" fmla="*/ 2147483647 w 9"/>
              <a:gd name="T17" fmla="*/ 2147483647 h 23"/>
              <a:gd name="T18" fmla="*/ 2147483647 w 9"/>
              <a:gd name="T19" fmla="*/ 2147483647 h 23"/>
              <a:gd name="T20" fmla="*/ 2147483647 w 9"/>
              <a:gd name="T21" fmla="*/ 2147483647 h 23"/>
              <a:gd name="T22" fmla="*/ 2147483647 w 9"/>
              <a:gd name="T23" fmla="*/ 2147483647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23"/>
              <a:gd name="T38" fmla="*/ 9 w 9"/>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23">
                <a:moveTo>
                  <a:pt x="4" y="14"/>
                </a:moveTo>
                <a:lnTo>
                  <a:pt x="9" y="19"/>
                </a:lnTo>
                <a:lnTo>
                  <a:pt x="9" y="0"/>
                </a:lnTo>
                <a:lnTo>
                  <a:pt x="0" y="0"/>
                </a:lnTo>
                <a:lnTo>
                  <a:pt x="0" y="19"/>
                </a:lnTo>
                <a:lnTo>
                  <a:pt x="4" y="23"/>
                </a:lnTo>
                <a:lnTo>
                  <a:pt x="0" y="19"/>
                </a:lnTo>
                <a:lnTo>
                  <a:pt x="1" y="22"/>
                </a:lnTo>
                <a:lnTo>
                  <a:pt x="4" y="23"/>
                </a:lnTo>
                <a:lnTo>
                  <a:pt x="7" y="22"/>
                </a:lnTo>
                <a:lnTo>
                  <a:pt x="9" y="19"/>
                </a:lnTo>
                <a:lnTo>
                  <a:pt x="4" y="14"/>
                </a:lnTo>
                <a:close/>
              </a:path>
            </a:pathLst>
          </a:custGeom>
          <a:solidFill>
            <a:srgbClr val="000000"/>
          </a:solidFill>
          <a:ln w="9525">
            <a:noFill/>
            <a:round/>
            <a:headEnd/>
            <a:tailEnd/>
          </a:ln>
        </p:spPr>
        <p:txBody>
          <a:bodyPr/>
          <a:lstStyle/>
          <a:p>
            <a:endParaRPr lang="en-GB"/>
          </a:p>
        </p:txBody>
      </p:sp>
      <p:sp>
        <p:nvSpPr>
          <p:cNvPr id="16443" name="Freeform 60"/>
          <p:cNvSpPr>
            <a:spLocks/>
          </p:cNvSpPr>
          <p:nvPr/>
        </p:nvSpPr>
        <p:spPr bwMode="auto">
          <a:xfrm>
            <a:off x="1093788" y="5457825"/>
            <a:ext cx="582612" cy="9525"/>
          </a:xfrm>
          <a:custGeom>
            <a:avLst/>
            <a:gdLst>
              <a:gd name="T0" fmla="*/ 2147483647 w 526"/>
              <a:gd name="T1" fmla="*/ 2147483647 h 9"/>
              <a:gd name="T2" fmla="*/ 2147483647 w 526"/>
              <a:gd name="T3" fmla="*/ 0 h 9"/>
              <a:gd name="T4" fmla="*/ 0 w 526"/>
              <a:gd name="T5" fmla="*/ 0 h 9"/>
              <a:gd name="T6" fmla="*/ 0 w 526"/>
              <a:gd name="T7" fmla="*/ 2147483647 h 9"/>
              <a:gd name="T8" fmla="*/ 2147483647 w 526"/>
              <a:gd name="T9" fmla="*/ 2147483647 h 9"/>
              <a:gd name="T10" fmla="*/ 2147483647 w 526"/>
              <a:gd name="T11" fmla="*/ 2147483647 h 9"/>
              <a:gd name="T12" fmla="*/ 0 60000 65536"/>
              <a:gd name="T13" fmla="*/ 0 60000 65536"/>
              <a:gd name="T14" fmla="*/ 0 60000 65536"/>
              <a:gd name="T15" fmla="*/ 0 60000 65536"/>
              <a:gd name="T16" fmla="*/ 0 60000 65536"/>
              <a:gd name="T17" fmla="*/ 0 60000 65536"/>
              <a:gd name="T18" fmla="*/ 0 w 526"/>
              <a:gd name="T19" fmla="*/ 0 h 9"/>
              <a:gd name="T20" fmla="*/ 526 w 526"/>
              <a:gd name="T21" fmla="*/ 9 h 9"/>
            </a:gdLst>
            <a:ahLst/>
            <a:cxnLst>
              <a:cxn ang="T12">
                <a:pos x="T0" y="T1"/>
              </a:cxn>
              <a:cxn ang="T13">
                <a:pos x="T2" y="T3"/>
              </a:cxn>
              <a:cxn ang="T14">
                <a:pos x="T4" y="T5"/>
              </a:cxn>
              <a:cxn ang="T15">
                <a:pos x="T6" y="T7"/>
              </a:cxn>
              <a:cxn ang="T16">
                <a:pos x="T8" y="T9"/>
              </a:cxn>
              <a:cxn ang="T17">
                <a:pos x="T10" y="T11"/>
              </a:cxn>
            </a:cxnLst>
            <a:rect l="T18" t="T19" r="T20" b="T21"/>
            <a:pathLst>
              <a:path w="526" h="9">
                <a:moveTo>
                  <a:pt x="526" y="5"/>
                </a:moveTo>
                <a:lnTo>
                  <a:pt x="526" y="0"/>
                </a:lnTo>
                <a:lnTo>
                  <a:pt x="0" y="0"/>
                </a:lnTo>
                <a:lnTo>
                  <a:pt x="0" y="9"/>
                </a:lnTo>
                <a:lnTo>
                  <a:pt x="526" y="9"/>
                </a:lnTo>
                <a:lnTo>
                  <a:pt x="526" y="5"/>
                </a:lnTo>
                <a:close/>
              </a:path>
            </a:pathLst>
          </a:custGeom>
          <a:solidFill>
            <a:srgbClr val="000000"/>
          </a:solidFill>
          <a:ln w="9525">
            <a:noFill/>
            <a:round/>
            <a:headEnd/>
            <a:tailEnd/>
          </a:ln>
        </p:spPr>
        <p:txBody>
          <a:bodyPr/>
          <a:lstStyle/>
          <a:p>
            <a:endParaRPr lang="en-GB"/>
          </a:p>
        </p:txBody>
      </p:sp>
      <p:sp>
        <p:nvSpPr>
          <p:cNvPr id="16444" name="Freeform 61"/>
          <p:cNvSpPr>
            <a:spLocks/>
          </p:cNvSpPr>
          <p:nvPr/>
        </p:nvSpPr>
        <p:spPr bwMode="auto">
          <a:xfrm>
            <a:off x="1676400" y="5457825"/>
            <a:ext cx="4763" cy="9525"/>
          </a:xfrm>
          <a:custGeom>
            <a:avLst/>
            <a:gdLst>
              <a:gd name="T0" fmla="*/ 0 w 4"/>
              <a:gd name="T1" fmla="*/ 2147483647 h 9"/>
              <a:gd name="T2" fmla="*/ 2147483647 w 4"/>
              <a:gd name="T3" fmla="*/ 2147483647 h 9"/>
              <a:gd name="T4" fmla="*/ 2147483647 w 4"/>
              <a:gd name="T5" fmla="*/ 2147483647 h 9"/>
              <a:gd name="T6" fmla="*/ 2147483647 w 4"/>
              <a:gd name="T7" fmla="*/ 2147483647 h 9"/>
              <a:gd name="T8" fmla="*/ 0 w 4"/>
              <a:gd name="T9" fmla="*/ 0 h 9"/>
              <a:gd name="T10" fmla="*/ 0 w 4"/>
              <a:gd name="T11" fmla="*/ 2147483647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9"/>
                </a:moveTo>
                <a:lnTo>
                  <a:pt x="3" y="8"/>
                </a:lnTo>
                <a:lnTo>
                  <a:pt x="4" y="5"/>
                </a:lnTo>
                <a:lnTo>
                  <a:pt x="3" y="1"/>
                </a:lnTo>
                <a:lnTo>
                  <a:pt x="0" y="0"/>
                </a:lnTo>
                <a:lnTo>
                  <a:pt x="0" y="9"/>
                </a:lnTo>
                <a:close/>
              </a:path>
            </a:pathLst>
          </a:custGeom>
          <a:solidFill>
            <a:srgbClr val="000000"/>
          </a:solidFill>
          <a:ln w="9525">
            <a:noFill/>
            <a:round/>
            <a:headEnd/>
            <a:tailEnd/>
          </a:ln>
        </p:spPr>
        <p:txBody>
          <a:bodyPr/>
          <a:lstStyle/>
          <a:p>
            <a:endParaRPr lang="en-GB"/>
          </a:p>
        </p:txBody>
      </p:sp>
      <p:sp>
        <p:nvSpPr>
          <p:cNvPr id="16445" name="Rectangle 62"/>
          <p:cNvSpPr>
            <a:spLocks noChangeArrowheads="1"/>
          </p:cNvSpPr>
          <p:nvPr/>
        </p:nvSpPr>
        <p:spPr bwMode="auto">
          <a:xfrm>
            <a:off x="1017588" y="5448300"/>
            <a:ext cx="71437" cy="34925"/>
          </a:xfrm>
          <a:prstGeom prst="rect">
            <a:avLst/>
          </a:prstGeom>
          <a:solidFill>
            <a:srgbClr val="000000"/>
          </a:solidFill>
          <a:ln w="9525">
            <a:noFill/>
            <a:miter lim="800000"/>
            <a:headEnd/>
            <a:tailEnd/>
          </a:ln>
        </p:spPr>
        <p:txBody>
          <a:bodyPr/>
          <a:lstStyle/>
          <a:p>
            <a:endParaRPr lang="en-US"/>
          </a:p>
        </p:txBody>
      </p:sp>
      <p:sp>
        <p:nvSpPr>
          <p:cNvPr id="16446" name="Freeform 63"/>
          <p:cNvSpPr>
            <a:spLocks/>
          </p:cNvSpPr>
          <p:nvPr/>
        </p:nvSpPr>
        <p:spPr bwMode="auto">
          <a:xfrm>
            <a:off x="782638" y="5375275"/>
            <a:ext cx="312737" cy="53975"/>
          </a:xfrm>
          <a:custGeom>
            <a:avLst/>
            <a:gdLst>
              <a:gd name="T0" fmla="*/ 2147483647 w 282"/>
              <a:gd name="T1" fmla="*/ 2147483647 h 46"/>
              <a:gd name="T2" fmla="*/ 2147483647 w 282"/>
              <a:gd name="T3" fmla="*/ 2147483647 h 46"/>
              <a:gd name="T4" fmla="*/ 2147483647 w 282"/>
              <a:gd name="T5" fmla="*/ 2147483647 h 46"/>
              <a:gd name="T6" fmla="*/ 2147483647 w 282"/>
              <a:gd name="T7" fmla="*/ 2147483647 h 46"/>
              <a:gd name="T8" fmla="*/ 2147483647 w 282"/>
              <a:gd name="T9" fmla="*/ 2147483647 h 46"/>
              <a:gd name="T10" fmla="*/ 0 w 282"/>
              <a:gd name="T11" fmla="*/ 2147483647 h 46"/>
              <a:gd name="T12" fmla="*/ 0 w 282"/>
              <a:gd name="T13" fmla="*/ 2147483647 h 46"/>
              <a:gd name="T14" fmla="*/ 2147483647 w 282"/>
              <a:gd name="T15" fmla="*/ 2147483647 h 46"/>
              <a:gd name="T16" fmla="*/ 2147483647 w 282"/>
              <a:gd name="T17" fmla="*/ 0 h 46"/>
              <a:gd name="T18" fmla="*/ 2147483647 w 282"/>
              <a:gd name="T19" fmla="*/ 0 h 46"/>
              <a:gd name="T20" fmla="*/ 2147483647 w 282"/>
              <a:gd name="T21" fmla="*/ 2147483647 h 46"/>
              <a:gd name="T22" fmla="*/ 2147483647 w 282"/>
              <a:gd name="T23" fmla="*/ 2147483647 h 46"/>
              <a:gd name="T24" fmla="*/ 2147483647 w 282"/>
              <a:gd name="T25" fmla="*/ 2147483647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2"/>
              <a:gd name="T40" fmla="*/ 0 h 46"/>
              <a:gd name="T41" fmla="*/ 282 w 282"/>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2" h="46">
                <a:moveTo>
                  <a:pt x="282" y="34"/>
                </a:moveTo>
                <a:lnTo>
                  <a:pt x="193" y="34"/>
                </a:lnTo>
                <a:lnTo>
                  <a:pt x="193" y="46"/>
                </a:lnTo>
                <a:lnTo>
                  <a:pt x="87" y="46"/>
                </a:lnTo>
                <a:lnTo>
                  <a:pt x="87" y="33"/>
                </a:lnTo>
                <a:lnTo>
                  <a:pt x="0" y="33"/>
                </a:lnTo>
                <a:lnTo>
                  <a:pt x="0" y="14"/>
                </a:lnTo>
                <a:lnTo>
                  <a:pt x="87" y="14"/>
                </a:lnTo>
                <a:lnTo>
                  <a:pt x="87" y="0"/>
                </a:lnTo>
                <a:lnTo>
                  <a:pt x="193" y="0"/>
                </a:lnTo>
                <a:lnTo>
                  <a:pt x="193" y="13"/>
                </a:lnTo>
                <a:lnTo>
                  <a:pt x="282" y="13"/>
                </a:lnTo>
                <a:lnTo>
                  <a:pt x="282" y="34"/>
                </a:lnTo>
                <a:close/>
              </a:path>
            </a:pathLst>
          </a:custGeom>
          <a:solidFill>
            <a:srgbClr val="000000"/>
          </a:solidFill>
          <a:ln w="9525">
            <a:noFill/>
            <a:round/>
            <a:headEnd/>
            <a:tailEnd/>
          </a:ln>
        </p:spPr>
        <p:txBody>
          <a:bodyPr/>
          <a:lstStyle/>
          <a:p>
            <a:endParaRPr lang="en-GB"/>
          </a:p>
        </p:txBody>
      </p:sp>
      <p:sp>
        <p:nvSpPr>
          <p:cNvPr id="16447" name="Rectangle 64"/>
          <p:cNvSpPr>
            <a:spLocks noChangeArrowheads="1"/>
          </p:cNvSpPr>
          <p:nvPr/>
        </p:nvSpPr>
        <p:spPr bwMode="auto">
          <a:xfrm>
            <a:off x="1550988" y="5373688"/>
            <a:ext cx="50800" cy="82550"/>
          </a:xfrm>
          <a:prstGeom prst="rect">
            <a:avLst/>
          </a:prstGeom>
          <a:solidFill>
            <a:srgbClr val="FFFFFF"/>
          </a:solidFill>
          <a:ln w="9525">
            <a:noFill/>
            <a:miter lim="800000"/>
            <a:headEnd/>
            <a:tailEnd/>
          </a:ln>
        </p:spPr>
        <p:txBody>
          <a:bodyPr/>
          <a:lstStyle/>
          <a:p>
            <a:endParaRPr lang="en-US"/>
          </a:p>
        </p:txBody>
      </p:sp>
      <p:sp>
        <p:nvSpPr>
          <p:cNvPr id="16448" name="Freeform 65"/>
          <p:cNvSpPr>
            <a:spLocks/>
          </p:cNvSpPr>
          <p:nvPr/>
        </p:nvSpPr>
        <p:spPr bwMode="auto">
          <a:xfrm>
            <a:off x="1597025" y="5373688"/>
            <a:ext cx="9525" cy="88900"/>
          </a:xfrm>
          <a:custGeom>
            <a:avLst/>
            <a:gdLst>
              <a:gd name="T0" fmla="*/ 2147483647 w 9"/>
              <a:gd name="T1" fmla="*/ 2147483647 h 77"/>
              <a:gd name="T2" fmla="*/ 2147483647 w 9"/>
              <a:gd name="T3" fmla="*/ 2147483647 h 77"/>
              <a:gd name="T4" fmla="*/ 2147483647 w 9"/>
              <a:gd name="T5" fmla="*/ 0 h 77"/>
              <a:gd name="T6" fmla="*/ 0 w 9"/>
              <a:gd name="T7" fmla="*/ 0 h 77"/>
              <a:gd name="T8" fmla="*/ 0 w 9"/>
              <a:gd name="T9" fmla="*/ 2147483647 h 77"/>
              <a:gd name="T10" fmla="*/ 2147483647 w 9"/>
              <a:gd name="T11" fmla="*/ 2147483647 h 77"/>
              <a:gd name="T12" fmla="*/ 2147483647 w 9"/>
              <a:gd name="T13" fmla="*/ 2147483647 h 77"/>
              <a:gd name="T14" fmla="*/ 2147483647 w 9"/>
              <a:gd name="T15" fmla="*/ 2147483647 h 77"/>
              <a:gd name="T16" fmla="*/ 2147483647 w 9"/>
              <a:gd name="T17" fmla="*/ 2147483647 h 77"/>
              <a:gd name="T18" fmla="*/ 2147483647 w 9"/>
              <a:gd name="T19" fmla="*/ 2147483647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7"/>
              <a:gd name="T32" fmla="*/ 9 w 9"/>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7">
                <a:moveTo>
                  <a:pt x="4" y="77"/>
                </a:moveTo>
                <a:lnTo>
                  <a:pt x="9" y="72"/>
                </a:lnTo>
                <a:lnTo>
                  <a:pt x="9" y="0"/>
                </a:lnTo>
                <a:lnTo>
                  <a:pt x="0" y="0"/>
                </a:lnTo>
                <a:lnTo>
                  <a:pt x="0" y="72"/>
                </a:lnTo>
                <a:lnTo>
                  <a:pt x="4" y="68"/>
                </a:lnTo>
                <a:lnTo>
                  <a:pt x="4" y="77"/>
                </a:lnTo>
                <a:lnTo>
                  <a:pt x="9" y="77"/>
                </a:lnTo>
                <a:lnTo>
                  <a:pt x="9" y="72"/>
                </a:lnTo>
                <a:lnTo>
                  <a:pt x="4" y="77"/>
                </a:lnTo>
                <a:close/>
              </a:path>
            </a:pathLst>
          </a:custGeom>
          <a:solidFill>
            <a:srgbClr val="000000"/>
          </a:solidFill>
          <a:ln w="9525">
            <a:noFill/>
            <a:round/>
            <a:headEnd/>
            <a:tailEnd/>
          </a:ln>
        </p:spPr>
        <p:txBody>
          <a:bodyPr/>
          <a:lstStyle/>
          <a:p>
            <a:endParaRPr lang="en-GB"/>
          </a:p>
        </p:txBody>
      </p:sp>
      <p:sp>
        <p:nvSpPr>
          <p:cNvPr id="16449" name="Freeform 66"/>
          <p:cNvSpPr>
            <a:spLocks/>
          </p:cNvSpPr>
          <p:nvPr/>
        </p:nvSpPr>
        <p:spPr bwMode="auto">
          <a:xfrm>
            <a:off x="1546225" y="5451475"/>
            <a:ext cx="55563" cy="11113"/>
          </a:xfrm>
          <a:custGeom>
            <a:avLst/>
            <a:gdLst>
              <a:gd name="T0" fmla="*/ 0 w 49"/>
              <a:gd name="T1" fmla="*/ 2147483647 h 9"/>
              <a:gd name="T2" fmla="*/ 2147483647 w 49"/>
              <a:gd name="T3" fmla="*/ 2147483647 h 9"/>
              <a:gd name="T4" fmla="*/ 2147483647 w 49"/>
              <a:gd name="T5" fmla="*/ 2147483647 h 9"/>
              <a:gd name="T6" fmla="*/ 2147483647 w 49"/>
              <a:gd name="T7" fmla="*/ 0 h 9"/>
              <a:gd name="T8" fmla="*/ 2147483647 w 49"/>
              <a:gd name="T9" fmla="*/ 0 h 9"/>
              <a:gd name="T10" fmla="*/ 2147483647 w 49"/>
              <a:gd name="T11" fmla="*/ 2147483647 h 9"/>
              <a:gd name="T12" fmla="*/ 0 w 49"/>
              <a:gd name="T13" fmla="*/ 2147483647 h 9"/>
              <a:gd name="T14" fmla="*/ 0 w 49"/>
              <a:gd name="T15" fmla="*/ 2147483647 h 9"/>
              <a:gd name="T16" fmla="*/ 2147483647 w 49"/>
              <a:gd name="T17" fmla="*/ 2147483647 h 9"/>
              <a:gd name="T18" fmla="*/ 0 w 49"/>
              <a:gd name="T19" fmla="*/ 2147483647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9"/>
              <a:gd name="T32" fmla="*/ 49 w 4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9">
                <a:moveTo>
                  <a:pt x="0" y="4"/>
                </a:moveTo>
                <a:lnTo>
                  <a:pt x="4" y="9"/>
                </a:lnTo>
                <a:lnTo>
                  <a:pt x="49" y="9"/>
                </a:lnTo>
                <a:lnTo>
                  <a:pt x="49" y="0"/>
                </a:lnTo>
                <a:lnTo>
                  <a:pt x="4" y="0"/>
                </a:lnTo>
                <a:lnTo>
                  <a:pt x="9" y="4"/>
                </a:lnTo>
                <a:lnTo>
                  <a:pt x="0" y="4"/>
                </a:lnTo>
                <a:lnTo>
                  <a:pt x="0" y="9"/>
                </a:lnTo>
                <a:lnTo>
                  <a:pt x="4" y="9"/>
                </a:lnTo>
                <a:lnTo>
                  <a:pt x="0" y="4"/>
                </a:lnTo>
                <a:close/>
              </a:path>
            </a:pathLst>
          </a:custGeom>
          <a:solidFill>
            <a:srgbClr val="000000"/>
          </a:solidFill>
          <a:ln w="9525">
            <a:noFill/>
            <a:round/>
            <a:headEnd/>
            <a:tailEnd/>
          </a:ln>
        </p:spPr>
        <p:txBody>
          <a:bodyPr/>
          <a:lstStyle/>
          <a:p>
            <a:endParaRPr lang="en-GB"/>
          </a:p>
        </p:txBody>
      </p:sp>
      <p:sp>
        <p:nvSpPr>
          <p:cNvPr id="16450" name="Freeform 67"/>
          <p:cNvSpPr>
            <a:spLocks/>
          </p:cNvSpPr>
          <p:nvPr/>
        </p:nvSpPr>
        <p:spPr bwMode="auto">
          <a:xfrm>
            <a:off x="1546225" y="5367338"/>
            <a:ext cx="11113" cy="88900"/>
          </a:xfrm>
          <a:custGeom>
            <a:avLst/>
            <a:gdLst>
              <a:gd name="T0" fmla="*/ 2147483647 w 9"/>
              <a:gd name="T1" fmla="*/ 0 h 77"/>
              <a:gd name="T2" fmla="*/ 0 w 9"/>
              <a:gd name="T3" fmla="*/ 2147483647 h 77"/>
              <a:gd name="T4" fmla="*/ 0 w 9"/>
              <a:gd name="T5" fmla="*/ 2147483647 h 77"/>
              <a:gd name="T6" fmla="*/ 2147483647 w 9"/>
              <a:gd name="T7" fmla="*/ 2147483647 h 77"/>
              <a:gd name="T8" fmla="*/ 2147483647 w 9"/>
              <a:gd name="T9" fmla="*/ 2147483647 h 77"/>
              <a:gd name="T10" fmla="*/ 2147483647 w 9"/>
              <a:gd name="T11" fmla="*/ 2147483647 h 77"/>
              <a:gd name="T12" fmla="*/ 2147483647 w 9"/>
              <a:gd name="T13" fmla="*/ 0 h 77"/>
              <a:gd name="T14" fmla="*/ 0 w 9"/>
              <a:gd name="T15" fmla="*/ 0 h 77"/>
              <a:gd name="T16" fmla="*/ 0 w 9"/>
              <a:gd name="T17" fmla="*/ 2147483647 h 77"/>
              <a:gd name="T18" fmla="*/ 2147483647 w 9"/>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7"/>
              <a:gd name="T32" fmla="*/ 9 w 9"/>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7">
                <a:moveTo>
                  <a:pt x="4" y="0"/>
                </a:moveTo>
                <a:lnTo>
                  <a:pt x="0" y="5"/>
                </a:lnTo>
                <a:lnTo>
                  <a:pt x="0" y="77"/>
                </a:lnTo>
                <a:lnTo>
                  <a:pt x="9" y="77"/>
                </a:lnTo>
                <a:lnTo>
                  <a:pt x="9" y="5"/>
                </a:lnTo>
                <a:lnTo>
                  <a:pt x="4" y="9"/>
                </a:lnTo>
                <a:lnTo>
                  <a:pt x="4" y="0"/>
                </a:lnTo>
                <a:lnTo>
                  <a:pt x="0" y="0"/>
                </a:lnTo>
                <a:lnTo>
                  <a:pt x="0" y="5"/>
                </a:lnTo>
                <a:lnTo>
                  <a:pt x="4" y="0"/>
                </a:lnTo>
                <a:close/>
              </a:path>
            </a:pathLst>
          </a:custGeom>
          <a:solidFill>
            <a:srgbClr val="000000"/>
          </a:solidFill>
          <a:ln w="9525">
            <a:noFill/>
            <a:round/>
            <a:headEnd/>
            <a:tailEnd/>
          </a:ln>
        </p:spPr>
        <p:txBody>
          <a:bodyPr/>
          <a:lstStyle/>
          <a:p>
            <a:endParaRPr lang="en-GB"/>
          </a:p>
        </p:txBody>
      </p:sp>
      <p:sp>
        <p:nvSpPr>
          <p:cNvPr id="16451" name="Freeform 68"/>
          <p:cNvSpPr>
            <a:spLocks/>
          </p:cNvSpPr>
          <p:nvPr/>
        </p:nvSpPr>
        <p:spPr bwMode="auto">
          <a:xfrm>
            <a:off x="1550988" y="5367338"/>
            <a:ext cx="55562" cy="11112"/>
          </a:xfrm>
          <a:custGeom>
            <a:avLst/>
            <a:gdLst>
              <a:gd name="T0" fmla="*/ 2147483647 w 50"/>
              <a:gd name="T1" fmla="*/ 2147483647 h 9"/>
              <a:gd name="T2" fmla="*/ 2147483647 w 50"/>
              <a:gd name="T3" fmla="*/ 0 h 9"/>
              <a:gd name="T4" fmla="*/ 0 w 50"/>
              <a:gd name="T5" fmla="*/ 0 h 9"/>
              <a:gd name="T6" fmla="*/ 0 w 50"/>
              <a:gd name="T7" fmla="*/ 2147483647 h 9"/>
              <a:gd name="T8" fmla="*/ 2147483647 w 50"/>
              <a:gd name="T9" fmla="*/ 2147483647 h 9"/>
              <a:gd name="T10" fmla="*/ 2147483647 w 50"/>
              <a:gd name="T11" fmla="*/ 2147483647 h 9"/>
              <a:gd name="T12" fmla="*/ 2147483647 w 50"/>
              <a:gd name="T13" fmla="*/ 2147483647 h 9"/>
              <a:gd name="T14" fmla="*/ 2147483647 w 50"/>
              <a:gd name="T15" fmla="*/ 0 h 9"/>
              <a:gd name="T16" fmla="*/ 2147483647 w 50"/>
              <a:gd name="T17" fmla="*/ 0 h 9"/>
              <a:gd name="T18" fmla="*/ 2147483647 w 50"/>
              <a:gd name="T19" fmla="*/ 2147483647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9"/>
              <a:gd name="T32" fmla="*/ 50 w 5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9">
                <a:moveTo>
                  <a:pt x="50" y="5"/>
                </a:moveTo>
                <a:lnTo>
                  <a:pt x="45" y="0"/>
                </a:lnTo>
                <a:lnTo>
                  <a:pt x="0" y="0"/>
                </a:lnTo>
                <a:lnTo>
                  <a:pt x="0" y="9"/>
                </a:lnTo>
                <a:lnTo>
                  <a:pt x="45" y="9"/>
                </a:lnTo>
                <a:lnTo>
                  <a:pt x="41" y="5"/>
                </a:lnTo>
                <a:lnTo>
                  <a:pt x="50" y="5"/>
                </a:lnTo>
                <a:lnTo>
                  <a:pt x="50" y="0"/>
                </a:lnTo>
                <a:lnTo>
                  <a:pt x="45" y="0"/>
                </a:lnTo>
                <a:lnTo>
                  <a:pt x="50" y="5"/>
                </a:lnTo>
                <a:close/>
              </a:path>
            </a:pathLst>
          </a:custGeom>
          <a:solidFill>
            <a:srgbClr val="000000"/>
          </a:solidFill>
          <a:ln w="9525">
            <a:noFill/>
            <a:round/>
            <a:headEnd/>
            <a:tailEnd/>
          </a:ln>
        </p:spPr>
        <p:txBody>
          <a:bodyPr/>
          <a:lstStyle/>
          <a:p>
            <a:endParaRPr lang="en-GB"/>
          </a:p>
        </p:txBody>
      </p:sp>
      <p:sp>
        <p:nvSpPr>
          <p:cNvPr id="16452" name="Rectangle 69"/>
          <p:cNvSpPr>
            <a:spLocks noChangeArrowheads="1"/>
          </p:cNvSpPr>
          <p:nvPr/>
        </p:nvSpPr>
        <p:spPr bwMode="auto">
          <a:xfrm>
            <a:off x="482600" y="5584825"/>
            <a:ext cx="1189038" cy="84138"/>
          </a:xfrm>
          <a:prstGeom prst="rect">
            <a:avLst/>
          </a:prstGeom>
          <a:solidFill>
            <a:srgbClr val="D8D8D8"/>
          </a:solidFill>
          <a:ln w="9525">
            <a:noFill/>
            <a:miter lim="800000"/>
            <a:headEnd/>
            <a:tailEnd/>
          </a:ln>
        </p:spPr>
        <p:txBody>
          <a:bodyPr/>
          <a:lstStyle/>
          <a:p>
            <a:endParaRPr lang="en-US"/>
          </a:p>
        </p:txBody>
      </p:sp>
      <p:sp>
        <p:nvSpPr>
          <p:cNvPr id="16453" name="Freeform 70"/>
          <p:cNvSpPr>
            <a:spLocks/>
          </p:cNvSpPr>
          <p:nvPr/>
        </p:nvSpPr>
        <p:spPr bwMode="auto">
          <a:xfrm>
            <a:off x="519113" y="4152900"/>
            <a:ext cx="1090612" cy="927100"/>
          </a:xfrm>
          <a:custGeom>
            <a:avLst/>
            <a:gdLst>
              <a:gd name="T0" fmla="*/ 0 w 984"/>
              <a:gd name="T1" fmla="*/ 2147483647 h 805"/>
              <a:gd name="T2" fmla="*/ 0 w 984"/>
              <a:gd name="T3" fmla="*/ 2147483647 h 805"/>
              <a:gd name="T4" fmla="*/ 2147483647 w 984"/>
              <a:gd name="T5" fmla="*/ 2147483647 h 805"/>
              <a:gd name="T6" fmla="*/ 2147483647 w 984"/>
              <a:gd name="T7" fmla="*/ 2147483647 h 805"/>
              <a:gd name="T8" fmla="*/ 2147483647 w 984"/>
              <a:gd name="T9" fmla="*/ 2147483647 h 805"/>
              <a:gd name="T10" fmla="*/ 2147483647 w 984"/>
              <a:gd name="T11" fmla="*/ 2147483647 h 805"/>
              <a:gd name="T12" fmla="*/ 2147483647 w 984"/>
              <a:gd name="T13" fmla="*/ 2147483647 h 805"/>
              <a:gd name="T14" fmla="*/ 2147483647 w 984"/>
              <a:gd name="T15" fmla="*/ 2147483647 h 805"/>
              <a:gd name="T16" fmla="*/ 2147483647 w 984"/>
              <a:gd name="T17" fmla="*/ 0 h 805"/>
              <a:gd name="T18" fmla="*/ 2147483647 w 984"/>
              <a:gd name="T19" fmla="*/ 0 h 805"/>
              <a:gd name="T20" fmla="*/ 2147483647 w 984"/>
              <a:gd name="T21" fmla="*/ 0 h 805"/>
              <a:gd name="T22" fmla="*/ 2147483647 w 984"/>
              <a:gd name="T23" fmla="*/ 0 h 805"/>
              <a:gd name="T24" fmla="*/ 2147483647 w 984"/>
              <a:gd name="T25" fmla="*/ 2147483647 h 805"/>
              <a:gd name="T26" fmla="*/ 2147483647 w 984"/>
              <a:gd name="T27" fmla="*/ 2147483647 h 805"/>
              <a:gd name="T28" fmla="*/ 2147483647 w 984"/>
              <a:gd name="T29" fmla="*/ 2147483647 h 805"/>
              <a:gd name="T30" fmla="*/ 2147483647 w 984"/>
              <a:gd name="T31" fmla="*/ 2147483647 h 805"/>
              <a:gd name="T32" fmla="*/ 2147483647 w 984"/>
              <a:gd name="T33" fmla="*/ 2147483647 h 805"/>
              <a:gd name="T34" fmla="*/ 2147483647 w 984"/>
              <a:gd name="T35" fmla="*/ 2147483647 h 805"/>
              <a:gd name="T36" fmla="*/ 2147483647 w 984"/>
              <a:gd name="T37" fmla="*/ 2147483647 h 805"/>
              <a:gd name="T38" fmla="*/ 2147483647 w 984"/>
              <a:gd name="T39" fmla="*/ 2147483647 h 805"/>
              <a:gd name="T40" fmla="*/ 2147483647 w 984"/>
              <a:gd name="T41" fmla="*/ 2147483647 h 805"/>
              <a:gd name="T42" fmla="*/ 2147483647 w 984"/>
              <a:gd name="T43" fmla="*/ 2147483647 h 805"/>
              <a:gd name="T44" fmla="*/ 2147483647 w 984"/>
              <a:gd name="T45" fmla="*/ 2147483647 h 805"/>
              <a:gd name="T46" fmla="*/ 2147483647 w 984"/>
              <a:gd name="T47" fmla="*/ 2147483647 h 805"/>
              <a:gd name="T48" fmla="*/ 2147483647 w 984"/>
              <a:gd name="T49" fmla="*/ 2147483647 h 805"/>
              <a:gd name="T50" fmla="*/ 2147483647 w 984"/>
              <a:gd name="T51" fmla="*/ 2147483647 h 805"/>
              <a:gd name="T52" fmla="*/ 2147483647 w 984"/>
              <a:gd name="T53" fmla="*/ 2147483647 h 805"/>
              <a:gd name="T54" fmla="*/ 2147483647 w 984"/>
              <a:gd name="T55" fmla="*/ 2147483647 h 805"/>
              <a:gd name="T56" fmla="*/ 2147483647 w 984"/>
              <a:gd name="T57" fmla="*/ 2147483647 h 805"/>
              <a:gd name="T58" fmla="*/ 2147483647 w 984"/>
              <a:gd name="T59" fmla="*/ 2147483647 h 805"/>
              <a:gd name="T60" fmla="*/ 2147483647 w 984"/>
              <a:gd name="T61" fmla="*/ 2147483647 h 805"/>
              <a:gd name="T62" fmla="*/ 2147483647 w 984"/>
              <a:gd name="T63" fmla="*/ 2147483647 h 805"/>
              <a:gd name="T64" fmla="*/ 0 w 984"/>
              <a:gd name="T65" fmla="*/ 2147483647 h 8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84"/>
              <a:gd name="T100" fmla="*/ 0 h 805"/>
              <a:gd name="T101" fmla="*/ 984 w 984"/>
              <a:gd name="T102" fmla="*/ 805 h 8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84" h="805">
                <a:moveTo>
                  <a:pt x="0" y="774"/>
                </a:moveTo>
                <a:lnTo>
                  <a:pt x="0" y="46"/>
                </a:lnTo>
                <a:lnTo>
                  <a:pt x="1" y="34"/>
                </a:lnTo>
                <a:lnTo>
                  <a:pt x="6" y="25"/>
                </a:lnTo>
                <a:lnTo>
                  <a:pt x="11" y="16"/>
                </a:lnTo>
                <a:lnTo>
                  <a:pt x="19" y="10"/>
                </a:lnTo>
                <a:lnTo>
                  <a:pt x="27" y="6"/>
                </a:lnTo>
                <a:lnTo>
                  <a:pt x="36" y="2"/>
                </a:lnTo>
                <a:lnTo>
                  <a:pt x="45" y="0"/>
                </a:lnTo>
                <a:lnTo>
                  <a:pt x="53" y="0"/>
                </a:lnTo>
                <a:lnTo>
                  <a:pt x="940" y="0"/>
                </a:lnTo>
                <a:lnTo>
                  <a:pt x="949" y="0"/>
                </a:lnTo>
                <a:lnTo>
                  <a:pt x="958" y="2"/>
                </a:lnTo>
                <a:lnTo>
                  <a:pt x="965" y="5"/>
                </a:lnTo>
                <a:lnTo>
                  <a:pt x="972" y="9"/>
                </a:lnTo>
                <a:lnTo>
                  <a:pt x="977" y="15"/>
                </a:lnTo>
                <a:lnTo>
                  <a:pt x="981" y="21"/>
                </a:lnTo>
                <a:lnTo>
                  <a:pt x="983" y="29"/>
                </a:lnTo>
                <a:lnTo>
                  <a:pt x="984" y="39"/>
                </a:lnTo>
                <a:lnTo>
                  <a:pt x="984" y="760"/>
                </a:lnTo>
                <a:lnTo>
                  <a:pt x="983" y="768"/>
                </a:lnTo>
                <a:lnTo>
                  <a:pt x="981" y="777"/>
                </a:lnTo>
                <a:lnTo>
                  <a:pt x="977" y="784"/>
                </a:lnTo>
                <a:lnTo>
                  <a:pt x="972" y="790"/>
                </a:lnTo>
                <a:lnTo>
                  <a:pt x="966" y="797"/>
                </a:lnTo>
                <a:lnTo>
                  <a:pt x="959" y="802"/>
                </a:lnTo>
                <a:lnTo>
                  <a:pt x="954" y="804"/>
                </a:lnTo>
                <a:lnTo>
                  <a:pt x="947" y="805"/>
                </a:lnTo>
                <a:lnTo>
                  <a:pt x="33" y="805"/>
                </a:lnTo>
                <a:lnTo>
                  <a:pt x="17" y="803"/>
                </a:lnTo>
                <a:lnTo>
                  <a:pt x="7" y="797"/>
                </a:lnTo>
                <a:lnTo>
                  <a:pt x="1" y="787"/>
                </a:lnTo>
                <a:lnTo>
                  <a:pt x="0" y="774"/>
                </a:lnTo>
                <a:close/>
              </a:path>
            </a:pathLst>
          </a:custGeom>
          <a:solidFill>
            <a:srgbClr val="FFFFFF"/>
          </a:solidFill>
          <a:ln w="9525">
            <a:noFill/>
            <a:round/>
            <a:headEnd/>
            <a:tailEnd/>
          </a:ln>
        </p:spPr>
        <p:txBody>
          <a:bodyPr/>
          <a:lstStyle/>
          <a:p>
            <a:endParaRPr lang="en-GB"/>
          </a:p>
        </p:txBody>
      </p:sp>
      <p:sp>
        <p:nvSpPr>
          <p:cNvPr id="16454" name="Freeform 71"/>
          <p:cNvSpPr>
            <a:spLocks/>
          </p:cNvSpPr>
          <p:nvPr/>
        </p:nvSpPr>
        <p:spPr bwMode="auto">
          <a:xfrm>
            <a:off x="514350" y="4200525"/>
            <a:ext cx="9525" cy="842963"/>
          </a:xfrm>
          <a:custGeom>
            <a:avLst/>
            <a:gdLst>
              <a:gd name="T0" fmla="*/ 0 w 9"/>
              <a:gd name="T1" fmla="*/ 2147483647 h 732"/>
              <a:gd name="T2" fmla="*/ 0 w 9"/>
              <a:gd name="T3" fmla="*/ 2147483647 h 732"/>
              <a:gd name="T4" fmla="*/ 0 w 9"/>
              <a:gd name="T5" fmla="*/ 2147483647 h 732"/>
              <a:gd name="T6" fmla="*/ 2147483647 w 9"/>
              <a:gd name="T7" fmla="*/ 2147483647 h 732"/>
              <a:gd name="T8" fmla="*/ 2147483647 w 9"/>
              <a:gd name="T9" fmla="*/ 2147483647 h 732"/>
              <a:gd name="T10" fmla="*/ 2147483647 w 9"/>
              <a:gd name="T11" fmla="*/ 2147483647 h 732"/>
              <a:gd name="T12" fmla="*/ 2147483647 w 9"/>
              <a:gd name="T13" fmla="*/ 2147483647 h 732"/>
              <a:gd name="T14" fmla="*/ 2147483647 w 9"/>
              <a:gd name="T15" fmla="*/ 2147483647 h 732"/>
              <a:gd name="T16" fmla="*/ 2147483647 w 9"/>
              <a:gd name="T17" fmla="*/ 0 h 732"/>
              <a:gd name="T18" fmla="*/ 2147483647 w 9"/>
              <a:gd name="T19" fmla="*/ 2147483647 h 732"/>
              <a:gd name="T20" fmla="*/ 0 w 9"/>
              <a:gd name="T21" fmla="*/ 2147483647 h 7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732"/>
              <a:gd name="T35" fmla="*/ 9 w 9"/>
              <a:gd name="T36" fmla="*/ 732 h 7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732">
                <a:moveTo>
                  <a:pt x="0" y="4"/>
                </a:moveTo>
                <a:lnTo>
                  <a:pt x="0" y="4"/>
                </a:lnTo>
                <a:lnTo>
                  <a:pt x="0" y="732"/>
                </a:lnTo>
                <a:lnTo>
                  <a:pt x="9" y="732"/>
                </a:lnTo>
                <a:lnTo>
                  <a:pt x="9" y="4"/>
                </a:lnTo>
                <a:lnTo>
                  <a:pt x="7" y="1"/>
                </a:lnTo>
                <a:lnTo>
                  <a:pt x="4" y="0"/>
                </a:lnTo>
                <a:lnTo>
                  <a:pt x="1" y="1"/>
                </a:lnTo>
                <a:lnTo>
                  <a:pt x="0" y="4"/>
                </a:lnTo>
                <a:close/>
              </a:path>
            </a:pathLst>
          </a:custGeom>
          <a:solidFill>
            <a:srgbClr val="000000"/>
          </a:solidFill>
          <a:ln w="9525">
            <a:noFill/>
            <a:round/>
            <a:headEnd/>
            <a:tailEnd/>
          </a:ln>
        </p:spPr>
        <p:txBody>
          <a:bodyPr/>
          <a:lstStyle/>
          <a:p>
            <a:endParaRPr lang="en-GB"/>
          </a:p>
        </p:txBody>
      </p:sp>
      <p:sp>
        <p:nvSpPr>
          <p:cNvPr id="16455" name="Freeform 72"/>
          <p:cNvSpPr>
            <a:spLocks/>
          </p:cNvSpPr>
          <p:nvPr/>
        </p:nvSpPr>
        <p:spPr bwMode="auto">
          <a:xfrm>
            <a:off x="514350" y="4146550"/>
            <a:ext cx="68263" cy="58738"/>
          </a:xfrm>
          <a:custGeom>
            <a:avLst/>
            <a:gdLst>
              <a:gd name="T0" fmla="*/ 2147483647 w 61"/>
              <a:gd name="T1" fmla="*/ 0 h 51"/>
              <a:gd name="T2" fmla="*/ 2147483647 w 61"/>
              <a:gd name="T3" fmla="*/ 0 h 51"/>
              <a:gd name="T4" fmla="*/ 2147483647 w 61"/>
              <a:gd name="T5" fmla="*/ 2147483647 h 51"/>
              <a:gd name="T6" fmla="*/ 2147483647 w 61"/>
              <a:gd name="T7" fmla="*/ 2147483647 h 51"/>
              <a:gd name="T8" fmla="*/ 2147483647 w 61"/>
              <a:gd name="T9" fmla="*/ 2147483647 h 51"/>
              <a:gd name="T10" fmla="*/ 2147483647 w 61"/>
              <a:gd name="T11" fmla="*/ 2147483647 h 51"/>
              <a:gd name="T12" fmla="*/ 2147483647 w 61"/>
              <a:gd name="T13" fmla="*/ 2147483647 h 51"/>
              <a:gd name="T14" fmla="*/ 2147483647 w 61"/>
              <a:gd name="T15" fmla="*/ 2147483647 h 51"/>
              <a:gd name="T16" fmla="*/ 2147483647 w 61"/>
              <a:gd name="T17" fmla="*/ 2147483647 h 51"/>
              <a:gd name="T18" fmla="*/ 0 w 61"/>
              <a:gd name="T19" fmla="*/ 2147483647 h 51"/>
              <a:gd name="T20" fmla="*/ 2147483647 w 61"/>
              <a:gd name="T21" fmla="*/ 2147483647 h 51"/>
              <a:gd name="T22" fmla="*/ 2147483647 w 61"/>
              <a:gd name="T23" fmla="*/ 2147483647 h 51"/>
              <a:gd name="T24" fmla="*/ 2147483647 w 61"/>
              <a:gd name="T25" fmla="*/ 2147483647 h 51"/>
              <a:gd name="T26" fmla="*/ 2147483647 w 61"/>
              <a:gd name="T27" fmla="*/ 2147483647 h 51"/>
              <a:gd name="T28" fmla="*/ 2147483647 w 61"/>
              <a:gd name="T29" fmla="*/ 2147483647 h 51"/>
              <a:gd name="T30" fmla="*/ 2147483647 w 61"/>
              <a:gd name="T31" fmla="*/ 2147483647 h 51"/>
              <a:gd name="T32" fmla="*/ 2147483647 w 61"/>
              <a:gd name="T33" fmla="*/ 2147483647 h 51"/>
              <a:gd name="T34" fmla="*/ 2147483647 w 61"/>
              <a:gd name="T35" fmla="*/ 2147483647 h 51"/>
              <a:gd name="T36" fmla="*/ 2147483647 w 61"/>
              <a:gd name="T37" fmla="*/ 2147483647 h 51"/>
              <a:gd name="T38" fmla="*/ 2147483647 w 61"/>
              <a:gd name="T39" fmla="*/ 2147483647 h 51"/>
              <a:gd name="T40" fmla="*/ 2147483647 w 61"/>
              <a:gd name="T41" fmla="*/ 2147483647 h 51"/>
              <a:gd name="T42" fmla="*/ 2147483647 w 61"/>
              <a:gd name="T43" fmla="*/ 2147483647 h 51"/>
              <a:gd name="T44" fmla="*/ 2147483647 w 61"/>
              <a:gd name="T45" fmla="*/ 2147483647 h 51"/>
              <a:gd name="T46" fmla="*/ 2147483647 w 61"/>
              <a:gd name="T47" fmla="*/ 2147483647 h 51"/>
              <a:gd name="T48" fmla="*/ 2147483647 w 61"/>
              <a:gd name="T49" fmla="*/ 0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51"/>
              <a:gd name="T77" fmla="*/ 61 w 61"/>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51">
                <a:moveTo>
                  <a:pt x="57" y="0"/>
                </a:moveTo>
                <a:lnTo>
                  <a:pt x="57" y="0"/>
                </a:lnTo>
                <a:lnTo>
                  <a:pt x="49" y="2"/>
                </a:lnTo>
                <a:lnTo>
                  <a:pt x="39" y="4"/>
                </a:lnTo>
                <a:lnTo>
                  <a:pt x="30" y="7"/>
                </a:lnTo>
                <a:lnTo>
                  <a:pt x="21" y="12"/>
                </a:lnTo>
                <a:lnTo>
                  <a:pt x="13" y="19"/>
                </a:lnTo>
                <a:lnTo>
                  <a:pt x="6" y="29"/>
                </a:lnTo>
                <a:lnTo>
                  <a:pt x="2" y="38"/>
                </a:lnTo>
                <a:lnTo>
                  <a:pt x="0" y="51"/>
                </a:lnTo>
                <a:lnTo>
                  <a:pt x="9" y="51"/>
                </a:lnTo>
                <a:lnTo>
                  <a:pt x="9" y="40"/>
                </a:lnTo>
                <a:lnTo>
                  <a:pt x="13" y="31"/>
                </a:lnTo>
                <a:lnTo>
                  <a:pt x="18" y="23"/>
                </a:lnTo>
                <a:lnTo>
                  <a:pt x="25" y="19"/>
                </a:lnTo>
                <a:lnTo>
                  <a:pt x="32" y="14"/>
                </a:lnTo>
                <a:lnTo>
                  <a:pt x="41" y="11"/>
                </a:lnTo>
                <a:lnTo>
                  <a:pt x="49" y="8"/>
                </a:lnTo>
                <a:lnTo>
                  <a:pt x="57" y="10"/>
                </a:lnTo>
                <a:lnTo>
                  <a:pt x="60" y="8"/>
                </a:lnTo>
                <a:lnTo>
                  <a:pt x="61" y="5"/>
                </a:lnTo>
                <a:lnTo>
                  <a:pt x="60" y="2"/>
                </a:lnTo>
                <a:lnTo>
                  <a:pt x="57" y="0"/>
                </a:lnTo>
                <a:close/>
              </a:path>
            </a:pathLst>
          </a:custGeom>
          <a:solidFill>
            <a:srgbClr val="000000"/>
          </a:solidFill>
          <a:ln w="9525">
            <a:noFill/>
            <a:round/>
            <a:headEnd/>
            <a:tailEnd/>
          </a:ln>
        </p:spPr>
        <p:txBody>
          <a:bodyPr/>
          <a:lstStyle/>
          <a:p>
            <a:endParaRPr lang="en-GB"/>
          </a:p>
        </p:txBody>
      </p:sp>
      <p:sp>
        <p:nvSpPr>
          <p:cNvPr id="16456" name="Freeform 73"/>
          <p:cNvSpPr>
            <a:spLocks/>
          </p:cNvSpPr>
          <p:nvPr/>
        </p:nvSpPr>
        <p:spPr bwMode="auto">
          <a:xfrm>
            <a:off x="577850" y="4146550"/>
            <a:ext cx="989013" cy="11113"/>
          </a:xfrm>
          <a:custGeom>
            <a:avLst/>
            <a:gdLst>
              <a:gd name="T0" fmla="*/ 2147483647 w 892"/>
              <a:gd name="T1" fmla="*/ 0 h 10"/>
              <a:gd name="T2" fmla="*/ 2147483647 w 892"/>
              <a:gd name="T3" fmla="*/ 0 h 10"/>
              <a:gd name="T4" fmla="*/ 0 w 892"/>
              <a:gd name="T5" fmla="*/ 0 h 10"/>
              <a:gd name="T6" fmla="*/ 0 w 892"/>
              <a:gd name="T7" fmla="*/ 2147483647 h 10"/>
              <a:gd name="T8" fmla="*/ 2147483647 w 892"/>
              <a:gd name="T9" fmla="*/ 2147483647 h 10"/>
              <a:gd name="T10" fmla="*/ 2147483647 w 892"/>
              <a:gd name="T11" fmla="*/ 2147483647 h 10"/>
              <a:gd name="T12" fmla="*/ 2147483647 w 892"/>
              <a:gd name="T13" fmla="*/ 2147483647 h 10"/>
              <a:gd name="T14" fmla="*/ 2147483647 w 892"/>
              <a:gd name="T15" fmla="*/ 2147483647 h 10"/>
              <a:gd name="T16" fmla="*/ 2147483647 w 892"/>
              <a:gd name="T17" fmla="*/ 2147483647 h 10"/>
              <a:gd name="T18" fmla="*/ 2147483647 w 892"/>
              <a:gd name="T19" fmla="*/ 2147483647 h 10"/>
              <a:gd name="T20" fmla="*/ 2147483647 w 892"/>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2"/>
              <a:gd name="T34" fmla="*/ 0 h 10"/>
              <a:gd name="T35" fmla="*/ 892 w 892"/>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2" h="10">
                <a:moveTo>
                  <a:pt x="887" y="0"/>
                </a:moveTo>
                <a:lnTo>
                  <a:pt x="887" y="0"/>
                </a:lnTo>
                <a:lnTo>
                  <a:pt x="0" y="0"/>
                </a:lnTo>
                <a:lnTo>
                  <a:pt x="0" y="10"/>
                </a:lnTo>
                <a:lnTo>
                  <a:pt x="887" y="10"/>
                </a:lnTo>
                <a:lnTo>
                  <a:pt x="891" y="8"/>
                </a:lnTo>
                <a:lnTo>
                  <a:pt x="892" y="5"/>
                </a:lnTo>
                <a:lnTo>
                  <a:pt x="891" y="2"/>
                </a:lnTo>
                <a:lnTo>
                  <a:pt x="887" y="0"/>
                </a:lnTo>
                <a:close/>
              </a:path>
            </a:pathLst>
          </a:custGeom>
          <a:solidFill>
            <a:srgbClr val="000000"/>
          </a:solidFill>
          <a:ln w="9525">
            <a:noFill/>
            <a:round/>
            <a:headEnd/>
            <a:tailEnd/>
          </a:ln>
        </p:spPr>
        <p:txBody>
          <a:bodyPr/>
          <a:lstStyle/>
          <a:p>
            <a:endParaRPr lang="en-GB"/>
          </a:p>
        </p:txBody>
      </p:sp>
      <p:sp>
        <p:nvSpPr>
          <p:cNvPr id="16457" name="Freeform 74"/>
          <p:cNvSpPr>
            <a:spLocks/>
          </p:cNvSpPr>
          <p:nvPr/>
        </p:nvSpPr>
        <p:spPr bwMode="auto">
          <a:xfrm>
            <a:off x="1560513" y="4146550"/>
            <a:ext cx="55562" cy="57150"/>
          </a:xfrm>
          <a:custGeom>
            <a:avLst/>
            <a:gdLst>
              <a:gd name="T0" fmla="*/ 2147483647 w 49"/>
              <a:gd name="T1" fmla="*/ 2147483647 h 49"/>
              <a:gd name="T2" fmla="*/ 2147483647 w 49"/>
              <a:gd name="T3" fmla="*/ 2147483647 h 49"/>
              <a:gd name="T4" fmla="*/ 2147483647 w 49"/>
              <a:gd name="T5" fmla="*/ 2147483647 h 49"/>
              <a:gd name="T6" fmla="*/ 2147483647 w 49"/>
              <a:gd name="T7" fmla="*/ 2147483647 h 49"/>
              <a:gd name="T8" fmla="*/ 2147483647 w 49"/>
              <a:gd name="T9" fmla="*/ 2147483647 h 49"/>
              <a:gd name="T10" fmla="*/ 2147483647 w 49"/>
              <a:gd name="T11" fmla="*/ 2147483647 h 49"/>
              <a:gd name="T12" fmla="*/ 2147483647 w 49"/>
              <a:gd name="T13" fmla="*/ 2147483647 h 49"/>
              <a:gd name="T14" fmla="*/ 2147483647 w 49"/>
              <a:gd name="T15" fmla="*/ 2147483647 h 49"/>
              <a:gd name="T16" fmla="*/ 2147483647 w 49"/>
              <a:gd name="T17" fmla="*/ 2147483647 h 49"/>
              <a:gd name="T18" fmla="*/ 0 w 49"/>
              <a:gd name="T19" fmla="*/ 0 h 49"/>
              <a:gd name="T20" fmla="*/ 0 w 49"/>
              <a:gd name="T21" fmla="*/ 2147483647 h 49"/>
              <a:gd name="T22" fmla="*/ 2147483647 w 49"/>
              <a:gd name="T23" fmla="*/ 2147483647 h 49"/>
              <a:gd name="T24" fmla="*/ 2147483647 w 49"/>
              <a:gd name="T25" fmla="*/ 2147483647 h 49"/>
              <a:gd name="T26" fmla="*/ 2147483647 w 49"/>
              <a:gd name="T27" fmla="*/ 2147483647 h 49"/>
              <a:gd name="T28" fmla="*/ 2147483647 w 49"/>
              <a:gd name="T29" fmla="*/ 2147483647 h 49"/>
              <a:gd name="T30" fmla="*/ 2147483647 w 49"/>
              <a:gd name="T31" fmla="*/ 2147483647 h 49"/>
              <a:gd name="T32" fmla="*/ 2147483647 w 49"/>
              <a:gd name="T33" fmla="*/ 2147483647 h 49"/>
              <a:gd name="T34" fmla="*/ 2147483647 w 49"/>
              <a:gd name="T35" fmla="*/ 2147483647 h 49"/>
              <a:gd name="T36" fmla="*/ 2147483647 w 49"/>
              <a:gd name="T37" fmla="*/ 2147483647 h 49"/>
              <a:gd name="T38" fmla="*/ 2147483647 w 49"/>
              <a:gd name="T39" fmla="*/ 2147483647 h 49"/>
              <a:gd name="T40" fmla="*/ 2147483647 w 49"/>
              <a:gd name="T41" fmla="*/ 2147483647 h 49"/>
              <a:gd name="T42" fmla="*/ 2147483647 w 49"/>
              <a:gd name="T43" fmla="*/ 2147483647 h 49"/>
              <a:gd name="T44" fmla="*/ 2147483647 w 49"/>
              <a:gd name="T45" fmla="*/ 2147483647 h 49"/>
              <a:gd name="T46" fmla="*/ 2147483647 w 49"/>
              <a:gd name="T47" fmla="*/ 2147483647 h 49"/>
              <a:gd name="T48" fmla="*/ 2147483647 w 49"/>
              <a:gd name="T49" fmla="*/ 2147483647 h 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49"/>
              <a:gd name="T77" fmla="*/ 49 w 49"/>
              <a:gd name="T78" fmla="*/ 49 h 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49">
                <a:moveTo>
                  <a:pt x="49" y="44"/>
                </a:moveTo>
                <a:lnTo>
                  <a:pt x="49" y="44"/>
                </a:lnTo>
                <a:lnTo>
                  <a:pt x="46" y="34"/>
                </a:lnTo>
                <a:lnTo>
                  <a:pt x="44" y="25"/>
                </a:lnTo>
                <a:lnTo>
                  <a:pt x="41" y="17"/>
                </a:lnTo>
                <a:lnTo>
                  <a:pt x="34" y="11"/>
                </a:lnTo>
                <a:lnTo>
                  <a:pt x="26" y="6"/>
                </a:lnTo>
                <a:lnTo>
                  <a:pt x="19" y="4"/>
                </a:lnTo>
                <a:lnTo>
                  <a:pt x="9" y="2"/>
                </a:lnTo>
                <a:lnTo>
                  <a:pt x="0" y="0"/>
                </a:lnTo>
                <a:lnTo>
                  <a:pt x="0" y="10"/>
                </a:lnTo>
                <a:lnTo>
                  <a:pt x="9" y="8"/>
                </a:lnTo>
                <a:lnTo>
                  <a:pt x="17" y="11"/>
                </a:lnTo>
                <a:lnTo>
                  <a:pt x="24" y="13"/>
                </a:lnTo>
                <a:lnTo>
                  <a:pt x="30" y="17"/>
                </a:lnTo>
                <a:lnTo>
                  <a:pt x="34" y="22"/>
                </a:lnTo>
                <a:lnTo>
                  <a:pt x="37" y="28"/>
                </a:lnTo>
                <a:lnTo>
                  <a:pt x="40" y="34"/>
                </a:lnTo>
                <a:lnTo>
                  <a:pt x="40" y="44"/>
                </a:lnTo>
                <a:lnTo>
                  <a:pt x="41" y="48"/>
                </a:lnTo>
                <a:lnTo>
                  <a:pt x="44" y="49"/>
                </a:lnTo>
                <a:lnTo>
                  <a:pt x="48" y="48"/>
                </a:lnTo>
                <a:lnTo>
                  <a:pt x="49" y="44"/>
                </a:lnTo>
                <a:close/>
              </a:path>
            </a:pathLst>
          </a:custGeom>
          <a:solidFill>
            <a:srgbClr val="000000"/>
          </a:solidFill>
          <a:ln w="9525">
            <a:noFill/>
            <a:round/>
            <a:headEnd/>
            <a:tailEnd/>
          </a:ln>
        </p:spPr>
        <p:txBody>
          <a:bodyPr/>
          <a:lstStyle/>
          <a:p>
            <a:endParaRPr lang="en-GB"/>
          </a:p>
        </p:txBody>
      </p:sp>
      <p:sp>
        <p:nvSpPr>
          <p:cNvPr id="16458" name="Freeform 75"/>
          <p:cNvSpPr>
            <a:spLocks/>
          </p:cNvSpPr>
          <p:nvPr/>
        </p:nvSpPr>
        <p:spPr bwMode="auto">
          <a:xfrm>
            <a:off x="1604963" y="4197350"/>
            <a:ext cx="11112" cy="836613"/>
          </a:xfrm>
          <a:custGeom>
            <a:avLst/>
            <a:gdLst>
              <a:gd name="T0" fmla="*/ 2147483647 w 9"/>
              <a:gd name="T1" fmla="*/ 2147483647 h 726"/>
              <a:gd name="T2" fmla="*/ 2147483647 w 9"/>
              <a:gd name="T3" fmla="*/ 2147483647 h 726"/>
              <a:gd name="T4" fmla="*/ 2147483647 w 9"/>
              <a:gd name="T5" fmla="*/ 0 h 726"/>
              <a:gd name="T6" fmla="*/ 0 w 9"/>
              <a:gd name="T7" fmla="*/ 0 h 726"/>
              <a:gd name="T8" fmla="*/ 0 w 9"/>
              <a:gd name="T9" fmla="*/ 2147483647 h 726"/>
              <a:gd name="T10" fmla="*/ 0 w 9"/>
              <a:gd name="T11" fmla="*/ 2147483647 h 726"/>
              <a:gd name="T12" fmla="*/ 0 w 9"/>
              <a:gd name="T13" fmla="*/ 2147483647 h 726"/>
              <a:gd name="T14" fmla="*/ 2147483647 w 9"/>
              <a:gd name="T15" fmla="*/ 2147483647 h 726"/>
              <a:gd name="T16" fmla="*/ 2147483647 w 9"/>
              <a:gd name="T17" fmla="*/ 2147483647 h 726"/>
              <a:gd name="T18" fmla="*/ 2147483647 w 9"/>
              <a:gd name="T19" fmla="*/ 2147483647 h 726"/>
              <a:gd name="T20" fmla="*/ 2147483647 w 9"/>
              <a:gd name="T21" fmla="*/ 2147483647 h 7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726"/>
              <a:gd name="T35" fmla="*/ 9 w 9"/>
              <a:gd name="T36" fmla="*/ 726 h 7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726">
                <a:moveTo>
                  <a:pt x="9" y="721"/>
                </a:moveTo>
                <a:lnTo>
                  <a:pt x="9" y="721"/>
                </a:lnTo>
                <a:lnTo>
                  <a:pt x="9" y="0"/>
                </a:lnTo>
                <a:lnTo>
                  <a:pt x="0" y="0"/>
                </a:lnTo>
                <a:lnTo>
                  <a:pt x="0" y="721"/>
                </a:lnTo>
                <a:lnTo>
                  <a:pt x="1" y="724"/>
                </a:lnTo>
                <a:lnTo>
                  <a:pt x="4" y="726"/>
                </a:lnTo>
                <a:lnTo>
                  <a:pt x="8" y="724"/>
                </a:lnTo>
                <a:lnTo>
                  <a:pt x="9" y="721"/>
                </a:lnTo>
                <a:close/>
              </a:path>
            </a:pathLst>
          </a:custGeom>
          <a:solidFill>
            <a:srgbClr val="000000"/>
          </a:solidFill>
          <a:ln w="9525">
            <a:noFill/>
            <a:round/>
            <a:headEnd/>
            <a:tailEnd/>
          </a:ln>
        </p:spPr>
        <p:txBody>
          <a:bodyPr/>
          <a:lstStyle/>
          <a:p>
            <a:endParaRPr lang="en-GB"/>
          </a:p>
        </p:txBody>
      </p:sp>
      <p:sp>
        <p:nvSpPr>
          <p:cNvPr id="16459" name="Freeform 76"/>
          <p:cNvSpPr>
            <a:spLocks/>
          </p:cNvSpPr>
          <p:nvPr/>
        </p:nvSpPr>
        <p:spPr bwMode="auto">
          <a:xfrm>
            <a:off x="1565275" y="5027613"/>
            <a:ext cx="50800" cy="57150"/>
          </a:xfrm>
          <a:custGeom>
            <a:avLst/>
            <a:gdLst>
              <a:gd name="T0" fmla="*/ 2147483647 w 46"/>
              <a:gd name="T1" fmla="*/ 2147483647 h 50"/>
              <a:gd name="T2" fmla="*/ 2147483647 w 46"/>
              <a:gd name="T3" fmla="*/ 2147483647 h 50"/>
              <a:gd name="T4" fmla="*/ 2147483647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2147483647 h 50"/>
              <a:gd name="T16" fmla="*/ 2147483647 w 46"/>
              <a:gd name="T17" fmla="*/ 2147483647 h 50"/>
              <a:gd name="T18" fmla="*/ 2147483647 w 46"/>
              <a:gd name="T19" fmla="*/ 0 h 50"/>
              <a:gd name="T20" fmla="*/ 2147483647 w 46"/>
              <a:gd name="T21" fmla="*/ 0 h 50"/>
              <a:gd name="T22" fmla="*/ 2147483647 w 46"/>
              <a:gd name="T23" fmla="*/ 2147483647 h 50"/>
              <a:gd name="T24" fmla="*/ 2147483647 w 46"/>
              <a:gd name="T25" fmla="*/ 2147483647 h 50"/>
              <a:gd name="T26" fmla="*/ 2147483647 w 46"/>
              <a:gd name="T27" fmla="*/ 2147483647 h 50"/>
              <a:gd name="T28" fmla="*/ 2147483647 w 46"/>
              <a:gd name="T29" fmla="*/ 2147483647 h 50"/>
              <a:gd name="T30" fmla="*/ 2147483647 w 46"/>
              <a:gd name="T31" fmla="*/ 2147483647 h 50"/>
              <a:gd name="T32" fmla="*/ 2147483647 w 46"/>
              <a:gd name="T33" fmla="*/ 2147483647 h 50"/>
              <a:gd name="T34" fmla="*/ 2147483647 w 46"/>
              <a:gd name="T35" fmla="*/ 2147483647 h 50"/>
              <a:gd name="T36" fmla="*/ 2147483647 w 46"/>
              <a:gd name="T37" fmla="*/ 2147483647 h 50"/>
              <a:gd name="T38" fmla="*/ 2147483647 w 46"/>
              <a:gd name="T39" fmla="*/ 2147483647 h 50"/>
              <a:gd name="T40" fmla="*/ 2147483647 w 46"/>
              <a:gd name="T41" fmla="*/ 2147483647 h 50"/>
              <a:gd name="T42" fmla="*/ 2147483647 w 46"/>
              <a:gd name="T43" fmla="*/ 2147483647 h 50"/>
              <a:gd name="T44" fmla="*/ 0 w 46"/>
              <a:gd name="T45" fmla="*/ 2147483647 h 50"/>
              <a:gd name="T46" fmla="*/ 2147483647 w 46"/>
              <a:gd name="T47" fmla="*/ 2147483647 h 50"/>
              <a:gd name="T48" fmla="*/ 2147483647 w 46"/>
              <a:gd name="T49" fmla="*/ 2147483647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6"/>
              <a:gd name="T76" fmla="*/ 0 h 50"/>
              <a:gd name="T77" fmla="*/ 46 w 46"/>
              <a:gd name="T78" fmla="*/ 50 h 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6" h="50">
                <a:moveTo>
                  <a:pt x="4" y="50"/>
                </a:moveTo>
                <a:lnTo>
                  <a:pt x="4" y="50"/>
                </a:lnTo>
                <a:lnTo>
                  <a:pt x="12" y="47"/>
                </a:lnTo>
                <a:lnTo>
                  <a:pt x="18" y="45"/>
                </a:lnTo>
                <a:lnTo>
                  <a:pt x="25" y="40"/>
                </a:lnTo>
                <a:lnTo>
                  <a:pt x="32" y="33"/>
                </a:lnTo>
                <a:lnTo>
                  <a:pt x="38" y="26"/>
                </a:lnTo>
                <a:lnTo>
                  <a:pt x="41" y="18"/>
                </a:lnTo>
                <a:lnTo>
                  <a:pt x="43" y="8"/>
                </a:lnTo>
                <a:lnTo>
                  <a:pt x="46" y="0"/>
                </a:lnTo>
                <a:lnTo>
                  <a:pt x="37" y="0"/>
                </a:lnTo>
                <a:lnTo>
                  <a:pt x="37" y="8"/>
                </a:lnTo>
                <a:lnTo>
                  <a:pt x="34" y="16"/>
                </a:lnTo>
                <a:lnTo>
                  <a:pt x="31" y="21"/>
                </a:lnTo>
                <a:lnTo>
                  <a:pt x="25" y="28"/>
                </a:lnTo>
                <a:lnTo>
                  <a:pt x="21" y="35"/>
                </a:lnTo>
                <a:lnTo>
                  <a:pt x="15" y="38"/>
                </a:lnTo>
                <a:lnTo>
                  <a:pt x="10" y="41"/>
                </a:lnTo>
                <a:lnTo>
                  <a:pt x="4" y="41"/>
                </a:lnTo>
                <a:lnTo>
                  <a:pt x="1" y="42"/>
                </a:lnTo>
                <a:lnTo>
                  <a:pt x="0" y="45"/>
                </a:lnTo>
                <a:lnTo>
                  <a:pt x="1" y="49"/>
                </a:lnTo>
                <a:lnTo>
                  <a:pt x="4" y="50"/>
                </a:lnTo>
                <a:close/>
              </a:path>
            </a:pathLst>
          </a:custGeom>
          <a:solidFill>
            <a:srgbClr val="000000"/>
          </a:solidFill>
          <a:ln w="9525">
            <a:noFill/>
            <a:round/>
            <a:headEnd/>
            <a:tailEnd/>
          </a:ln>
        </p:spPr>
        <p:txBody>
          <a:bodyPr/>
          <a:lstStyle/>
          <a:p>
            <a:endParaRPr lang="en-GB"/>
          </a:p>
        </p:txBody>
      </p:sp>
      <p:sp>
        <p:nvSpPr>
          <p:cNvPr id="16460" name="Freeform 77"/>
          <p:cNvSpPr>
            <a:spLocks/>
          </p:cNvSpPr>
          <p:nvPr/>
        </p:nvSpPr>
        <p:spPr bwMode="auto">
          <a:xfrm>
            <a:off x="549275" y="5075238"/>
            <a:ext cx="1019175" cy="9525"/>
          </a:xfrm>
          <a:custGeom>
            <a:avLst/>
            <a:gdLst>
              <a:gd name="T0" fmla="*/ 2147483647 w 919"/>
              <a:gd name="T1" fmla="*/ 2147483647 h 9"/>
              <a:gd name="T2" fmla="*/ 2147483647 w 919"/>
              <a:gd name="T3" fmla="*/ 2147483647 h 9"/>
              <a:gd name="T4" fmla="*/ 2147483647 w 919"/>
              <a:gd name="T5" fmla="*/ 2147483647 h 9"/>
              <a:gd name="T6" fmla="*/ 2147483647 w 919"/>
              <a:gd name="T7" fmla="*/ 0 h 9"/>
              <a:gd name="T8" fmla="*/ 2147483647 w 919"/>
              <a:gd name="T9" fmla="*/ 0 h 9"/>
              <a:gd name="T10" fmla="*/ 2147483647 w 919"/>
              <a:gd name="T11" fmla="*/ 0 h 9"/>
              <a:gd name="T12" fmla="*/ 2147483647 w 919"/>
              <a:gd name="T13" fmla="*/ 0 h 9"/>
              <a:gd name="T14" fmla="*/ 2147483647 w 919"/>
              <a:gd name="T15" fmla="*/ 2147483647 h 9"/>
              <a:gd name="T16" fmla="*/ 0 w 919"/>
              <a:gd name="T17" fmla="*/ 2147483647 h 9"/>
              <a:gd name="T18" fmla="*/ 2147483647 w 919"/>
              <a:gd name="T19" fmla="*/ 2147483647 h 9"/>
              <a:gd name="T20" fmla="*/ 2147483647 w 919"/>
              <a:gd name="T21" fmla="*/ 214748364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9"/>
              <a:gd name="T34" fmla="*/ 0 h 9"/>
              <a:gd name="T35" fmla="*/ 919 w 91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9" h="9">
                <a:moveTo>
                  <a:pt x="5" y="9"/>
                </a:moveTo>
                <a:lnTo>
                  <a:pt x="5" y="9"/>
                </a:lnTo>
                <a:lnTo>
                  <a:pt x="919" y="9"/>
                </a:lnTo>
                <a:lnTo>
                  <a:pt x="919" y="0"/>
                </a:lnTo>
                <a:lnTo>
                  <a:pt x="5" y="0"/>
                </a:lnTo>
                <a:lnTo>
                  <a:pt x="1" y="1"/>
                </a:lnTo>
                <a:lnTo>
                  <a:pt x="0" y="4"/>
                </a:lnTo>
                <a:lnTo>
                  <a:pt x="1" y="8"/>
                </a:lnTo>
                <a:lnTo>
                  <a:pt x="5" y="9"/>
                </a:lnTo>
                <a:close/>
              </a:path>
            </a:pathLst>
          </a:custGeom>
          <a:solidFill>
            <a:srgbClr val="000000"/>
          </a:solidFill>
          <a:ln w="9525">
            <a:noFill/>
            <a:round/>
            <a:headEnd/>
            <a:tailEnd/>
          </a:ln>
        </p:spPr>
        <p:txBody>
          <a:bodyPr/>
          <a:lstStyle/>
          <a:p>
            <a:endParaRPr lang="en-GB"/>
          </a:p>
        </p:txBody>
      </p:sp>
      <p:sp>
        <p:nvSpPr>
          <p:cNvPr id="16461" name="Freeform 78"/>
          <p:cNvSpPr>
            <a:spLocks/>
          </p:cNvSpPr>
          <p:nvPr/>
        </p:nvSpPr>
        <p:spPr bwMode="auto">
          <a:xfrm>
            <a:off x="514350" y="5038725"/>
            <a:ext cx="41275" cy="46038"/>
          </a:xfrm>
          <a:custGeom>
            <a:avLst/>
            <a:gdLst>
              <a:gd name="T0" fmla="*/ 0 w 37"/>
              <a:gd name="T1" fmla="*/ 2147483647 h 41"/>
              <a:gd name="T2" fmla="*/ 0 w 37"/>
              <a:gd name="T3" fmla="*/ 2147483647 h 41"/>
              <a:gd name="T4" fmla="*/ 2147483647 w 37"/>
              <a:gd name="T5" fmla="*/ 2147483647 h 41"/>
              <a:gd name="T6" fmla="*/ 2147483647 w 37"/>
              <a:gd name="T7" fmla="*/ 2147483647 h 41"/>
              <a:gd name="T8" fmla="*/ 2147483647 w 37"/>
              <a:gd name="T9" fmla="*/ 2147483647 h 41"/>
              <a:gd name="T10" fmla="*/ 2147483647 w 37"/>
              <a:gd name="T11" fmla="*/ 2147483647 h 41"/>
              <a:gd name="T12" fmla="*/ 2147483647 w 37"/>
              <a:gd name="T13" fmla="*/ 2147483647 h 41"/>
              <a:gd name="T14" fmla="*/ 2147483647 w 37"/>
              <a:gd name="T15" fmla="*/ 2147483647 h 41"/>
              <a:gd name="T16" fmla="*/ 2147483647 w 37"/>
              <a:gd name="T17" fmla="*/ 2147483647 h 41"/>
              <a:gd name="T18" fmla="*/ 2147483647 w 37"/>
              <a:gd name="T19" fmla="*/ 2147483647 h 41"/>
              <a:gd name="T20" fmla="*/ 2147483647 w 37"/>
              <a:gd name="T21" fmla="*/ 2147483647 h 41"/>
              <a:gd name="T22" fmla="*/ 2147483647 w 37"/>
              <a:gd name="T23" fmla="*/ 2147483647 h 41"/>
              <a:gd name="T24" fmla="*/ 2147483647 w 37"/>
              <a:gd name="T25" fmla="*/ 2147483647 h 41"/>
              <a:gd name="T26" fmla="*/ 2147483647 w 37"/>
              <a:gd name="T27" fmla="*/ 2147483647 h 41"/>
              <a:gd name="T28" fmla="*/ 2147483647 w 37"/>
              <a:gd name="T29" fmla="*/ 0 h 41"/>
              <a:gd name="T30" fmla="*/ 2147483647 w 37"/>
              <a:gd name="T31" fmla="*/ 2147483647 h 41"/>
              <a:gd name="T32" fmla="*/ 0 w 37"/>
              <a:gd name="T33" fmla="*/ 214748364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41"/>
              <a:gd name="T53" fmla="*/ 37 w 37"/>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41">
                <a:moveTo>
                  <a:pt x="0" y="5"/>
                </a:moveTo>
                <a:lnTo>
                  <a:pt x="0" y="5"/>
                </a:lnTo>
                <a:lnTo>
                  <a:pt x="2" y="19"/>
                </a:lnTo>
                <a:lnTo>
                  <a:pt x="9" y="31"/>
                </a:lnTo>
                <a:lnTo>
                  <a:pt x="20" y="37"/>
                </a:lnTo>
                <a:lnTo>
                  <a:pt x="37" y="41"/>
                </a:lnTo>
                <a:lnTo>
                  <a:pt x="37" y="32"/>
                </a:lnTo>
                <a:lnTo>
                  <a:pt x="22" y="31"/>
                </a:lnTo>
                <a:lnTo>
                  <a:pt x="13" y="26"/>
                </a:lnTo>
                <a:lnTo>
                  <a:pt x="9" y="17"/>
                </a:lnTo>
                <a:lnTo>
                  <a:pt x="9" y="5"/>
                </a:lnTo>
                <a:lnTo>
                  <a:pt x="7" y="1"/>
                </a:lnTo>
                <a:lnTo>
                  <a:pt x="4" y="0"/>
                </a:lnTo>
                <a:lnTo>
                  <a:pt x="1" y="1"/>
                </a:lnTo>
                <a:lnTo>
                  <a:pt x="0" y="5"/>
                </a:lnTo>
                <a:close/>
              </a:path>
            </a:pathLst>
          </a:custGeom>
          <a:solidFill>
            <a:srgbClr val="000000"/>
          </a:solidFill>
          <a:ln w="9525">
            <a:noFill/>
            <a:round/>
            <a:headEnd/>
            <a:tailEnd/>
          </a:ln>
        </p:spPr>
        <p:txBody>
          <a:bodyPr/>
          <a:lstStyle/>
          <a:p>
            <a:endParaRPr lang="en-GB"/>
          </a:p>
        </p:txBody>
      </p:sp>
      <p:sp>
        <p:nvSpPr>
          <p:cNvPr id="16462" name="Freeform 79"/>
          <p:cNvSpPr>
            <a:spLocks/>
          </p:cNvSpPr>
          <p:nvPr/>
        </p:nvSpPr>
        <p:spPr bwMode="auto">
          <a:xfrm>
            <a:off x="546100" y="4173538"/>
            <a:ext cx="1039813" cy="882650"/>
          </a:xfrm>
          <a:custGeom>
            <a:avLst/>
            <a:gdLst>
              <a:gd name="T0" fmla="*/ 0 w 938"/>
              <a:gd name="T1" fmla="*/ 2147483647 h 767"/>
              <a:gd name="T2" fmla="*/ 0 w 938"/>
              <a:gd name="T3" fmla="*/ 2147483647 h 767"/>
              <a:gd name="T4" fmla="*/ 2147483647 w 938"/>
              <a:gd name="T5" fmla="*/ 2147483647 h 767"/>
              <a:gd name="T6" fmla="*/ 2147483647 w 938"/>
              <a:gd name="T7" fmla="*/ 2147483647 h 767"/>
              <a:gd name="T8" fmla="*/ 2147483647 w 938"/>
              <a:gd name="T9" fmla="*/ 2147483647 h 767"/>
              <a:gd name="T10" fmla="*/ 2147483647 w 938"/>
              <a:gd name="T11" fmla="*/ 2147483647 h 767"/>
              <a:gd name="T12" fmla="*/ 2147483647 w 938"/>
              <a:gd name="T13" fmla="*/ 2147483647 h 767"/>
              <a:gd name="T14" fmla="*/ 2147483647 w 938"/>
              <a:gd name="T15" fmla="*/ 2147483647 h 767"/>
              <a:gd name="T16" fmla="*/ 2147483647 w 938"/>
              <a:gd name="T17" fmla="*/ 0 h 767"/>
              <a:gd name="T18" fmla="*/ 2147483647 w 938"/>
              <a:gd name="T19" fmla="*/ 0 h 767"/>
              <a:gd name="T20" fmla="*/ 2147483647 w 938"/>
              <a:gd name="T21" fmla="*/ 0 h 767"/>
              <a:gd name="T22" fmla="*/ 2147483647 w 938"/>
              <a:gd name="T23" fmla="*/ 0 h 767"/>
              <a:gd name="T24" fmla="*/ 2147483647 w 938"/>
              <a:gd name="T25" fmla="*/ 2147483647 h 767"/>
              <a:gd name="T26" fmla="*/ 2147483647 w 938"/>
              <a:gd name="T27" fmla="*/ 2147483647 h 767"/>
              <a:gd name="T28" fmla="*/ 2147483647 w 938"/>
              <a:gd name="T29" fmla="*/ 2147483647 h 767"/>
              <a:gd name="T30" fmla="*/ 2147483647 w 938"/>
              <a:gd name="T31" fmla="*/ 2147483647 h 767"/>
              <a:gd name="T32" fmla="*/ 2147483647 w 938"/>
              <a:gd name="T33" fmla="*/ 2147483647 h 767"/>
              <a:gd name="T34" fmla="*/ 2147483647 w 938"/>
              <a:gd name="T35" fmla="*/ 2147483647 h 767"/>
              <a:gd name="T36" fmla="*/ 2147483647 w 938"/>
              <a:gd name="T37" fmla="*/ 2147483647 h 767"/>
              <a:gd name="T38" fmla="*/ 2147483647 w 938"/>
              <a:gd name="T39" fmla="*/ 2147483647 h 767"/>
              <a:gd name="T40" fmla="*/ 2147483647 w 938"/>
              <a:gd name="T41" fmla="*/ 2147483647 h 767"/>
              <a:gd name="T42" fmla="*/ 2147483647 w 938"/>
              <a:gd name="T43" fmla="*/ 2147483647 h 767"/>
              <a:gd name="T44" fmla="*/ 2147483647 w 938"/>
              <a:gd name="T45" fmla="*/ 2147483647 h 767"/>
              <a:gd name="T46" fmla="*/ 2147483647 w 938"/>
              <a:gd name="T47" fmla="*/ 2147483647 h 767"/>
              <a:gd name="T48" fmla="*/ 2147483647 w 938"/>
              <a:gd name="T49" fmla="*/ 2147483647 h 767"/>
              <a:gd name="T50" fmla="*/ 2147483647 w 938"/>
              <a:gd name="T51" fmla="*/ 2147483647 h 767"/>
              <a:gd name="T52" fmla="*/ 2147483647 w 938"/>
              <a:gd name="T53" fmla="*/ 2147483647 h 767"/>
              <a:gd name="T54" fmla="*/ 2147483647 w 938"/>
              <a:gd name="T55" fmla="*/ 2147483647 h 767"/>
              <a:gd name="T56" fmla="*/ 2147483647 w 938"/>
              <a:gd name="T57" fmla="*/ 2147483647 h 767"/>
              <a:gd name="T58" fmla="*/ 2147483647 w 938"/>
              <a:gd name="T59" fmla="*/ 2147483647 h 767"/>
              <a:gd name="T60" fmla="*/ 2147483647 w 938"/>
              <a:gd name="T61" fmla="*/ 2147483647 h 767"/>
              <a:gd name="T62" fmla="*/ 2147483647 w 938"/>
              <a:gd name="T63" fmla="*/ 2147483647 h 767"/>
              <a:gd name="T64" fmla="*/ 0 w 938"/>
              <a:gd name="T65" fmla="*/ 2147483647 h 7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38"/>
              <a:gd name="T100" fmla="*/ 0 h 767"/>
              <a:gd name="T101" fmla="*/ 938 w 938"/>
              <a:gd name="T102" fmla="*/ 767 h 7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38" h="767">
                <a:moveTo>
                  <a:pt x="0" y="736"/>
                </a:moveTo>
                <a:lnTo>
                  <a:pt x="0" y="44"/>
                </a:lnTo>
                <a:lnTo>
                  <a:pt x="1" y="33"/>
                </a:lnTo>
                <a:lnTo>
                  <a:pt x="5" y="23"/>
                </a:lnTo>
                <a:lnTo>
                  <a:pt x="11" y="15"/>
                </a:lnTo>
                <a:lnTo>
                  <a:pt x="18" y="9"/>
                </a:lnTo>
                <a:lnTo>
                  <a:pt x="26" y="5"/>
                </a:lnTo>
                <a:lnTo>
                  <a:pt x="35" y="2"/>
                </a:lnTo>
                <a:lnTo>
                  <a:pt x="42" y="0"/>
                </a:lnTo>
                <a:lnTo>
                  <a:pt x="50" y="0"/>
                </a:lnTo>
                <a:lnTo>
                  <a:pt x="895" y="0"/>
                </a:lnTo>
                <a:lnTo>
                  <a:pt x="904" y="0"/>
                </a:lnTo>
                <a:lnTo>
                  <a:pt x="913" y="2"/>
                </a:lnTo>
                <a:lnTo>
                  <a:pt x="920" y="5"/>
                </a:lnTo>
                <a:lnTo>
                  <a:pt x="926" y="9"/>
                </a:lnTo>
                <a:lnTo>
                  <a:pt x="931" y="14"/>
                </a:lnTo>
                <a:lnTo>
                  <a:pt x="934" y="20"/>
                </a:lnTo>
                <a:lnTo>
                  <a:pt x="937" y="28"/>
                </a:lnTo>
                <a:lnTo>
                  <a:pt x="938" y="38"/>
                </a:lnTo>
                <a:lnTo>
                  <a:pt x="938" y="724"/>
                </a:lnTo>
                <a:lnTo>
                  <a:pt x="937" y="732"/>
                </a:lnTo>
                <a:lnTo>
                  <a:pt x="934" y="740"/>
                </a:lnTo>
                <a:lnTo>
                  <a:pt x="931" y="747"/>
                </a:lnTo>
                <a:lnTo>
                  <a:pt x="926" y="753"/>
                </a:lnTo>
                <a:lnTo>
                  <a:pt x="921" y="759"/>
                </a:lnTo>
                <a:lnTo>
                  <a:pt x="914" y="763"/>
                </a:lnTo>
                <a:lnTo>
                  <a:pt x="908" y="766"/>
                </a:lnTo>
                <a:lnTo>
                  <a:pt x="902" y="767"/>
                </a:lnTo>
                <a:lnTo>
                  <a:pt x="31" y="767"/>
                </a:lnTo>
                <a:lnTo>
                  <a:pt x="17" y="765"/>
                </a:lnTo>
                <a:lnTo>
                  <a:pt x="6" y="759"/>
                </a:lnTo>
                <a:lnTo>
                  <a:pt x="1" y="749"/>
                </a:lnTo>
                <a:lnTo>
                  <a:pt x="0" y="736"/>
                </a:lnTo>
                <a:close/>
              </a:path>
            </a:pathLst>
          </a:custGeom>
          <a:solidFill>
            <a:srgbClr val="CCCCCC"/>
          </a:solidFill>
          <a:ln w="9525">
            <a:noFill/>
            <a:round/>
            <a:headEnd/>
            <a:tailEnd/>
          </a:ln>
        </p:spPr>
        <p:txBody>
          <a:bodyPr/>
          <a:lstStyle/>
          <a:p>
            <a:endParaRPr lang="en-GB"/>
          </a:p>
        </p:txBody>
      </p:sp>
      <p:sp>
        <p:nvSpPr>
          <p:cNvPr id="16463" name="Freeform 80"/>
          <p:cNvSpPr>
            <a:spLocks/>
          </p:cNvSpPr>
          <p:nvPr/>
        </p:nvSpPr>
        <p:spPr bwMode="auto">
          <a:xfrm>
            <a:off x="539750" y="4219575"/>
            <a:ext cx="9525" cy="801688"/>
          </a:xfrm>
          <a:custGeom>
            <a:avLst/>
            <a:gdLst>
              <a:gd name="T0" fmla="*/ 0 w 9"/>
              <a:gd name="T1" fmla="*/ 2147483647 h 696"/>
              <a:gd name="T2" fmla="*/ 0 w 9"/>
              <a:gd name="T3" fmla="*/ 2147483647 h 696"/>
              <a:gd name="T4" fmla="*/ 0 w 9"/>
              <a:gd name="T5" fmla="*/ 2147483647 h 696"/>
              <a:gd name="T6" fmla="*/ 2147483647 w 9"/>
              <a:gd name="T7" fmla="*/ 2147483647 h 696"/>
              <a:gd name="T8" fmla="*/ 2147483647 w 9"/>
              <a:gd name="T9" fmla="*/ 2147483647 h 696"/>
              <a:gd name="T10" fmla="*/ 2147483647 w 9"/>
              <a:gd name="T11" fmla="*/ 2147483647 h 696"/>
              <a:gd name="T12" fmla="*/ 2147483647 w 9"/>
              <a:gd name="T13" fmla="*/ 2147483647 h 696"/>
              <a:gd name="T14" fmla="*/ 2147483647 w 9"/>
              <a:gd name="T15" fmla="*/ 2147483647 h 696"/>
              <a:gd name="T16" fmla="*/ 2147483647 w 9"/>
              <a:gd name="T17" fmla="*/ 0 h 696"/>
              <a:gd name="T18" fmla="*/ 2147483647 w 9"/>
              <a:gd name="T19" fmla="*/ 2147483647 h 696"/>
              <a:gd name="T20" fmla="*/ 0 w 9"/>
              <a:gd name="T21" fmla="*/ 2147483647 h 6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696"/>
              <a:gd name="T35" fmla="*/ 9 w 9"/>
              <a:gd name="T36" fmla="*/ 696 h 6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696">
                <a:moveTo>
                  <a:pt x="0" y="4"/>
                </a:moveTo>
                <a:lnTo>
                  <a:pt x="0" y="4"/>
                </a:lnTo>
                <a:lnTo>
                  <a:pt x="0" y="696"/>
                </a:lnTo>
                <a:lnTo>
                  <a:pt x="9" y="696"/>
                </a:lnTo>
                <a:lnTo>
                  <a:pt x="9" y="4"/>
                </a:lnTo>
                <a:lnTo>
                  <a:pt x="8" y="1"/>
                </a:lnTo>
                <a:lnTo>
                  <a:pt x="5" y="0"/>
                </a:lnTo>
                <a:lnTo>
                  <a:pt x="1" y="1"/>
                </a:lnTo>
                <a:lnTo>
                  <a:pt x="0" y="4"/>
                </a:lnTo>
                <a:close/>
              </a:path>
            </a:pathLst>
          </a:custGeom>
          <a:solidFill>
            <a:srgbClr val="000000"/>
          </a:solidFill>
          <a:ln w="9525">
            <a:noFill/>
            <a:round/>
            <a:headEnd/>
            <a:tailEnd/>
          </a:ln>
        </p:spPr>
        <p:txBody>
          <a:bodyPr/>
          <a:lstStyle/>
          <a:p>
            <a:endParaRPr lang="en-GB"/>
          </a:p>
        </p:txBody>
      </p:sp>
      <p:sp>
        <p:nvSpPr>
          <p:cNvPr id="16464" name="Freeform 81"/>
          <p:cNvSpPr>
            <a:spLocks/>
          </p:cNvSpPr>
          <p:nvPr/>
        </p:nvSpPr>
        <p:spPr bwMode="auto">
          <a:xfrm>
            <a:off x="539750" y="4168775"/>
            <a:ext cx="66675" cy="55563"/>
          </a:xfrm>
          <a:custGeom>
            <a:avLst/>
            <a:gdLst>
              <a:gd name="T0" fmla="*/ 2147483647 w 60"/>
              <a:gd name="T1" fmla="*/ 0 h 48"/>
              <a:gd name="T2" fmla="*/ 2147483647 w 60"/>
              <a:gd name="T3" fmla="*/ 0 h 48"/>
              <a:gd name="T4" fmla="*/ 2147483647 w 60"/>
              <a:gd name="T5" fmla="*/ 2147483647 h 48"/>
              <a:gd name="T6" fmla="*/ 2147483647 w 60"/>
              <a:gd name="T7" fmla="*/ 2147483647 h 48"/>
              <a:gd name="T8" fmla="*/ 2147483647 w 60"/>
              <a:gd name="T9" fmla="*/ 2147483647 h 48"/>
              <a:gd name="T10" fmla="*/ 2147483647 w 60"/>
              <a:gd name="T11" fmla="*/ 2147483647 h 48"/>
              <a:gd name="T12" fmla="*/ 2147483647 w 60"/>
              <a:gd name="T13" fmla="*/ 2147483647 h 48"/>
              <a:gd name="T14" fmla="*/ 2147483647 w 60"/>
              <a:gd name="T15" fmla="*/ 2147483647 h 48"/>
              <a:gd name="T16" fmla="*/ 2147483647 w 60"/>
              <a:gd name="T17" fmla="*/ 2147483647 h 48"/>
              <a:gd name="T18" fmla="*/ 0 w 60"/>
              <a:gd name="T19" fmla="*/ 2147483647 h 48"/>
              <a:gd name="T20" fmla="*/ 2147483647 w 60"/>
              <a:gd name="T21" fmla="*/ 2147483647 h 48"/>
              <a:gd name="T22" fmla="*/ 2147483647 w 60"/>
              <a:gd name="T23" fmla="*/ 2147483647 h 48"/>
              <a:gd name="T24" fmla="*/ 2147483647 w 60"/>
              <a:gd name="T25" fmla="*/ 2147483647 h 48"/>
              <a:gd name="T26" fmla="*/ 2147483647 w 60"/>
              <a:gd name="T27" fmla="*/ 2147483647 h 48"/>
              <a:gd name="T28" fmla="*/ 2147483647 w 60"/>
              <a:gd name="T29" fmla="*/ 2147483647 h 48"/>
              <a:gd name="T30" fmla="*/ 2147483647 w 60"/>
              <a:gd name="T31" fmla="*/ 2147483647 h 48"/>
              <a:gd name="T32" fmla="*/ 2147483647 w 60"/>
              <a:gd name="T33" fmla="*/ 2147483647 h 48"/>
              <a:gd name="T34" fmla="*/ 2147483647 w 60"/>
              <a:gd name="T35" fmla="*/ 2147483647 h 48"/>
              <a:gd name="T36" fmla="*/ 2147483647 w 60"/>
              <a:gd name="T37" fmla="*/ 2147483647 h 48"/>
              <a:gd name="T38" fmla="*/ 2147483647 w 60"/>
              <a:gd name="T39" fmla="*/ 2147483647 h 48"/>
              <a:gd name="T40" fmla="*/ 2147483647 w 60"/>
              <a:gd name="T41" fmla="*/ 2147483647 h 48"/>
              <a:gd name="T42" fmla="*/ 2147483647 w 60"/>
              <a:gd name="T43" fmla="*/ 2147483647 h 48"/>
              <a:gd name="T44" fmla="*/ 2147483647 w 60"/>
              <a:gd name="T45" fmla="*/ 2147483647 h 48"/>
              <a:gd name="T46" fmla="*/ 2147483647 w 60"/>
              <a:gd name="T47" fmla="*/ 2147483647 h 48"/>
              <a:gd name="T48" fmla="*/ 2147483647 w 60"/>
              <a:gd name="T49" fmla="*/ 0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48"/>
              <a:gd name="T77" fmla="*/ 60 w 60"/>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48">
                <a:moveTo>
                  <a:pt x="55" y="0"/>
                </a:moveTo>
                <a:lnTo>
                  <a:pt x="55" y="0"/>
                </a:lnTo>
                <a:lnTo>
                  <a:pt x="47" y="1"/>
                </a:lnTo>
                <a:lnTo>
                  <a:pt x="38" y="3"/>
                </a:lnTo>
                <a:lnTo>
                  <a:pt x="29" y="5"/>
                </a:lnTo>
                <a:lnTo>
                  <a:pt x="20" y="10"/>
                </a:lnTo>
                <a:lnTo>
                  <a:pt x="14" y="16"/>
                </a:lnTo>
                <a:lnTo>
                  <a:pt x="7" y="25"/>
                </a:lnTo>
                <a:lnTo>
                  <a:pt x="2" y="36"/>
                </a:lnTo>
                <a:lnTo>
                  <a:pt x="0" y="48"/>
                </a:lnTo>
                <a:lnTo>
                  <a:pt x="9" y="48"/>
                </a:lnTo>
                <a:lnTo>
                  <a:pt x="9" y="38"/>
                </a:lnTo>
                <a:lnTo>
                  <a:pt x="14" y="28"/>
                </a:lnTo>
                <a:lnTo>
                  <a:pt x="18" y="21"/>
                </a:lnTo>
                <a:lnTo>
                  <a:pt x="25" y="16"/>
                </a:lnTo>
                <a:lnTo>
                  <a:pt x="32" y="12"/>
                </a:lnTo>
                <a:lnTo>
                  <a:pt x="41" y="10"/>
                </a:lnTo>
                <a:lnTo>
                  <a:pt x="47" y="7"/>
                </a:lnTo>
                <a:lnTo>
                  <a:pt x="55" y="9"/>
                </a:lnTo>
                <a:lnTo>
                  <a:pt x="59" y="7"/>
                </a:lnTo>
                <a:lnTo>
                  <a:pt x="60" y="4"/>
                </a:lnTo>
                <a:lnTo>
                  <a:pt x="59" y="1"/>
                </a:lnTo>
                <a:lnTo>
                  <a:pt x="55" y="0"/>
                </a:lnTo>
                <a:close/>
              </a:path>
            </a:pathLst>
          </a:custGeom>
          <a:solidFill>
            <a:srgbClr val="000000"/>
          </a:solidFill>
          <a:ln w="9525">
            <a:noFill/>
            <a:round/>
            <a:headEnd/>
            <a:tailEnd/>
          </a:ln>
        </p:spPr>
        <p:txBody>
          <a:bodyPr/>
          <a:lstStyle/>
          <a:p>
            <a:endParaRPr lang="en-GB"/>
          </a:p>
        </p:txBody>
      </p:sp>
      <p:sp>
        <p:nvSpPr>
          <p:cNvPr id="16465" name="Freeform 82"/>
          <p:cNvSpPr>
            <a:spLocks/>
          </p:cNvSpPr>
          <p:nvPr/>
        </p:nvSpPr>
        <p:spPr bwMode="auto">
          <a:xfrm>
            <a:off x="601663" y="4168775"/>
            <a:ext cx="941387" cy="9525"/>
          </a:xfrm>
          <a:custGeom>
            <a:avLst/>
            <a:gdLst>
              <a:gd name="T0" fmla="*/ 2147483647 w 849"/>
              <a:gd name="T1" fmla="*/ 0 h 9"/>
              <a:gd name="T2" fmla="*/ 2147483647 w 849"/>
              <a:gd name="T3" fmla="*/ 0 h 9"/>
              <a:gd name="T4" fmla="*/ 0 w 849"/>
              <a:gd name="T5" fmla="*/ 0 h 9"/>
              <a:gd name="T6" fmla="*/ 0 w 849"/>
              <a:gd name="T7" fmla="*/ 2147483647 h 9"/>
              <a:gd name="T8" fmla="*/ 2147483647 w 849"/>
              <a:gd name="T9" fmla="*/ 2147483647 h 9"/>
              <a:gd name="T10" fmla="*/ 2147483647 w 849"/>
              <a:gd name="T11" fmla="*/ 2147483647 h 9"/>
              <a:gd name="T12" fmla="*/ 2147483647 w 849"/>
              <a:gd name="T13" fmla="*/ 2147483647 h 9"/>
              <a:gd name="T14" fmla="*/ 2147483647 w 849"/>
              <a:gd name="T15" fmla="*/ 2147483647 h 9"/>
              <a:gd name="T16" fmla="*/ 2147483647 w 849"/>
              <a:gd name="T17" fmla="*/ 2147483647 h 9"/>
              <a:gd name="T18" fmla="*/ 2147483647 w 849"/>
              <a:gd name="T19" fmla="*/ 2147483647 h 9"/>
              <a:gd name="T20" fmla="*/ 2147483647 w 84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9"/>
              <a:gd name="T34" fmla="*/ 0 h 9"/>
              <a:gd name="T35" fmla="*/ 849 w 84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9" h="9">
                <a:moveTo>
                  <a:pt x="845" y="0"/>
                </a:moveTo>
                <a:lnTo>
                  <a:pt x="845" y="0"/>
                </a:lnTo>
                <a:lnTo>
                  <a:pt x="0" y="0"/>
                </a:lnTo>
                <a:lnTo>
                  <a:pt x="0" y="9"/>
                </a:lnTo>
                <a:lnTo>
                  <a:pt x="845" y="9"/>
                </a:lnTo>
                <a:lnTo>
                  <a:pt x="848" y="7"/>
                </a:lnTo>
                <a:lnTo>
                  <a:pt x="849" y="4"/>
                </a:lnTo>
                <a:lnTo>
                  <a:pt x="848" y="1"/>
                </a:lnTo>
                <a:lnTo>
                  <a:pt x="845" y="0"/>
                </a:lnTo>
                <a:close/>
              </a:path>
            </a:pathLst>
          </a:custGeom>
          <a:solidFill>
            <a:srgbClr val="000000"/>
          </a:solidFill>
          <a:ln w="9525">
            <a:noFill/>
            <a:round/>
            <a:headEnd/>
            <a:tailEnd/>
          </a:ln>
        </p:spPr>
        <p:txBody>
          <a:bodyPr/>
          <a:lstStyle/>
          <a:p>
            <a:endParaRPr lang="en-GB"/>
          </a:p>
        </p:txBody>
      </p:sp>
      <p:sp>
        <p:nvSpPr>
          <p:cNvPr id="16466" name="Freeform 83"/>
          <p:cNvSpPr>
            <a:spLocks/>
          </p:cNvSpPr>
          <p:nvPr/>
        </p:nvSpPr>
        <p:spPr bwMode="auto">
          <a:xfrm>
            <a:off x="1538288" y="4168775"/>
            <a:ext cx="52387" cy="53975"/>
          </a:xfrm>
          <a:custGeom>
            <a:avLst/>
            <a:gdLst>
              <a:gd name="T0" fmla="*/ 2147483647 w 47"/>
              <a:gd name="T1" fmla="*/ 2147483647 h 47"/>
              <a:gd name="T2" fmla="*/ 2147483647 w 47"/>
              <a:gd name="T3" fmla="*/ 2147483647 h 47"/>
              <a:gd name="T4" fmla="*/ 2147483647 w 47"/>
              <a:gd name="T5" fmla="*/ 2147483647 h 47"/>
              <a:gd name="T6" fmla="*/ 2147483647 w 47"/>
              <a:gd name="T7" fmla="*/ 2147483647 h 47"/>
              <a:gd name="T8" fmla="*/ 2147483647 w 47"/>
              <a:gd name="T9" fmla="*/ 2147483647 h 47"/>
              <a:gd name="T10" fmla="*/ 2147483647 w 47"/>
              <a:gd name="T11" fmla="*/ 2147483647 h 47"/>
              <a:gd name="T12" fmla="*/ 2147483647 w 47"/>
              <a:gd name="T13" fmla="*/ 2147483647 h 47"/>
              <a:gd name="T14" fmla="*/ 2147483647 w 47"/>
              <a:gd name="T15" fmla="*/ 2147483647 h 47"/>
              <a:gd name="T16" fmla="*/ 2147483647 w 47"/>
              <a:gd name="T17" fmla="*/ 2147483647 h 47"/>
              <a:gd name="T18" fmla="*/ 0 w 47"/>
              <a:gd name="T19" fmla="*/ 0 h 47"/>
              <a:gd name="T20" fmla="*/ 0 w 47"/>
              <a:gd name="T21" fmla="*/ 2147483647 h 47"/>
              <a:gd name="T22" fmla="*/ 2147483647 w 47"/>
              <a:gd name="T23" fmla="*/ 2147483647 h 47"/>
              <a:gd name="T24" fmla="*/ 2147483647 w 47"/>
              <a:gd name="T25" fmla="*/ 2147483647 h 47"/>
              <a:gd name="T26" fmla="*/ 2147483647 w 47"/>
              <a:gd name="T27" fmla="*/ 2147483647 h 47"/>
              <a:gd name="T28" fmla="*/ 2147483647 w 47"/>
              <a:gd name="T29" fmla="*/ 2147483647 h 47"/>
              <a:gd name="T30" fmla="*/ 2147483647 w 47"/>
              <a:gd name="T31" fmla="*/ 2147483647 h 47"/>
              <a:gd name="T32" fmla="*/ 2147483647 w 47"/>
              <a:gd name="T33" fmla="*/ 2147483647 h 47"/>
              <a:gd name="T34" fmla="*/ 2147483647 w 47"/>
              <a:gd name="T35" fmla="*/ 2147483647 h 47"/>
              <a:gd name="T36" fmla="*/ 2147483647 w 47"/>
              <a:gd name="T37" fmla="*/ 2147483647 h 47"/>
              <a:gd name="T38" fmla="*/ 2147483647 w 47"/>
              <a:gd name="T39" fmla="*/ 2147483647 h 47"/>
              <a:gd name="T40" fmla="*/ 2147483647 w 47"/>
              <a:gd name="T41" fmla="*/ 2147483647 h 47"/>
              <a:gd name="T42" fmla="*/ 2147483647 w 47"/>
              <a:gd name="T43" fmla="*/ 2147483647 h 47"/>
              <a:gd name="T44" fmla="*/ 2147483647 w 47"/>
              <a:gd name="T45" fmla="*/ 2147483647 h 47"/>
              <a:gd name="T46" fmla="*/ 2147483647 w 47"/>
              <a:gd name="T47" fmla="*/ 2147483647 h 47"/>
              <a:gd name="T48" fmla="*/ 2147483647 w 47"/>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47"/>
              <a:gd name="T77" fmla="*/ 47 w 47"/>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47">
                <a:moveTo>
                  <a:pt x="47" y="42"/>
                </a:moveTo>
                <a:lnTo>
                  <a:pt x="47" y="42"/>
                </a:lnTo>
                <a:lnTo>
                  <a:pt x="45" y="32"/>
                </a:lnTo>
                <a:lnTo>
                  <a:pt x="43" y="23"/>
                </a:lnTo>
                <a:lnTo>
                  <a:pt x="39" y="15"/>
                </a:lnTo>
                <a:lnTo>
                  <a:pt x="34" y="10"/>
                </a:lnTo>
                <a:lnTo>
                  <a:pt x="26" y="5"/>
                </a:lnTo>
                <a:lnTo>
                  <a:pt x="19" y="3"/>
                </a:lnTo>
                <a:lnTo>
                  <a:pt x="9" y="1"/>
                </a:lnTo>
                <a:lnTo>
                  <a:pt x="0" y="0"/>
                </a:lnTo>
                <a:lnTo>
                  <a:pt x="0" y="9"/>
                </a:lnTo>
                <a:lnTo>
                  <a:pt x="9" y="7"/>
                </a:lnTo>
                <a:lnTo>
                  <a:pt x="17" y="10"/>
                </a:lnTo>
                <a:lnTo>
                  <a:pt x="24" y="12"/>
                </a:lnTo>
                <a:lnTo>
                  <a:pt x="29" y="16"/>
                </a:lnTo>
                <a:lnTo>
                  <a:pt x="33" y="20"/>
                </a:lnTo>
                <a:lnTo>
                  <a:pt x="36" y="25"/>
                </a:lnTo>
                <a:lnTo>
                  <a:pt x="38" y="32"/>
                </a:lnTo>
                <a:lnTo>
                  <a:pt x="38" y="42"/>
                </a:lnTo>
                <a:lnTo>
                  <a:pt x="39" y="46"/>
                </a:lnTo>
                <a:lnTo>
                  <a:pt x="43" y="47"/>
                </a:lnTo>
                <a:lnTo>
                  <a:pt x="46" y="46"/>
                </a:lnTo>
                <a:lnTo>
                  <a:pt x="47" y="42"/>
                </a:lnTo>
                <a:close/>
              </a:path>
            </a:pathLst>
          </a:custGeom>
          <a:solidFill>
            <a:srgbClr val="000000"/>
          </a:solidFill>
          <a:ln w="9525">
            <a:noFill/>
            <a:round/>
            <a:headEnd/>
            <a:tailEnd/>
          </a:ln>
        </p:spPr>
        <p:txBody>
          <a:bodyPr/>
          <a:lstStyle/>
          <a:p>
            <a:endParaRPr lang="en-GB"/>
          </a:p>
        </p:txBody>
      </p:sp>
      <p:sp>
        <p:nvSpPr>
          <p:cNvPr id="16467" name="Freeform 84"/>
          <p:cNvSpPr>
            <a:spLocks/>
          </p:cNvSpPr>
          <p:nvPr/>
        </p:nvSpPr>
        <p:spPr bwMode="auto">
          <a:xfrm>
            <a:off x="1579563" y="4216400"/>
            <a:ext cx="11112" cy="796925"/>
          </a:xfrm>
          <a:custGeom>
            <a:avLst/>
            <a:gdLst>
              <a:gd name="T0" fmla="*/ 2147483647 w 9"/>
              <a:gd name="T1" fmla="*/ 2147483647 h 691"/>
              <a:gd name="T2" fmla="*/ 2147483647 w 9"/>
              <a:gd name="T3" fmla="*/ 2147483647 h 691"/>
              <a:gd name="T4" fmla="*/ 2147483647 w 9"/>
              <a:gd name="T5" fmla="*/ 0 h 691"/>
              <a:gd name="T6" fmla="*/ 0 w 9"/>
              <a:gd name="T7" fmla="*/ 0 h 691"/>
              <a:gd name="T8" fmla="*/ 0 w 9"/>
              <a:gd name="T9" fmla="*/ 2147483647 h 691"/>
              <a:gd name="T10" fmla="*/ 0 w 9"/>
              <a:gd name="T11" fmla="*/ 2147483647 h 691"/>
              <a:gd name="T12" fmla="*/ 0 w 9"/>
              <a:gd name="T13" fmla="*/ 2147483647 h 691"/>
              <a:gd name="T14" fmla="*/ 2147483647 w 9"/>
              <a:gd name="T15" fmla="*/ 2147483647 h 691"/>
              <a:gd name="T16" fmla="*/ 2147483647 w 9"/>
              <a:gd name="T17" fmla="*/ 2147483647 h 691"/>
              <a:gd name="T18" fmla="*/ 2147483647 w 9"/>
              <a:gd name="T19" fmla="*/ 2147483647 h 691"/>
              <a:gd name="T20" fmla="*/ 2147483647 w 9"/>
              <a:gd name="T21" fmla="*/ 2147483647 h 6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691"/>
              <a:gd name="T35" fmla="*/ 9 w 9"/>
              <a:gd name="T36" fmla="*/ 691 h 6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691">
                <a:moveTo>
                  <a:pt x="9" y="686"/>
                </a:moveTo>
                <a:lnTo>
                  <a:pt x="9" y="686"/>
                </a:lnTo>
                <a:lnTo>
                  <a:pt x="9" y="0"/>
                </a:lnTo>
                <a:lnTo>
                  <a:pt x="0" y="0"/>
                </a:lnTo>
                <a:lnTo>
                  <a:pt x="0" y="686"/>
                </a:lnTo>
                <a:lnTo>
                  <a:pt x="1" y="689"/>
                </a:lnTo>
                <a:lnTo>
                  <a:pt x="5" y="691"/>
                </a:lnTo>
                <a:lnTo>
                  <a:pt x="8" y="689"/>
                </a:lnTo>
                <a:lnTo>
                  <a:pt x="9" y="686"/>
                </a:lnTo>
                <a:close/>
              </a:path>
            </a:pathLst>
          </a:custGeom>
          <a:solidFill>
            <a:srgbClr val="000000"/>
          </a:solidFill>
          <a:ln w="9525">
            <a:noFill/>
            <a:round/>
            <a:headEnd/>
            <a:tailEnd/>
          </a:ln>
        </p:spPr>
        <p:txBody>
          <a:bodyPr/>
          <a:lstStyle/>
          <a:p>
            <a:endParaRPr lang="en-GB"/>
          </a:p>
        </p:txBody>
      </p:sp>
      <p:sp>
        <p:nvSpPr>
          <p:cNvPr id="16468" name="Freeform 85"/>
          <p:cNvSpPr>
            <a:spLocks/>
          </p:cNvSpPr>
          <p:nvPr/>
        </p:nvSpPr>
        <p:spPr bwMode="auto">
          <a:xfrm>
            <a:off x="1539875" y="5006975"/>
            <a:ext cx="50800" cy="53975"/>
          </a:xfrm>
          <a:custGeom>
            <a:avLst/>
            <a:gdLst>
              <a:gd name="T0" fmla="*/ 2147483647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0 h 47"/>
              <a:gd name="T20" fmla="*/ 2147483647 w 45"/>
              <a:gd name="T21" fmla="*/ 0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0 w 45"/>
              <a:gd name="T45" fmla="*/ 2147483647 h 47"/>
              <a:gd name="T46" fmla="*/ 2147483647 w 45"/>
              <a:gd name="T47" fmla="*/ 2147483647 h 47"/>
              <a:gd name="T48" fmla="*/ 2147483647 w 45"/>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
              <a:gd name="T76" fmla="*/ 0 h 47"/>
              <a:gd name="T77" fmla="*/ 45 w 45"/>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 h="47">
                <a:moveTo>
                  <a:pt x="5" y="47"/>
                </a:moveTo>
                <a:lnTo>
                  <a:pt x="5" y="47"/>
                </a:lnTo>
                <a:lnTo>
                  <a:pt x="12" y="45"/>
                </a:lnTo>
                <a:lnTo>
                  <a:pt x="18" y="43"/>
                </a:lnTo>
                <a:lnTo>
                  <a:pt x="26" y="38"/>
                </a:lnTo>
                <a:lnTo>
                  <a:pt x="33" y="32"/>
                </a:lnTo>
                <a:lnTo>
                  <a:pt x="37" y="25"/>
                </a:lnTo>
                <a:lnTo>
                  <a:pt x="41" y="17"/>
                </a:lnTo>
                <a:lnTo>
                  <a:pt x="43" y="8"/>
                </a:lnTo>
                <a:lnTo>
                  <a:pt x="45" y="0"/>
                </a:lnTo>
                <a:lnTo>
                  <a:pt x="36" y="0"/>
                </a:lnTo>
                <a:lnTo>
                  <a:pt x="36" y="8"/>
                </a:lnTo>
                <a:lnTo>
                  <a:pt x="34" y="15"/>
                </a:lnTo>
                <a:lnTo>
                  <a:pt x="31" y="20"/>
                </a:lnTo>
                <a:lnTo>
                  <a:pt x="26" y="27"/>
                </a:lnTo>
                <a:lnTo>
                  <a:pt x="22" y="32"/>
                </a:lnTo>
                <a:lnTo>
                  <a:pt x="16" y="36"/>
                </a:lnTo>
                <a:lnTo>
                  <a:pt x="10" y="38"/>
                </a:lnTo>
                <a:lnTo>
                  <a:pt x="5" y="38"/>
                </a:lnTo>
                <a:lnTo>
                  <a:pt x="1" y="39"/>
                </a:lnTo>
                <a:lnTo>
                  <a:pt x="0" y="43"/>
                </a:lnTo>
                <a:lnTo>
                  <a:pt x="1" y="46"/>
                </a:lnTo>
                <a:lnTo>
                  <a:pt x="5" y="47"/>
                </a:lnTo>
                <a:close/>
              </a:path>
            </a:pathLst>
          </a:custGeom>
          <a:solidFill>
            <a:srgbClr val="000000"/>
          </a:solidFill>
          <a:ln w="9525">
            <a:noFill/>
            <a:round/>
            <a:headEnd/>
            <a:tailEnd/>
          </a:ln>
        </p:spPr>
        <p:txBody>
          <a:bodyPr/>
          <a:lstStyle/>
          <a:p>
            <a:endParaRPr lang="en-GB"/>
          </a:p>
        </p:txBody>
      </p:sp>
      <p:sp>
        <p:nvSpPr>
          <p:cNvPr id="16469" name="Freeform 86"/>
          <p:cNvSpPr>
            <a:spLocks/>
          </p:cNvSpPr>
          <p:nvPr/>
        </p:nvSpPr>
        <p:spPr bwMode="auto">
          <a:xfrm>
            <a:off x="574675" y="5051425"/>
            <a:ext cx="971550" cy="9525"/>
          </a:xfrm>
          <a:custGeom>
            <a:avLst/>
            <a:gdLst>
              <a:gd name="T0" fmla="*/ 2147483647 w 875"/>
              <a:gd name="T1" fmla="*/ 2147483647 h 9"/>
              <a:gd name="T2" fmla="*/ 2147483647 w 875"/>
              <a:gd name="T3" fmla="*/ 2147483647 h 9"/>
              <a:gd name="T4" fmla="*/ 2147483647 w 875"/>
              <a:gd name="T5" fmla="*/ 2147483647 h 9"/>
              <a:gd name="T6" fmla="*/ 2147483647 w 875"/>
              <a:gd name="T7" fmla="*/ 0 h 9"/>
              <a:gd name="T8" fmla="*/ 2147483647 w 875"/>
              <a:gd name="T9" fmla="*/ 0 h 9"/>
              <a:gd name="T10" fmla="*/ 2147483647 w 875"/>
              <a:gd name="T11" fmla="*/ 0 h 9"/>
              <a:gd name="T12" fmla="*/ 2147483647 w 875"/>
              <a:gd name="T13" fmla="*/ 0 h 9"/>
              <a:gd name="T14" fmla="*/ 2147483647 w 875"/>
              <a:gd name="T15" fmla="*/ 2147483647 h 9"/>
              <a:gd name="T16" fmla="*/ 0 w 875"/>
              <a:gd name="T17" fmla="*/ 2147483647 h 9"/>
              <a:gd name="T18" fmla="*/ 2147483647 w 875"/>
              <a:gd name="T19" fmla="*/ 2147483647 h 9"/>
              <a:gd name="T20" fmla="*/ 2147483647 w 875"/>
              <a:gd name="T21" fmla="*/ 214748364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5"/>
              <a:gd name="T34" fmla="*/ 0 h 9"/>
              <a:gd name="T35" fmla="*/ 875 w 875"/>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5" h="9">
                <a:moveTo>
                  <a:pt x="4" y="9"/>
                </a:moveTo>
                <a:lnTo>
                  <a:pt x="4" y="9"/>
                </a:lnTo>
                <a:lnTo>
                  <a:pt x="875" y="9"/>
                </a:lnTo>
                <a:lnTo>
                  <a:pt x="875" y="0"/>
                </a:lnTo>
                <a:lnTo>
                  <a:pt x="4" y="0"/>
                </a:lnTo>
                <a:lnTo>
                  <a:pt x="1" y="1"/>
                </a:lnTo>
                <a:lnTo>
                  <a:pt x="0" y="5"/>
                </a:lnTo>
                <a:lnTo>
                  <a:pt x="1" y="8"/>
                </a:lnTo>
                <a:lnTo>
                  <a:pt x="4" y="9"/>
                </a:lnTo>
                <a:close/>
              </a:path>
            </a:pathLst>
          </a:custGeom>
          <a:solidFill>
            <a:srgbClr val="000000"/>
          </a:solidFill>
          <a:ln w="9525">
            <a:noFill/>
            <a:round/>
            <a:headEnd/>
            <a:tailEnd/>
          </a:ln>
        </p:spPr>
        <p:txBody>
          <a:bodyPr/>
          <a:lstStyle/>
          <a:p>
            <a:endParaRPr lang="en-GB"/>
          </a:p>
        </p:txBody>
      </p:sp>
      <p:sp>
        <p:nvSpPr>
          <p:cNvPr id="16470" name="Freeform 87"/>
          <p:cNvSpPr>
            <a:spLocks/>
          </p:cNvSpPr>
          <p:nvPr/>
        </p:nvSpPr>
        <p:spPr bwMode="auto">
          <a:xfrm>
            <a:off x="539750" y="5016500"/>
            <a:ext cx="39688" cy="44450"/>
          </a:xfrm>
          <a:custGeom>
            <a:avLst/>
            <a:gdLst>
              <a:gd name="T0" fmla="*/ 0 w 36"/>
              <a:gd name="T1" fmla="*/ 2147483647 h 39"/>
              <a:gd name="T2" fmla="*/ 0 w 36"/>
              <a:gd name="T3" fmla="*/ 2147483647 h 39"/>
              <a:gd name="T4" fmla="*/ 2147483647 w 36"/>
              <a:gd name="T5" fmla="*/ 2147483647 h 39"/>
              <a:gd name="T6" fmla="*/ 2147483647 w 36"/>
              <a:gd name="T7" fmla="*/ 2147483647 h 39"/>
              <a:gd name="T8" fmla="*/ 2147483647 w 36"/>
              <a:gd name="T9" fmla="*/ 2147483647 h 39"/>
              <a:gd name="T10" fmla="*/ 2147483647 w 36"/>
              <a:gd name="T11" fmla="*/ 2147483647 h 39"/>
              <a:gd name="T12" fmla="*/ 2147483647 w 36"/>
              <a:gd name="T13" fmla="*/ 2147483647 h 39"/>
              <a:gd name="T14" fmla="*/ 2147483647 w 36"/>
              <a:gd name="T15" fmla="*/ 2147483647 h 39"/>
              <a:gd name="T16" fmla="*/ 2147483647 w 36"/>
              <a:gd name="T17" fmla="*/ 2147483647 h 39"/>
              <a:gd name="T18" fmla="*/ 2147483647 w 36"/>
              <a:gd name="T19" fmla="*/ 2147483647 h 39"/>
              <a:gd name="T20" fmla="*/ 2147483647 w 36"/>
              <a:gd name="T21" fmla="*/ 2147483647 h 39"/>
              <a:gd name="T22" fmla="*/ 2147483647 w 36"/>
              <a:gd name="T23" fmla="*/ 2147483647 h 39"/>
              <a:gd name="T24" fmla="*/ 2147483647 w 36"/>
              <a:gd name="T25" fmla="*/ 2147483647 h 39"/>
              <a:gd name="T26" fmla="*/ 2147483647 w 36"/>
              <a:gd name="T27" fmla="*/ 2147483647 h 39"/>
              <a:gd name="T28" fmla="*/ 2147483647 w 36"/>
              <a:gd name="T29" fmla="*/ 0 h 39"/>
              <a:gd name="T30" fmla="*/ 2147483647 w 36"/>
              <a:gd name="T31" fmla="*/ 2147483647 h 39"/>
              <a:gd name="T32" fmla="*/ 0 w 36"/>
              <a:gd name="T33" fmla="*/ 2147483647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9"/>
              <a:gd name="T53" fmla="*/ 36 w 36"/>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9">
                <a:moveTo>
                  <a:pt x="0" y="4"/>
                </a:moveTo>
                <a:lnTo>
                  <a:pt x="0" y="4"/>
                </a:lnTo>
                <a:lnTo>
                  <a:pt x="2" y="18"/>
                </a:lnTo>
                <a:lnTo>
                  <a:pt x="9" y="29"/>
                </a:lnTo>
                <a:lnTo>
                  <a:pt x="20" y="36"/>
                </a:lnTo>
                <a:lnTo>
                  <a:pt x="36" y="39"/>
                </a:lnTo>
                <a:lnTo>
                  <a:pt x="36" y="30"/>
                </a:lnTo>
                <a:lnTo>
                  <a:pt x="23" y="29"/>
                </a:lnTo>
                <a:lnTo>
                  <a:pt x="14" y="25"/>
                </a:lnTo>
                <a:lnTo>
                  <a:pt x="9" y="16"/>
                </a:lnTo>
                <a:lnTo>
                  <a:pt x="9" y="4"/>
                </a:lnTo>
                <a:lnTo>
                  <a:pt x="8" y="1"/>
                </a:lnTo>
                <a:lnTo>
                  <a:pt x="5" y="0"/>
                </a:lnTo>
                <a:lnTo>
                  <a:pt x="1" y="1"/>
                </a:lnTo>
                <a:lnTo>
                  <a:pt x="0" y="4"/>
                </a:lnTo>
                <a:close/>
              </a:path>
            </a:pathLst>
          </a:custGeom>
          <a:solidFill>
            <a:srgbClr val="000000"/>
          </a:solidFill>
          <a:ln w="9525">
            <a:noFill/>
            <a:round/>
            <a:headEnd/>
            <a:tailEnd/>
          </a:ln>
        </p:spPr>
        <p:txBody>
          <a:bodyPr/>
          <a:lstStyle/>
          <a:p>
            <a:endParaRPr lang="en-GB"/>
          </a:p>
        </p:txBody>
      </p:sp>
      <p:sp>
        <p:nvSpPr>
          <p:cNvPr id="16471" name="Freeform 88"/>
          <p:cNvSpPr>
            <a:spLocks/>
          </p:cNvSpPr>
          <p:nvPr/>
        </p:nvSpPr>
        <p:spPr bwMode="auto">
          <a:xfrm>
            <a:off x="717550" y="4298950"/>
            <a:ext cx="701675" cy="609600"/>
          </a:xfrm>
          <a:custGeom>
            <a:avLst/>
            <a:gdLst>
              <a:gd name="T0" fmla="*/ 0 w 633"/>
              <a:gd name="T1" fmla="*/ 2147483647 h 529"/>
              <a:gd name="T2" fmla="*/ 0 w 633"/>
              <a:gd name="T3" fmla="*/ 2147483647 h 529"/>
              <a:gd name="T4" fmla="*/ 2147483647 w 633"/>
              <a:gd name="T5" fmla="*/ 2147483647 h 529"/>
              <a:gd name="T6" fmla="*/ 2147483647 w 633"/>
              <a:gd name="T7" fmla="*/ 2147483647 h 529"/>
              <a:gd name="T8" fmla="*/ 2147483647 w 633"/>
              <a:gd name="T9" fmla="*/ 2147483647 h 529"/>
              <a:gd name="T10" fmla="*/ 2147483647 w 633"/>
              <a:gd name="T11" fmla="*/ 2147483647 h 529"/>
              <a:gd name="T12" fmla="*/ 2147483647 w 633"/>
              <a:gd name="T13" fmla="*/ 2147483647 h 529"/>
              <a:gd name="T14" fmla="*/ 2147483647 w 633"/>
              <a:gd name="T15" fmla="*/ 2147483647 h 529"/>
              <a:gd name="T16" fmla="*/ 2147483647 w 633"/>
              <a:gd name="T17" fmla="*/ 0 h 529"/>
              <a:gd name="T18" fmla="*/ 2147483647 w 633"/>
              <a:gd name="T19" fmla="*/ 0 h 529"/>
              <a:gd name="T20" fmla="*/ 2147483647 w 633"/>
              <a:gd name="T21" fmla="*/ 0 h 529"/>
              <a:gd name="T22" fmla="*/ 2147483647 w 633"/>
              <a:gd name="T23" fmla="*/ 2147483647 h 529"/>
              <a:gd name="T24" fmla="*/ 2147483647 w 633"/>
              <a:gd name="T25" fmla="*/ 2147483647 h 529"/>
              <a:gd name="T26" fmla="*/ 2147483647 w 633"/>
              <a:gd name="T27" fmla="*/ 2147483647 h 529"/>
              <a:gd name="T28" fmla="*/ 2147483647 w 633"/>
              <a:gd name="T29" fmla="*/ 2147483647 h 529"/>
              <a:gd name="T30" fmla="*/ 2147483647 w 633"/>
              <a:gd name="T31" fmla="*/ 2147483647 h 529"/>
              <a:gd name="T32" fmla="*/ 2147483647 w 633"/>
              <a:gd name="T33" fmla="*/ 2147483647 h 529"/>
              <a:gd name="T34" fmla="*/ 2147483647 w 633"/>
              <a:gd name="T35" fmla="*/ 2147483647 h 529"/>
              <a:gd name="T36" fmla="*/ 2147483647 w 633"/>
              <a:gd name="T37" fmla="*/ 2147483647 h 529"/>
              <a:gd name="T38" fmla="*/ 2147483647 w 633"/>
              <a:gd name="T39" fmla="*/ 2147483647 h 529"/>
              <a:gd name="T40" fmla="*/ 2147483647 w 633"/>
              <a:gd name="T41" fmla="*/ 2147483647 h 529"/>
              <a:gd name="T42" fmla="*/ 2147483647 w 633"/>
              <a:gd name="T43" fmla="*/ 2147483647 h 529"/>
              <a:gd name="T44" fmla="*/ 2147483647 w 633"/>
              <a:gd name="T45" fmla="*/ 2147483647 h 529"/>
              <a:gd name="T46" fmla="*/ 2147483647 w 633"/>
              <a:gd name="T47" fmla="*/ 2147483647 h 529"/>
              <a:gd name="T48" fmla="*/ 0 w 633"/>
              <a:gd name="T49" fmla="*/ 2147483647 h 5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3"/>
              <a:gd name="T76" fmla="*/ 0 h 529"/>
              <a:gd name="T77" fmla="*/ 633 w 633"/>
              <a:gd name="T78" fmla="*/ 529 h 5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3" h="529">
                <a:moveTo>
                  <a:pt x="0" y="510"/>
                </a:moveTo>
                <a:lnTo>
                  <a:pt x="0" y="30"/>
                </a:lnTo>
                <a:lnTo>
                  <a:pt x="1" y="22"/>
                </a:lnTo>
                <a:lnTo>
                  <a:pt x="3" y="15"/>
                </a:lnTo>
                <a:lnTo>
                  <a:pt x="8" y="11"/>
                </a:lnTo>
                <a:lnTo>
                  <a:pt x="12" y="6"/>
                </a:lnTo>
                <a:lnTo>
                  <a:pt x="18" y="4"/>
                </a:lnTo>
                <a:lnTo>
                  <a:pt x="24" y="2"/>
                </a:lnTo>
                <a:lnTo>
                  <a:pt x="29" y="0"/>
                </a:lnTo>
                <a:lnTo>
                  <a:pt x="34" y="0"/>
                </a:lnTo>
                <a:lnTo>
                  <a:pt x="604" y="0"/>
                </a:lnTo>
                <a:lnTo>
                  <a:pt x="615" y="2"/>
                </a:lnTo>
                <a:lnTo>
                  <a:pt x="625" y="6"/>
                </a:lnTo>
                <a:lnTo>
                  <a:pt x="631" y="14"/>
                </a:lnTo>
                <a:lnTo>
                  <a:pt x="633" y="25"/>
                </a:lnTo>
                <a:lnTo>
                  <a:pt x="633" y="501"/>
                </a:lnTo>
                <a:lnTo>
                  <a:pt x="631" y="511"/>
                </a:lnTo>
                <a:lnTo>
                  <a:pt x="625" y="520"/>
                </a:lnTo>
                <a:lnTo>
                  <a:pt x="617" y="527"/>
                </a:lnTo>
                <a:lnTo>
                  <a:pt x="608" y="529"/>
                </a:lnTo>
                <a:lnTo>
                  <a:pt x="21" y="529"/>
                </a:lnTo>
                <a:lnTo>
                  <a:pt x="11" y="528"/>
                </a:lnTo>
                <a:lnTo>
                  <a:pt x="5" y="525"/>
                </a:lnTo>
                <a:lnTo>
                  <a:pt x="1" y="518"/>
                </a:lnTo>
                <a:lnTo>
                  <a:pt x="0" y="510"/>
                </a:lnTo>
                <a:close/>
              </a:path>
            </a:pathLst>
          </a:custGeom>
          <a:solidFill>
            <a:srgbClr val="0050A0"/>
          </a:solidFill>
          <a:ln w="9525">
            <a:noFill/>
            <a:round/>
            <a:headEnd/>
            <a:tailEnd/>
          </a:ln>
        </p:spPr>
        <p:txBody>
          <a:bodyPr/>
          <a:lstStyle/>
          <a:p>
            <a:endParaRPr lang="en-GB"/>
          </a:p>
        </p:txBody>
      </p:sp>
      <p:sp>
        <p:nvSpPr>
          <p:cNvPr id="16472" name="Freeform 89"/>
          <p:cNvSpPr>
            <a:spLocks/>
          </p:cNvSpPr>
          <p:nvPr/>
        </p:nvSpPr>
        <p:spPr bwMode="auto">
          <a:xfrm>
            <a:off x="774700" y="5080000"/>
            <a:ext cx="598488" cy="22225"/>
          </a:xfrm>
          <a:custGeom>
            <a:avLst/>
            <a:gdLst>
              <a:gd name="T0" fmla="*/ 2147483647 w 539"/>
              <a:gd name="T1" fmla="*/ 2147483647 h 20"/>
              <a:gd name="T2" fmla="*/ 2147483647 w 539"/>
              <a:gd name="T3" fmla="*/ 0 h 20"/>
              <a:gd name="T4" fmla="*/ 0 w 539"/>
              <a:gd name="T5" fmla="*/ 0 h 20"/>
              <a:gd name="T6" fmla="*/ 2147483647 w 539"/>
              <a:gd name="T7" fmla="*/ 2147483647 h 20"/>
              <a:gd name="T8" fmla="*/ 2147483647 w 539"/>
              <a:gd name="T9" fmla="*/ 2147483647 h 20"/>
              <a:gd name="T10" fmla="*/ 0 60000 65536"/>
              <a:gd name="T11" fmla="*/ 0 60000 65536"/>
              <a:gd name="T12" fmla="*/ 0 60000 65536"/>
              <a:gd name="T13" fmla="*/ 0 60000 65536"/>
              <a:gd name="T14" fmla="*/ 0 60000 65536"/>
              <a:gd name="T15" fmla="*/ 0 w 539"/>
              <a:gd name="T16" fmla="*/ 0 h 20"/>
              <a:gd name="T17" fmla="*/ 539 w 539"/>
              <a:gd name="T18" fmla="*/ 20 h 20"/>
            </a:gdLst>
            <a:ahLst/>
            <a:cxnLst>
              <a:cxn ang="T10">
                <a:pos x="T0" y="T1"/>
              </a:cxn>
              <a:cxn ang="T11">
                <a:pos x="T2" y="T3"/>
              </a:cxn>
              <a:cxn ang="T12">
                <a:pos x="T4" y="T5"/>
              </a:cxn>
              <a:cxn ang="T13">
                <a:pos x="T6" y="T7"/>
              </a:cxn>
              <a:cxn ang="T14">
                <a:pos x="T8" y="T9"/>
              </a:cxn>
            </a:cxnLst>
            <a:rect l="T15" t="T16" r="T17" b="T18"/>
            <a:pathLst>
              <a:path w="539" h="20">
                <a:moveTo>
                  <a:pt x="534" y="20"/>
                </a:moveTo>
                <a:lnTo>
                  <a:pt x="539" y="0"/>
                </a:lnTo>
                <a:lnTo>
                  <a:pt x="0" y="0"/>
                </a:lnTo>
                <a:lnTo>
                  <a:pt x="6" y="20"/>
                </a:lnTo>
                <a:lnTo>
                  <a:pt x="534" y="20"/>
                </a:lnTo>
                <a:close/>
              </a:path>
            </a:pathLst>
          </a:custGeom>
          <a:solidFill>
            <a:srgbClr val="999999"/>
          </a:solidFill>
          <a:ln w="9525">
            <a:noFill/>
            <a:round/>
            <a:headEnd/>
            <a:tailEnd/>
          </a:ln>
        </p:spPr>
        <p:txBody>
          <a:bodyPr/>
          <a:lstStyle/>
          <a:p>
            <a:endParaRPr lang="en-GB"/>
          </a:p>
        </p:txBody>
      </p:sp>
      <p:sp>
        <p:nvSpPr>
          <p:cNvPr id="16473" name="Freeform 90"/>
          <p:cNvSpPr>
            <a:spLocks/>
          </p:cNvSpPr>
          <p:nvPr/>
        </p:nvSpPr>
        <p:spPr bwMode="auto">
          <a:xfrm>
            <a:off x="1362075" y="5075238"/>
            <a:ext cx="14288" cy="30162"/>
          </a:xfrm>
          <a:custGeom>
            <a:avLst/>
            <a:gdLst>
              <a:gd name="T0" fmla="*/ 2147483647 w 13"/>
              <a:gd name="T1" fmla="*/ 2147483647 h 26"/>
              <a:gd name="T2" fmla="*/ 2147483647 w 13"/>
              <a:gd name="T3" fmla="*/ 2147483647 h 26"/>
              <a:gd name="T4" fmla="*/ 0 w 13"/>
              <a:gd name="T5" fmla="*/ 2147483647 h 26"/>
              <a:gd name="T6" fmla="*/ 2147483647 w 13"/>
              <a:gd name="T7" fmla="*/ 2147483647 h 26"/>
              <a:gd name="T8" fmla="*/ 2147483647 w 13"/>
              <a:gd name="T9" fmla="*/ 2147483647 h 26"/>
              <a:gd name="T10" fmla="*/ 2147483647 w 13"/>
              <a:gd name="T11" fmla="*/ 0 h 26"/>
              <a:gd name="T12" fmla="*/ 2147483647 w 13"/>
              <a:gd name="T13" fmla="*/ 2147483647 h 26"/>
              <a:gd name="T14" fmla="*/ 2147483647 w 13"/>
              <a:gd name="T15" fmla="*/ 2147483647 h 26"/>
              <a:gd name="T16" fmla="*/ 2147483647 w 13"/>
              <a:gd name="T17" fmla="*/ 2147483647 h 26"/>
              <a:gd name="T18" fmla="*/ 2147483647 w 13"/>
              <a:gd name="T19" fmla="*/ 2147483647 h 26"/>
              <a:gd name="T20" fmla="*/ 2147483647 w 13"/>
              <a:gd name="T21" fmla="*/ 2147483647 h 26"/>
              <a:gd name="T22" fmla="*/ 2147483647 w 13"/>
              <a:gd name="T23" fmla="*/ 2147483647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26"/>
              <a:gd name="T38" fmla="*/ 13 w 13"/>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26">
                <a:moveTo>
                  <a:pt x="9" y="9"/>
                </a:moveTo>
                <a:lnTo>
                  <a:pt x="6" y="3"/>
                </a:lnTo>
                <a:lnTo>
                  <a:pt x="0" y="23"/>
                </a:lnTo>
                <a:lnTo>
                  <a:pt x="7" y="26"/>
                </a:lnTo>
                <a:lnTo>
                  <a:pt x="13" y="5"/>
                </a:lnTo>
                <a:lnTo>
                  <a:pt x="9" y="0"/>
                </a:lnTo>
                <a:lnTo>
                  <a:pt x="13" y="5"/>
                </a:lnTo>
                <a:lnTo>
                  <a:pt x="13" y="2"/>
                </a:lnTo>
                <a:lnTo>
                  <a:pt x="10" y="1"/>
                </a:lnTo>
                <a:lnTo>
                  <a:pt x="8" y="1"/>
                </a:lnTo>
                <a:lnTo>
                  <a:pt x="6" y="3"/>
                </a:lnTo>
                <a:lnTo>
                  <a:pt x="9" y="9"/>
                </a:lnTo>
                <a:close/>
              </a:path>
            </a:pathLst>
          </a:custGeom>
          <a:solidFill>
            <a:srgbClr val="000000"/>
          </a:solidFill>
          <a:ln w="9525">
            <a:noFill/>
            <a:round/>
            <a:headEnd/>
            <a:tailEnd/>
          </a:ln>
        </p:spPr>
        <p:txBody>
          <a:bodyPr/>
          <a:lstStyle/>
          <a:p>
            <a:endParaRPr lang="en-GB"/>
          </a:p>
        </p:txBody>
      </p:sp>
      <p:sp>
        <p:nvSpPr>
          <p:cNvPr id="16474" name="Freeform 91"/>
          <p:cNvSpPr>
            <a:spLocks/>
          </p:cNvSpPr>
          <p:nvPr/>
        </p:nvSpPr>
        <p:spPr bwMode="auto">
          <a:xfrm>
            <a:off x="769938" y="5075238"/>
            <a:ext cx="603250" cy="9525"/>
          </a:xfrm>
          <a:custGeom>
            <a:avLst/>
            <a:gdLst>
              <a:gd name="T0" fmla="*/ 2147483647 w 544"/>
              <a:gd name="T1" fmla="*/ 2147483647 h 9"/>
              <a:gd name="T2" fmla="*/ 2147483647 w 544"/>
              <a:gd name="T3" fmla="*/ 2147483647 h 9"/>
              <a:gd name="T4" fmla="*/ 2147483647 w 544"/>
              <a:gd name="T5" fmla="*/ 2147483647 h 9"/>
              <a:gd name="T6" fmla="*/ 2147483647 w 544"/>
              <a:gd name="T7" fmla="*/ 0 h 9"/>
              <a:gd name="T8" fmla="*/ 2147483647 w 544"/>
              <a:gd name="T9" fmla="*/ 0 h 9"/>
              <a:gd name="T10" fmla="*/ 2147483647 w 544"/>
              <a:gd name="T11" fmla="*/ 2147483647 h 9"/>
              <a:gd name="T12" fmla="*/ 2147483647 w 544"/>
              <a:gd name="T13" fmla="*/ 0 h 9"/>
              <a:gd name="T14" fmla="*/ 2147483647 w 544"/>
              <a:gd name="T15" fmla="*/ 2147483647 h 9"/>
              <a:gd name="T16" fmla="*/ 0 w 544"/>
              <a:gd name="T17" fmla="*/ 2147483647 h 9"/>
              <a:gd name="T18" fmla="*/ 2147483647 w 544"/>
              <a:gd name="T19" fmla="*/ 2147483647 h 9"/>
              <a:gd name="T20" fmla="*/ 2147483647 w 544"/>
              <a:gd name="T21" fmla="*/ 2147483647 h 9"/>
              <a:gd name="T22" fmla="*/ 2147483647 w 544"/>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4"/>
              <a:gd name="T37" fmla="*/ 0 h 9"/>
              <a:gd name="T38" fmla="*/ 544 w 54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4" h="9">
                <a:moveTo>
                  <a:pt x="8" y="3"/>
                </a:moveTo>
                <a:lnTo>
                  <a:pt x="5" y="9"/>
                </a:lnTo>
                <a:lnTo>
                  <a:pt x="544" y="9"/>
                </a:lnTo>
                <a:lnTo>
                  <a:pt x="544" y="0"/>
                </a:lnTo>
                <a:lnTo>
                  <a:pt x="5" y="0"/>
                </a:lnTo>
                <a:lnTo>
                  <a:pt x="1" y="5"/>
                </a:lnTo>
                <a:lnTo>
                  <a:pt x="5" y="0"/>
                </a:lnTo>
                <a:lnTo>
                  <a:pt x="1" y="1"/>
                </a:lnTo>
                <a:lnTo>
                  <a:pt x="0" y="4"/>
                </a:lnTo>
                <a:lnTo>
                  <a:pt x="1" y="8"/>
                </a:lnTo>
                <a:lnTo>
                  <a:pt x="5" y="9"/>
                </a:lnTo>
                <a:lnTo>
                  <a:pt x="8" y="3"/>
                </a:lnTo>
                <a:close/>
              </a:path>
            </a:pathLst>
          </a:custGeom>
          <a:solidFill>
            <a:srgbClr val="000000"/>
          </a:solidFill>
          <a:ln w="9525">
            <a:noFill/>
            <a:round/>
            <a:headEnd/>
            <a:tailEnd/>
          </a:ln>
        </p:spPr>
        <p:txBody>
          <a:bodyPr/>
          <a:lstStyle/>
          <a:p>
            <a:endParaRPr lang="en-GB"/>
          </a:p>
        </p:txBody>
      </p:sp>
      <p:sp>
        <p:nvSpPr>
          <p:cNvPr id="16475" name="Freeform 92"/>
          <p:cNvSpPr>
            <a:spLocks/>
          </p:cNvSpPr>
          <p:nvPr/>
        </p:nvSpPr>
        <p:spPr bwMode="auto">
          <a:xfrm>
            <a:off x="769938" y="5078413"/>
            <a:ext cx="14287" cy="30162"/>
          </a:xfrm>
          <a:custGeom>
            <a:avLst/>
            <a:gdLst>
              <a:gd name="T0" fmla="*/ 2147483647 w 13"/>
              <a:gd name="T1" fmla="*/ 2147483647 h 26"/>
              <a:gd name="T2" fmla="*/ 2147483647 w 13"/>
              <a:gd name="T3" fmla="*/ 2147483647 h 26"/>
              <a:gd name="T4" fmla="*/ 2147483647 w 13"/>
              <a:gd name="T5" fmla="*/ 0 h 26"/>
              <a:gd name="T6" fmla="*/ 0 w 13"/>
              <a:gd name="T7" fmla="*/ 2147483647 h 26"/>
              <a:gd name="T8" fmla="*/ 2147483647 w 13"/>
              <a:gd name="T9" fmla="*/ 2147483647 h 26"/>
              <a:gd name="T10" fmla="*/ 2147483647 w 13"/>
              <a:gd name="T11" fmla="*/ 2147483647 h 26"/>
              <a:gd name="T12" fmla="*/ 2147483647 w 13"/>
              <a:gd name="T13" fmla="*/ 2147483647 h 26"/>
              <a:gd name="T14" fmla="*/ 2147483647 w 13"/>
              <a:gd name="T15" fmla="*/ 2147483647 h 26"/>
              <a:gd name="T16" fmla="*/ 2147483647 w 13"/>
              <a:gd name="T17" fmla="*/ 2147483647 h 26"/>
              <a:gd name="T18" fmla="*/ 2147483647 w 13"/>
              <a:gd name="T19" fmla="*/ 2147483647 h 26"/>
              <a:gd name="T20" fmla="*/ 2147483647 w 13"/>
              <a:gd name="T21" fmla="*/ 2147483647 h 26"/>
              <a:gd name="T22" fmla="*/ 2147483647 w 13"/>
              <a:gd name="T23" fmla="*/ 2147483647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26"/>
              <a:gd name="T38" fmla="*/ 13 w 13"/>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26">
                <a:moveTo>
                  <a:pt x="10" y="17"/>
                </a:moveTo>
                <a:lnTo>
                  <a:pt x="13" y="20"/>
                </a:lnTo>
                <a:lnTo>
                  <a:pt x="7" y="0"/>
                </a:lnTo>
                <a:lnTo>
                  <a:pt x="0" y="2"/>
                </a:lnTo>
                <a:lnTo>
                  <a:pt x="6" y="23"/>
                </a:lnTo>
                <a:lnTo>
                  <a:pt x="10" y="26"/>
                </a:lnTo>
                <a:lnTo>
                  <a:pt x="6" y="23"/>
                </a:lnTo>
                <a:lnTo>
                  <a:pt x="8" y="25"/>
                </a:lnTo>
                <a:lnTo>
                  <a:pt x="11" y="25"/>
                </a:lnTo>
                <a:lnTo>
                  <a:pt x="13" y="24"/>
                </a:lnTo>
                <a:lnTo>
                  <a:pt x="13" y="20"/>
                </a:lnTo>
                <a:lnTo>
                  <a:pt x="10" y="17"/>
                </a:lnTo>
                <a:close/>
              </a:path>
            </a:pathLst>
          </a:custGeom>
          <a:solidFill>
            <a:srgbClr val="000000"/>
          </a:solidFill>
          <a:ln w="9525">
            <a:noFill/>
            <a:round/>
            <a:headEnd/>
            <a:tailEnd/>
          </a:ln>
        </p:spPr>
        <p:txBody>
          <a:bodyPr/>
          <a:lstStyle/>
          <a:p>
            <a:endParaRPr lang="en-GB"/>
          </a:p>
        </p:txBody>
      </p:sp>
      <p:sp>
        <p:nvSpPr>
          <p:cNvPr id="16476" name="Freeform 93"/>
          <p:cNvSpPr>
            <a:spLocks/>
          </p:cNvSpPr>
          <p:nvPr/>
        </p:nvSpPr>
        <p:spPr bwMode="auto">
          <a:xfrm>
            <a:off x="781050" y="5097463"/>
            <a:ext cx="590550" cy="11112"/>
          </a:xfrm>
          <a:custGeom>
            <a:avLst/>
            <a:gdLst>
              <a:gd name="T0" fmla="*/ 2147483647 w 532"/>
              <a:gd name="T1" fmla="*/ 2147483647 h 9"/>
              <a:gd name="T2" fmla="*/ 2147483647 w 532"/>
              <a:gd name="T3" fmla="*/ 0 h 9"/>
              <a:gd name="T4" fmla="*/ 0 w 532"/>
              <a:gd name="T5" fmla="*/ 0 h 9"/>
              <a:gd name="T6" fmla="*/ 0 w 532"/>
              <a:gd name="T7" fmla="*/ 2147483647 h 9"/>
              <a:gd name="T8" fmla="*/ 2147483647 w 532"/>
              <a:gd name="T9" fmla="*/ 2147483647 h 9"/>
              <a:gd name="T10" fmla="*/ 2147483647 w 532"/>
              <a:gd name="T11" fmla="*/ 2147483647 h 9"/>
              <a:gd name="T12" fmla="*/ 2147483647 w 532"/>
              <a:gd name="T13" fmla="*/ 2147483647 h 9"/>
              <a:gd name="T14" fmla="*/ 2147483647 w 532"/>
              <a:gd name="T15" fmla="*/ 2147483647 h 9"/>
              <a:gd name="T16" fmla="*/ 2147483647 w 532"/>
              <a:gd name="T17" fmla="*/ 2147483647 h 9"/>
              <a:gd name="T18" fmla="*/ 2147483647 w 532"/>
              <a:gd name="T19" fmla="*/ 2147483647 h 9"/>
              <a:gd name="T20" fmla="*/ 2147483647 w 532"/>
              <a:gd name="T21" fmla="*/ 0 h 9"/>
              <a:gd name="T22" fmla="*/ 2147483647 w 532"/>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2"/>
              <a:gd name="T37" fmla="*/ 0 h 9"/>
              <a:gd name="T38" fmla="*/ 532 w 532"/>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2" h="9">
                <a:moveTo>
                  <a:pt x="524" y="3"/>
                </a:moveTo>
                <a:lnTo>
                  <a:pt x="528" y="0"/>
                </a:lnTo>
                <a:lnTo>
                  <a:pt x="0" y="0"/>
                </a:lnTo>
                <a:lnTo>
                  <a:pt x="0" y="9"/>
                </a:lnTo>
                <a:lnTo>
                  <a:pt x="528" y="9"/>
                </a:lnTo>
                <a:lnTo>
                  <a:pt x="531" y="6"/>
                </a:lnTo>
                <a:lnTo>
                  <a:pt x="528" y="9"/>
                </a:lnTo>
                <a:lnTo>
                  <a:pt x="531" y="8"/>
                </a:lnTo>
                <a:lnTo>
                  <a:pt x="532" y="4"/>
                </a:lnTo>
                <a:lnTo>
                  <a:pt x="531" y="1"/>
                </a:lnTo>
                <a:lnTo>
                  <a:pt x="528" y="0"/>
                </a:lnTo>
                <a:lnTo>
                  <a:pt x="524" y="3"/>
                </a:lnTo>
                <a:close/>
              </a:path>
            </a:pathLst>
          </a:custGeom>
          <a:solidFill>
            <a:srgbClr val="000000"/>
          </a:solidFill>
          <a:ln w="9525">
            <a:noFill/>
            <a:round/>
            <a:headEnd/>
            <a:tailEnd/>
          </a:ln>
        </p:spPr>
        <p:txBody>
          <a:bodyPr/>
          <a:lstStyle/>
          <a:p>
            <a:endParaRPr lang="en-GB"/>
          </a:p>
        </p:txBody>
      </p:sp>
      <p:sp>
        <p:nvSpPr>
          <p:cNvPr id="16477" name="Rectangle 94"/>
          <p:cNvSpPr>
            <a:spLocks noChangeArrowheads="1"/>
          </p:cNvSpPr>
          <p:nvPr/>
        </p:nvSpPr>
        <p:spPr bwMode="auto">
          <a:xfrm>
            <a:off x="747713" y="5189538"/>
            <a:ext cx="644525" cy="55562"/>
          </a:xfrm>
          <a:prstGeom prst="rect">
            <a:avLst/>
          </a:prstGeom>
          <a:solidFill>
            <a:srgbClr val="999999"/>
          </a:solidFill>
          <a:ln w="9525">
            <a:noFill/>
            <a:miter lim="800000"/>
            <a:headEnd/>
            <a:tailEnd/>
          </a:ln>
        </p:spPr>
        <p:txBody>
          <a:bodyPr/>
          <a:lstStyle/>
          <a:p>
            <a:endParaRPr lang="en-US"/>
          </a:p>
        </p:txBody>
      </p:sp>
      <p:sp>
        <p:nvSpPr>
          <p:cNvPr id="16478" name="Freeform 95"/>
          <p:cNvSpPr>
            <a:spLocks/>
          </p:cNvSpPr>
          <p:nvPr/>
        </p:nvSpPr>
        <p:spPr bwMode="auto">
          <a:xfrm>
            <a:off x="1387475" y="5183188"/>
            <a:ext cx="9525" cy="61912"/>
          </a:xfrm>
          <a:custGeom>
            <a:avLst/>
            <a:gdLst>
              <a:gd name="T0" fmla="*/ 2147483647 w 9"/>
              <a:gd name="T1" fmla="*/ 2147483647 h 54"/>
              <a:gd name="T2" fmla="*/ 0 w 9"/>
              <a:gd name="T3" fmla="*/ 2147483647 h 54"/>
              <a:gd name="T4" fmla="*/ 0 w 9"/>
              <a:gd name="T5" fmla="*/ 2147483647 h 54"/>
              <a:gd name="T6" fmla="*/ 2147483647 w 9"/>
              <a:gd name="T7" fmla="*/ 2147483647 h 54"/>
              <a:gd name="T8" fmla="*/ 2147483647 w 9"/>
              <a:gd name="T9" fmla="*/ 2147483647 h 54"/>
              <a:gd name="T10" fmla="*/ 2147483647 w 9"/>
              <a:gd name="T11" fmla="*/ 0 h 54"/>
              <a:gd name="T12" fmla="*/ 2147483647 w 9"/>
              <a:gd name="T13" fmla="*/ 2147483647 h 54"/>
              <a:gd name="T14" fmla="*/ 2147483647 w 9"/>
              <a:gd name="T15" fmla="*/ 2147483647 h 54"/>
              <a:gd name="T16" fmla="*/ 2147483647 w 9"/>
              <a:gd name="T17" fmla="*/ 0 h 54"/>
              <a:gd name="T18" fmla="*/ 2147483647 w 9"/>
              <a:gd name="T19" fmla="*/ 2147483647 h 54"/>
              <a:gd name="T20" fmla="*/ 0 w 9"/>
              <a:gd name="T21" fmla="*/ 2147483647 h 54"/>
              <a:gd name="T22" fmla="*/ 2147483647 w 9"/>
              <a:gd name="T23" fmla="*/ 214748364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54"/>
              <a:gd name="T38" fmla="*/ 9 w 9"/>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54">
                <a:moveTo>
                  <a:pt x="4" y="9"/>
                </a:moveTo>
                <a:lnTo>
                  <a:pt x="0" y="5"/>
                </a:lnTo>
                <a:lnTo>
                  <a:pt x="0" y="54"/>
                </a:lnTo>
                <a:lnTo>
                  <a:pt x="9" y="54"/>
                </a:lnTo>
                <a:lnTo>
                  <a:pt x="9" y="5"/>
                </a:lnTo>
                <a:lnTo>
                  <a:pt x="4" y="0"/>
                </a:lnTo>
                <a:lnTo>
                  <a:pt x="9" y="5"/>
                </a:lnTo>
                <a:lnTo>
                  <a:pt x="7" y="1"/>
                </a:lnTo>
                <a:lnTo>
                  <a:pt x="4" y="0"/>
                </a:lnTo>
                <a:lnTo>
                  <a:pt x="1" y="1"/>
                </a:lnTo>
                <a:lnTo>
                  <a:pt x="0" y="5"/>
                </a:lnTo>
                <a:lnTo>
                  <a:pt x="4" y="9"/>
                </a:lnTo>
                <a:close/>
              </a:path>
            </a:pathLst>
          </a:custGeom>
          <a:solidFill>
            <a:srgbClr val="000000"/>
          </a:solidFill>
          <a:ln w="9525">
            <a:noFill/>
            <a:round/>
            <a:headEnd/>
            <a:tailEnd/>
          </a:ln>
        </p:spPr>
        <p:txBody>
          <a:bodyPr/>
          <a:lstStyle/>
          <a:p>
            <a:endParaRPr lang="en-GB"/>
          </a:p>
        </p:txBody>
      </p:sp>
      <p:sp>
        <p:nvSpPr>
          <p:cNvPr id="16479" name="Freeform 96"/>
          <p:cNvSpPr>
            <a:spLocks/>
          </p:cNvSpPr>
          <p:nvPr/>
        </p:nvSpPr>
        <p:spPr bwMode="auto">
          <a:xfrm>
            <a:off x="744538" y="5183188"/>
            <a:ext cx="647700" cy="11112"/>
          </a:xfrm>
          <a:custGeom>
            <a:avLst/>
            <a:gdLst>
              <a:gd name="T0" fmla="*/ 2147483647 w 584"/>
              <a:gd name="T1" fmla="*/ 2147483647 h 9"/>
              <a:gd name="T2" fmla="*/ 2147483647 w 584"/>
              <a:gd name="T3" fmla="*/ 2147483647 h 9"/>
              <a:gd name="T4" fmla="*/ 2147483647 w 584"/>
              <a:gd name="T5" fmla="*/ 2147483647 h 9"/>
              <a:gd name="T6" fmla="*/ 2147483647 w 584"/>
              <a:gd name="T7" fmla="*/ 0 h 9"/>
              <a:gd name="T8" fmla="*/ 2147483647 w 584"/>
              <a:gd name="T9" fmla="*/ 0 h 9"/>
              <a:gd name="T10" fmla="*/ 0 w 584"/>
              <a:gd name="T11" fmla="*/ 2147483647 h 9"/>
              <a:gd name="T12" fmla="*/ 2147483647 w 584"/>
              <a:gd name="T13" fmla="*/ 0 h 9"/>
              <a:gd name="T14" fmla="*/ 2147483647 w 584"/>
              <a:gd name="T15" fmla="*/ 2147483647 h 9"/>
              <a:gd name="T16" fmla="*/ 0 w 584"/>
              <a:gd name="T17" fmla="*/ 2147483647 h 9"/>
              <a:gd name="T18" fmla="*/ 2147483647 w 584"/>
              <a:gd name="T19" fmla="*/ 2147483647 h 9"/>
              <a:gd name="T20" fmla="*/ 2147483647 w 584"/>
              <a:gd name="T21" fmla="*/ 2147483647 h 9"/>
              <a:gd name="T22" fmla="*/ 2147483647 w 584"/>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4"/>
              <a:gd name="T37" fmla="*/ 0 h 9"/>
              <a:gd name="T38" fmla="*/ 584 w 58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4" h="9">
                <a:moveTo>
                  <a:pt x="9" y="5"/>
                </a:moveTo>
                <a:lnTo>
                  <a:pt x="4" y="9"/>
                </a:lnTo>
                <a:lnTo>
                  <a:pt x="584" y="9"/>
                </a:lnTo>
                <a:lnTo>
                  <a:pt x="584" y="0"/>
                </a:lnTo>
                <a:lnTo>
                  <a:pt x="4" y="0"/>
                </a:lnTo>
                <a:lnTo>
                  <a:pt x="0" y="5"/>
                </a:lnTo>
                <a:lnTo>
                  <a:pt x="4" y="0"/>
                </a:lnTo>
                <a:lnTo>
                  <a:pt x="1" y="1"/>
                </a:lnTo>
                <a:lnTo>
                  <a:pt x="0" y="5"/>
                </a:lnTo>
                <a:lnTo>
                  <a:pt x="1" y="8"/>
                </a:lnTo>
                <a:lnTo>
                  <a:pt x="4" y="9"/>
                </a:lnTo>
                <a:lnTo>
                  <a:pt x="9" y="5"/>
                </a:lnTo>
                <a:close/>
              </a:path>
            </a:pathLst>
          </a:custGeom>
          <a:solidFill>
            <a:srgbClr val="000000"/>
          </a:solidFill>
          <a:ln w="9525">
            <a:noFill/>
            <a:round/>
            <a:headEnd/>
            <a:tailEnd/>
          </a:ln>
        </p:spPr>
        <p:txBody>
          <a:bodyPr/>
          <a:lstStyle/>
          <a:p>
            <a:endParaRPr lang="en-GB"/>
          </a:p>
        </p:txBody>
      </p:sp>
      <p:sp>
        <p:nvSpPr>
          <p:cNvPr id="16480" name="Freeform 97"/>
          <p:cNvSpPr>
            <a:spLocks/>
          </p:cNvSpPr>
          <p:nvPr/>
        </p:nvSpPr>
        <p:spPr bwMode="auto">
          <a:xfrm>
            <a:off x="744538" y="5189538"/>
            <a:ext cx="9525" cy="61912"/>
          </a:xfrm>
          <a:custGeom>
            <a:avLst/>
            <a:gdLst>
              <a:gd name="T0" fmla="*/ 2147483647 w 9"/>
              <a:gd name="T1" fmla="*/ 2147483647 h 54"/>
              <a:gd name="T2" fmla="*/ 2147483647 w 9"/>
              <a:gd name="T3" fmla="*/ 2147483647 h 54"/>
              <a:gd name="T4" fmla="*/ 2147483647 w 9"/>
              <a:gd name="T5" fmla="*/ 0 h 54"/>
              <a:gd name="T6" fmla="*/ 0 w 9"/>
              <a:gd name="T7" fmla="*/ 0 h 54"/>
              <a:gd name="T8" fmla="*/ 0 w 9"/>
              <a:gd name="T9" fmla="*/ 2147483647 h 54"/>
              <a:gd name="T10" fmla="*/ 2147483647 w 9"/>
              <a:gd name="T11" fmla="*/ 2147483647 h 54"/>
              <a:gd name="T12" fmla="*/ 0 w 9"/>
              <a:gd name="T13" fmla="*/ 2147483647 h 54"/>
              <a:gd name="T14" fmla="*/ 2147483647 w 9"/>
              <a:gd name="T15" fmla="*/ 2147483647 h 54"/>
              <a:gd name="T16" fmla="*/ 2147483647 w 9"/>
              <a:gd name="T17" fmla="*/ 2147483647 h 54"/>
              <a:gd name="T18" fmla="*/ 2147483647 w 9"/>
              <a:gd name="T19" fmla="*/ 2147483647 h 54"/>
              <a:gd name="T20" fmla="*/ 2147483647 w 9"/>
              <a:gd name="T21" fmla="*/ 2147483647 h 54"/>
              <a:gd name="T22" fmla="*/ 2147483647 w 9"/>
              <a:gd name="T23" fmla="*/ 214748364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54"/>
              <a:gd name="T38" fmla="*/ 9 w 9"/>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54">
                <a:moveTo>
                  <a:pt x="4" y="45"/>
                </a:moveTo>
                <a:lnTo>
                  <a:pt x="9" y="49"/>
                </a:lnTo>
                <a:lnTo>
                  <a:pt x="9" y="0"/>
                </a:lnTo>
                <a:lnTo>
                  <a:pt x="0" y="0"/>
                </a:lnTo>
                <a:lnTo>
                  <a:pt x="0" y="49"/>
                </a:lnTo>
                <a:lnTo>
                  <a:pt x="4" y="54"/>
                </a:lnTo>
                <a:lnTo>
                  <a:pt x="0" y="49"/>
                </a:lnTo>
                <a:lnTo>
                  <a:pt x="1" y="53"/>
                </a:lnTo>
                <a:lnTo>
                  <a:pt x="4" y="54"/>
                </a:lnTo>
                <a:lnTo>
                  <a:pt x="8" y="53"/>
                </a:lnTo>
                <a:lnTo>
                  <a:pt x="9" y="49"/>
                </a:lnTo>
                <a:lnTo>
                  <a:pt x="4" y="45"/>
                </a:lnTo>
                <a:close/>
              </a:path>
            </a:pathLst>
          </a:custGeom>
          <a:solidFill>
            <a:srgbClr val="000000"/>
          </a:solidFill>
          <a:ln w="9525">
            <a:noFill/>
            <a:round/>
            <a:headEnd/>
            <a:tailEnd/>
          </a:ln>
        </p:spPr>
        <p:txBody>
          <a:bodyPr/>
          <a:lstStyle/>
          <a:p>
            <a:endParaRPr lang="en-GB"/>
          </a:p>
        </p:txBody>
      </p:sp>
      <p:sp>
        <p:nvSpPr>
          <p:cNvPr id="16481" name="Freeform 98"/>
          <p:cNvSpPr>
            <a:spLocks/>
          </p:cNvSpPr>
          <p:nvPr/>
        </p:nvSpPr>
        <p:spPr bwMode="auto">
          <a:xfrm>
            <a:off x="747713" y="5240338"/>
            <a:ext cx="649287" cy="11112"/>
          </a:xfrm>
          <a:custGeom>
            <a:avLst/>
            <a:gdLst>
              <a:gd name="T0" fmla="*/ 2147483647 w 585"/>
              <a:gd name="T1" fmla="*/ 2147483647 h 9"/>
              <a:gd name="T2" fmla="*/ 2147483647 w 585"/>
              <a:gd name="T3" fmla="*/ 0 h 9"/>
              <a:gd name="T4" fmla="*/ 0 w 585"/>
              <a:gd name="T5" fmla="*/ 0 h 9"/>
              <a:gd name="T6" fmla="*/ 0 w 585"/>
              <a:gd name="T7" fmla="*/ 2147483647 h 9"/>
              <a:gd name="T8" fmla="*/ 2147483647 w 585"/>
              <a:gd name="T9" fmla="*/ 2147483647 h 9"/>
              <a:gd name="T10" fmla="*/ 2147483647 w 585"/>
              <a:gd name="T11" fmla="*/ 2147483647 h 9"/>
              <a:gd name="T12" fmla="*/ 2147483647 w 585"/>
              <a:gd name="T13" fmla="*/ 2147483647 h 9"/>
              <a:gd name="T14" fmla="*/ 2147483647 w 585"/>
              <a:gd name="T15" fmla="*/ 2147483647 h 9"/>
              <a:gd name="T16" fmla="*/ 2147483647 w 585"/>
              <a:gd name="T17" fmla="*/ 2147483647 h 9"/>
              <a:gd name="T18" fmla="*/ 2147483647 w 585"/>
              <a:gd name="T19" fmla="*/ 2147483647 h 9"/>
              <a:gd name="T20" fmla="*/ 2147483647 w 585"/>
              <a:gd name="T21" fmla="*/ 0 h 9"/>
              <a:gd name="T22" fmla="*/ 2147483647 w 585"/>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5"/>
              <a:gd name="T37" fmla="*/ 0 h 9"/>
              <a:gd name="T38" fmla="*/ 585 w 585"/>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5" h="9">
                <a:moveTo>
                  <a:pt x="576" y="4"/>
                </a:moveTo>
                <a:lnTo>
                  <a:pt x="580" y="0"/>
                </a:lnTo>
                <a:lnTo>
                  <a:pt x="0" y="0"/>
                </a:lnTo>
                <a:lnTo>
                  <a:pt x="0" y="9"/>
                </a:lnTo>
                <a:lnTo>
                  <a:pt x="580" y="9"/>
                </a:lnTo>
                <a:lnTo>
                  <a:pt x="585" y="4"/>
                </a:lnTo>
                <a:lnTo>
                  <a:pt x="580" y="9"/>
                </a:lnTo>
                <a:lnTo>
                  <a:pt x="583" y="8"/>
                </a:lnTo>
                <a:lnTo>
                  <a:pt x="585" y="4"/>
                </a:lnTo>
                <a:lnTo>
                  <a:pt x="583" y="1"/>
                </a:lnTo>
                <a:lnTo>
                  <a:pt x="580" y="0"/>
                </a:lnTo>
                <a:lnTo>
                  <a:pt x="576" y="4"/>
                </a:lnTo>
                <a:close/>
              </a:path>
            </a:pathLst>
          </a:custGeom>
          <a:solidFill>
            <a:srgbClr val="000000"/>
          </a:solidFill>
          <a:ln w="9525">
            <a:noFill/>
            <a:round/>
            <a:headEnd/>
            <a:tailEnd/>
          </a:ln>
        </p:spPr>
        <p:txBody>
          <a:bodyPr/>
          <a:lstStyle/>
          <a:p>
            <a:endParaRPr lang="en-GB"/>
          </a:p>
        </p:txBody>
      </p:sp>
      <p:sp>
        <p:nvSpPr>
          <p:cNvPr id="16482" name="Freeform 99"/>
          <p:cNvSpPr>
            <a:spLocks/>
          </p:cNvSpPr>
          <p:nvPr/>
        </p:nvSpPr>
        <p:spPr bwMode="auto">
          <a:xfrm>
            <a:off x="747713" y="5127625"/>
            <a:ext cx="644525" cy="61913"/>
          </a:xfrm>
          <a:custGeom>
            <a:avLst/>
            <a:gdLst>
              <a:gd name="T0" fmla="*/ 2147483647 w 580"/>
              <a:gd name="T1" fmla="*/ 0 h 53"/>
              <a:gd name="T2" fmla="*/ 2147483647 w 580"/>
              <a:gd name="T3" fmla="*/ 0 h 53"/>
              <a:gd name="T4" fmla="*/ 2147483647 w 580"/>
              <a:gd name="T5" fmla="*/ 2147483647 h 53"/>
              <a:gd name="T6" fmla="*/ 0 w 580"/>
              <a:gd name="T7" fmla="*/ 2147483647 h 53"/>
              <a:gd name="T8" fmla="*/ 2147483647 w 580"/>
              <a:gd name="T9" fmla="*/ 0 h 53"/>
              <a:gd name="T10" fmla="*/ 0 60000 65536"/>
              <a:gd name="T11" fmla="*/ 0 60000 65536"/>
              <a:gd name="T12" fmla="*/ 0 60000 65536"/>
              <a:gd name="T13" fmla="*/ 0 60000 65536"/>
              <a:gd name="T14" fmla="*/ 0 60000 65536"/>
              <a:gd name="T15" fmla="*/ 0 w 580"/>
              <a:gd name="T16" fmla="*/ 0 h 53"/>
              <a:gd name="T17" fmla="*/ 580 w 580"/>
              <a:gd name="T18" fmla="*/ 53 h 53"/>
            </a:gdLst>
            <a:ahLst/>
            <a:cxnLst>
              <a:cxn ang="T10">
                <a:pos x="T0" y="T1"/>
              </a:cxn>
              <a:cxn ang="T11">
                <a:pos x="T2" y="T3"/>
              </a:cxn>
              <a:cxn ang="T12">
                <a:pos x="T4" y="T5"/>
              </a:cxn>
              <a:cxn ang="T13">
                <a:pos x="T6" y="T7"/>
              </a:cxn>
              <a:cxn ang="T14">
                <a:pos x="T8" y="T9"/>
              </a:cxn>
            </a:cxnLst>
            <a:rect l="T15" t="T16" r="T17" b="T18"/>
            <a:pathLst>
              <a:path w="580" h="53">
                <a:moveTo>
                  <a:pt x="24" y="0"/>
                </a:moveTo>
                <a:lnTo>
                  <a:pt x="558" y="0"/>
                </a:lnTo>
                <a:lnTo>
                  <a:pt x="580" y="53"/>
                </a:lnTo>
                <a:lnTo>
                  <a:pt x="0" y="53"/>
                </a:lnTo>
                <a:lnTo>
                  <a:pt x="24" y="0"/>
                </a:lnTo>
                <a:close/>
              </a:path>
            </a:pathLst>
          </a:custGeom>
          <a:solidFill>
            <a:srgbClr val="333333"/>
          </a:solidFill>
          <a:ln w="9525">
            <a:noFill/>
            <a:round/>
            <a:headEnd/>
            <a:tailEnd/>
          </a:ln>
        </p:spPr>
        <p:txBody>
          <a:bodyPr/>
          <a:lstStyle/>
          <a:p>
            <a:endParaRPr lang="en-GB"/>
          </a:p>
        </p:txBody>
      </p:sp>
      <p:sp>
        <p:nvSpPr>
          <p:cNvPr id="16483" name="Freeform 100"/>
          <p:cNvSpPr>
            <a:spLocks/>
          </p:cNvSpPr>
          <p:nvPr/>
        </p:nvSpPr>
        <p:spPr bwMode="auto">
          <a:xfrm>
            <a:off x="774700" y="5122863"/>
            <a:ext cx="596900" cy="9525"/>
          </a:xfrm>
          <a:custGeom>
            <a:avLst/>
            <a:gdLst>
              <a:gd name="T0" fmla="*/ 2147483647 w 538"/>
              <a:gd name="T1" fmla="*/ 2147483647 h 9"/>
              <a:gd name="T2" fmla="*/ 2147483647 w 538"/>
              <a:gd name="T3" fmla="*/ 0 h 9"/>
              <a:gd name="T4" fmla="*/ 0 w 538"/>
              <a:gd name="T5" fmla="*/ 0 h 9"/>
              <a:gd name="T6" fmla="*/ 0 w 538"/>
              <a:gd name="T7" fmla="*/ 2147483647 h 9"/>
              <a:gd name="T8" fmla="*/ 2147483647 w 538"/>
              <a:gd name="T9" fmla="*/ 2147483647 h 9"/>
              <a:gd name="T10" fmla="*/ 2147483647 w 538"/>
              <a:gd name="T11" fmla="*/ 2147483647 h 9"/>
              <a:gd name="T12" fmla="*/ 2147483647 w 538"/>
              <a:gd name="T13" fmla="*/ 2147483647 h 9"/>
              <a:gd name="T14" fmla="*/ 2147483647 w 538"/>
              <a:gd name="T15" fmla="*/ 2147483647 h 9"/>
              <a:gd name="T16" fmla="*/ 2147483647 w 538"/>
              <a:gd name="T17" fmla="*/ 2147483647 h 9"/>
              <a:gd name="T18" fmla="*/ 2147483647 w 538"/>
              <a:gd name="T19" fmla="*/ 2147483647 h 9"/>
              <a:gd name="T20" fmla="*/ 2147483647 w 538"/>
              <a:gd name="T21" fmla="*/ 0 h 9"/>
              <a:gd name="T22" fmla="*/ 2147483647 w 538"/>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8"/>
              <a:gd name="T37" fmla="*/ 0 h 9"/>
              <a:gd name="T38" fmla="*/ 538 w 538"/>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8" h="9">
                <a:moveTo>
                  <a:pt x="537" y="4"/>
                </a:moveTo>
                <a:lnTo>
                  <a:pt x="534" y="0"/>
                </a:lnTo>
                <a:lnTo>
                  <a:pt x="0" y="0"/>
                </a:lnTo>
                <a:lnTo>
                  <a:pt x="0" y="9"/>
                </a:lnTo>
                <a:lnTo>
                  <a:pt x="534" y="9"/>
                </a:lnTo>
                <a:lnTo>
                  <a:pt x="530" y="6"/>
                </a:lnTo>
                <a:lnTo>
                  <a:pt x="534" y="9"/>
                </a:lnTo>
                <a:lnTo>
                  <a:pt x="537" y="8"/>
                </a:lnTo>
                <a:lnTo>
                  <a:pt x="538" y="5"/>
                </a:lnTo>
                <a:lnTo>
                  <a:pt x="537" y="1"/>
                </a:lnTo>
                <a:lnTo>
                  <a:pt x="534" y="0"/>
                </a:lnTo>
                <a:lnTo>
                  <a:pt x="537" y="4"/>
                </a:lnTo>
                <a:close/>
              </a:path>
            </a:pathLst>
          </a:custGeom>
          <a:solidFill>
            <a:srgbClr val="000000"/>
          </a:solidFill>
          <a:ln w="9525">
            <a:noFill/>
            <a:round/>
            <a:headEnd/>
            <a:tailEnd/>
          </a:ln>
        </p:spPr>
        <p:txBody>
          <a:bodyPr/>
          <a:lstStyle/>
          <a:p>
            <a:endParaRPr lang="en-GB"/>
          </a:p>
        </p:txBody>
      </p:sp>
      <p:sp>
        <p:nvSpPr>
          <p:cNvPr id="16484" name="Freeform 101"/>
          <p:cNvSpPr>
            <a:spLocks/>
          </p:cNvSpPr>
          <p:nvPr/>
        </p:nvSpPr>
        <p:spPr bwMode="auto">
          <a:xfrm>
            <a:off x="1362075" y="5127625"/>
            <a:ext cx="33338" cy="66675"/>
          </a:xfrm>
          <a:custGeom>
            <a:avLst/>
            <a:gdLst>
              <a:gd name="T0" fmla="*/ 2147483647 w 29"/>
              <a:gd name="T1" fmla="*/ 2147483647 h 58"/>
              <a:gd name="T2" fmla="*/ 2147483647 w 29"/>
              <a:gd name="T3" fmla="*/ 2147483647 h 58"/>
              <a:gd name="T4" fmla="*/ 2147483647 w 29"/>
              <a:gd name="T5" fmla="*/ 0 h 58"/>
              <a:gd name="T6" fmla="*/ 0 w 29"/>
              <a:gd name="T7" fmla="*/ 2147483647 h 58"/>
              <a:gd name="T8" fmla="*/ 2147483647 w 29"/>
              <a:gd name="T9" fmla="*/ 2147483647 h 58"/>
              <a:gd name="T10" fmla="*/ 2147483647 w 29"/>
              <a:gd name="T11" fmla="*/ 2147483647 h 58"/>
              <a:gd name="T12" fmla="*/ 2147483647 w 29"/>
              <a:gd name="T13" fmla="*/ 2147483647 h 58"/>
              <a:gd name="T14" fmla="*/ 2147483647 w 29"/>
              <a:gd name="T15" fmla="*/ 2147483647 h 58"/>
              <a:gd name="T16" fmla="*/ 2147483647 w 29"/>
              <a:gd name="T17" fmla="*/ 2147483647 h 58"/>
              <a:gd name="T18" fmla="*/ 2147483647 w 29"/>
              <a:gd name="T19" fmla="*/ 2147483647 h 58"/>
              <a:gd name="T20" fmla="*/ 2147483647 w 29"/>
              <a:gd name="T21" fmla="*/ 2147483647 h 58"/>
              <a:gd name="T22" fmla="*/ 2147483647 w 29"/>
              <a:gd name="T23" fmla="*/ 2147483647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58"/>
              <a:gd name="T38" fmla="*/ 29 w 29"/>
              <a:gd name="T39" fmla="*/ 58 h 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58">
                <a:moveTo>
                  <a:pt x="26" y="58"/>
                </a:moveTo>
                <a:lnTo>
                  <a:pt x="29" y="53"/>
                </a:lnTo>
                <a:lnTo>
                  <a:pt x="7" y="0"/>
                </a:lnTo>
                <a:lnTo>
                  <a:pt x="0" y="2"/>
                </a:lnTo>
                <a:lnTo>
                  <a:pt x="23" y="55"/>
                </a:lnTo>
                <a:lnTo>
                  <a:pt x="26" y="49"/>
                </a:lnTo>
                <a:lnTo>
                  <a:pt x="23" y="55"/>
                </a:lnTo>
                <a:lnTo>
                  <a:pt x="25" y="57"/>
                </a:lnTo>
                <a:lnTo>
                  <a:pt x="27" y="57"/>
                </a:lnTo>
                <a:lnTo>
                  <a:pt x="29" y="56"/>
                </a:lnTo>
                <a:lnTo>
                  <a:pt x="29" y="53"/>
                </a:lnTo>
                <a:lnTo>
                  <a:pt x="26" y="58"/>
                </a:lnTo>
                <a:close/>
              </a:path>
            </a:pathLst>
          </a:custGeom>
          <a:solidFill>
            <a:srgbClr val="000000"/>
          </a:solidFill>
          <a:ln w="9525">
            <a:noFill/>
            <a:round/>
            <a:headEnd/>
            <a:tailEnd/>
          </a:ln>
        </p:spPr>
        <p:txBody>
          <a:bodyPr/>
          <a:lstStyle/>
          <a:p>
            <a:endParaRPr lang="en-GB"/>
          </a:p>
        </p:txBody>
      </p:sp>
      <p:sp>
        <p:nvSpPr>
          <p:cNvPr id="16485" name="Freeform 102"/>
          <p:cNvSpPr>
            <a:spLocks/>
          </p:cNvSpPr>
          <p:nvPr/>
        </p:nvSpPr>
        <p:spPr bwMode="auto">
          <a:xfrm>
            <a:off x="744538" y="5183188"/>
            <a:ext cx="647700" cy="11112"/>
          </a:xfrm>
          <a:custGeom>
            <a:avLst/>
            <a:gdLst>
              <a:gd name="T0" fmla="*/ 2147483647 w 584"/>
              <a:gd name="T1" fmla="*/ 2147483647 h 9"/>
              <a:gd name="T2" fmla="*/ 2147483647 w 584"/>
              <a:gd name="T3" fmla="*/ 2147483647 h 9"/>
              <a:gd name="T4" fmla="*/ 2147483647 w 584"/>
              <a:gd name="T5" fmla="*/ 2147483647 h 9"/>
              <a:gd name="T6" fmla="*/ 2147483647 w 584"/>
              <a:gd name="T7" fmla="*/ 0 h 9"/>
              <a:gd name="T8" fmla="*/ 2147483647 w 584"/>
              <a:gd name="T9" fmla="*/ 0 h 9"/>
              <a:gd name="T10" fmla="*/ 2147483647 w 584"/>
              <a:gd name="T11" fmla="*/ 2147483647 h 9"/>
              <a:gd name="T12" fmla="*/ 2147483647 w 584"/>
              <a:gd name="T13" fmla="*/ 0 h 9"/>
              <a:gd name="T14" fmla="*/ 2147483647 w 584"/>
              <a:gd name="T15" fmla="*/ 2147483647 h 9"/>
              <a:gd name="T16" fmla="*/ 0 w 584"/>
              <a:gd name="T17" fmla="*/ 2147483647 h 9"/>
              <a:gd name="T18" fmla="*/ 2147483647 w 584"/>
              <a:gd name="T19" fmla="*/ 2147483647 h 9"/>
              <a:gd name="T20" fmla="*/ 2147483647 w 584"/>
              <a:gd name="T21" fmla="*/ 2147483647 h 9"/>
              <a:gd name="T22" fmla="*/ 2147483647 w 584"/>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4"/>
              <a:gd name="T37" fmla="*/ 0 h 9"/>
              <a:gd name="T38" fmla="*/ 584 w 58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4" h="9">
                <a:moveTo>
                  <a:pt x="1" y="4"/>
                </a:moveTo>
                <a:lnTo>
                  <a:pt x="4" y="9"/>
                </a:lnTo>
                <a:lnTo>
                  <a:pt x="584" y="9"/>
                </a:lnTo>
                <a:lnTo>
                  <a:pt x="584" y="0"/>
                </a:lnTo>
                <a:lnTo>
                  <a:pt x="4" y="0"/>
                </a:lnTo>
                <a:lnTo>
                  <a:pt x="8" y="6"/>
                </a:lnTo>
                <a:lnTo>
                  <a:pt x="4" y="0"/>
                </a:lnTo>
                <a:lnTo>
                  <a:pt x="1" y="1"/>
                </a:lnTo>
                <a:lnTo>
                  <a:pt x="0" y="5"/>
                </a:lnTo>
                <a:lnTo>
                  <a:pt x="1" y="8"/>
                </a:lnTo>
                <a:lnTo>
                  <a:pt x="4" y="9"/>
                </a:lnTo>
                <a:lnTo>
                  <a:pt x="1" y="4"/>
                </a:lnTo>
                <a:close/>
              </a:path>
            </a:pathLst>
          </a:custGeom>
          <a:solidFill>
            <a:srgbClr val="000000"/>
          </a:solidFill>
          <a:ln w="9525">
            <a:noFill/>
            <a:round/>
            <a:headEnd/>
            <a:tailEnd/>
          </a:ln>
        </p:spPr>
        <p:txBody>
          <a:bodyPr/>
          <a:lstStyle/>
          <a:p>
            <a:endParaRPr lang="en-GB"/>
          </a:p>
        </p:txBody>
      </p:sp>
      <p:sp>
        <p:nvSpPr>
          <p:cNvPr id="16486" name="Freeform 103"/>
          <p:cNvSpPr>
            <a:spLocks/>
          </p:cNvSpPr>
          <p:nvPr/>
        </p:nvSpPr>
        <p:spPr bwMode="auto">
          <a:xfrm>
            <a:off x="744538" y="5122863"/>
            <a:ext cx="33337" cy="66675"/>
          </a:xfrm>
          <a:custGeom>
            <a:avLst/>
            <a:gdLst>
              <a:gd name="T0" fmla="*/ 2147483647 w 30"/>
              <a:gd name="T1" fmla="*/ 0 h 59"/>
              <a:gd name="T2" fmla="*/ 2147483647 w 30"/>
              <a:gd name="T3" fmla="*/ 2147483647 h 59"/>
              <a:gd name="T4" fmla="*/ 0 w 30"/>
              <a:gd name="T5" fmla="*/ 2147483647 h 59"/>
              <a:gd name="T6" fmla="*/ 2147483647 w 30"/>
              <a:gd name="T7" fmla="*/ 2147483647 h 59"/>
              <a:gd name="T8" fmla="*/ 2147483647 w 30"/>
              <a:gd name="T9" fmla="*/ 2147483647 h 59"/>
              <a:gd name="T10" fmla="*/ 2147483647 w 30"/>
              <a:gd name="T11" fmla="*/ 2147483647 h 59"/>
              <a:gd name="T12" fmla="*/ 2147483647 w 30"/>
              <a:gd name="T13" fmla="*/ 2147483647 h 59"/>
              <a:gd name="T14" fmla="*/ 2147483647 w 30"/>
              <a:gd name="T15" fmla="*/ 2147483647 h 59"/>
              <a:gd name="T16" fmla="*/ 2147483647 w 30"/>
              <a:gd name="T17" fmla="*/ 2147483647 h 59"/>
              <a:gd name="T18" fmla="*/ 2147483647 w 30"/>
              <a:gd name="T19" fmla="*/ 2147483647 h 59"/>
              <a:gd name="T20" fmla="*/ 2147483647 w 30"/>
              <a:gd name="T21" fmla="*/ 2147483647 h 59"/>
              <a:gd name="T22" fmla="*/ 2147483647 w 30"/>
              <a:gd name="T23" fmla="*/ 0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59"/>
              <a:gd name="T38" fmla="*/ 30 w 30"/>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59">
                <a:moveTo>
                  <a:pt x="27" y="0"/>
                </a:moveTo>
                <a:lnTo>
                  <a:pt x="23" y="4"/>
                </a:lnTo>
                <a:lnTo>
                  <a:pt x="0" y="57"/>
                </a:lnTo>
                <a:lnTo>
                  <a:pt x="7" y="59"/>
                </a:lnTo>
                <a:lnTo>
                  <a:pt x="30" y="6"/>
                </a:lnTo>
                <a:lnTo>
                  <a:pt x="27" y="9"/>
                </a:lnTo>
                <a:lnTo>
                  <a:pt x="30" y="6"/>
                </a:lnTo>
                <a:lnTo>
                  <a:pt x="30" y="3"/>
                </a:lnTo>
                <a:lnTo>
                  <a:pt x="28" y="1"/>
                </a:lnTo>
                <a:lnTo>
                  <a:pt x="26" y="1"/>
                </a:lnTo>
                <a:lnTo>
                  <a:pt x="23" y="4"/>
                </a:lnTo>
                <a:lnTo>
                  <a:pt x="27" y="0"/>
                </a:lnTo>
                <a:close/>
              </a:path>
            </a:pathLst>
          </a:custGeom>
          <a:solidFill>
            <a:srgbClr val="000000"/>
          </a:solidFill>
          <a:ln w="9525">
            <a:noFill/>
            <a:round/>
            <a:headEnd/>
            <a:tailEnd/>
          </a:ln>
        </p:spPr>
        <p:txBody>
          <a:bodyPr/>
          <a:lstStyle/>
          <a:p>
            <a:endParaRPr lang="en-GB"/>
          </a:p>
        </p:txBody>
      </p:sp>
      <p:sp>
        <p:nvSpPr>
          <p:cNvPr id="16487" name="Freeform 104"/>
          <p:cNvSpPr>
            <a:spLocks/>
          </p:cNvSpPr>
          <p:nvPr/>
        </p:nvSpPr>
        <p:spPr bwMode="auto">
          <a:xfrm>
            <a:off x="862013" y="5102225"/>
            <a:ext cx="438150" cy="71438"/>
          </a:xfrm>
          <a:custGeom>
            <a:avLst/>
            <a:gdLst>
              <a:gd name="T0" fmla="*/ 2147483647 w 396"/>
              <a:gd name="T1" fmla="*/ 0 h 62"/>
              <a:gd name="T2" fmla="*/ 2147483647 w 396"/>
              <a:gd name="T3" fmla="*/ 2147483647 h 62"/>
              <a:gd name="T4" fmla="*/ 2147483647 w 396"/>
              <a:gd name="T5" fmla="*/ 2147483647 h 62"/>
              <a:gd name="T6" fmla="*/ 2147483647 w 396"/>
              <a:gd name="T7" fmla="*/ 2147483647 h 62"/>
              <a:gd name="T8" fmla="*/ 2147483647 w 396"/>
              <a:gd name="T9" fmla="*/ 2147483647 h 62"/>
              <a:gd name="T10" fmla="*/ 2147483647 w 396"/>
              <a:gd name="T11" fmla="*/ 2147483647 h 62"/>
              <a:gd name="T12" fmla="*/ 2147483647 w 396"/>
              <a:gd name="T13" fmla="*/ 2147483647 h 62"/>
              <a:gd name="T14" fmla="*/ 2147483647 w 396"/>
              <a:gd name="T15" fmla="*/ 2147483647 h 62"/>
              <a:gd name="T16" fmla="*/ 2147483647 w 396"/>
              <a:gd name="T17" fmla="*/ 2147483647 h 62"/>
              <a:gd name="T18" fmla="*/ 2147483647 w 396"/>
              <a:gd name="T19" fmla="*/ 2147483647 h 62"/>
              <a:gd name="T20" fmla="*/ 2147483647 w 396"/>
              <a:gd name="T21" fmla="*/ 2147483647 h 62"/>
              <a:gd name="T22" fmla="*/ 2147483647 w 396"/>
              <a:gd name="T23" fmla="*/ 2147483647 h 62"/>
              <a:gd name="T24" fmla="*/ 2147483647 w 396"/>
              <a:gd name="T25" fmla="*/ 2147483647 h 62"/>
              <a:gd name="T26" fmla="*/ 2147483647 w 396"/>
              <a:gd name="T27" fmla="*/ 2147483647 h 62"/>
              <a:gd name="T28" fmla="*/ 2147483647 w 396"/>
              <a:gd name="T29" fmla="*/ 2147483647 h 62"/>
              <a:gd name="T30" fmla="*/ 2147483647 w 396"/>
              <a:gd name="T31" fmla="*/ 2147483647 h 62"/>
              <a:gd name="T32" fmla="*/ 2147483647 w 396"/>
              <a:gd name="T33" fmla="*/ 2147483647 h 62"/>
              <a:gd name="T34" fmla="*/ 2147483647 w 396"/>
              <a:gd name="T35" fmla="*/ 2147483647 h 62"/>
              <a:gd name="T36" fmla="*/ 2147483647 w 396"/>
              <a:gd name="T37" fmla="*/ 2147483647 h 62"/>
              <a:gd name="T38" fmla="*/ 2147483647 w 396"/>
              <a:gd name="T39" fmla="*/ 2147483647 h 62"/>
              <a:gd name="T40" fmla="*/ 2147483647 w 396"/>
              <a:gd name="T41" fmla="*/ 2147483647 h 62"/>
              <a:gd name="T42" fmla="*/ 2147483647 w 396"/>
              <a:gd name="T43" fmla="*/ 2147483647 h 62"/>
              <a:gd name="T44" fmla="*/ 2147483647 w 396"/>
              <a:gd name="T45" fmla="*/ 2147483647 h 62"/>
              <a:gd name="T46" fmla="*/ 2147483647 w 396"/>
              <a:gd name="T47" fmla="*/ 2147483647 h 62"/>
              <a:gd name="T48" fmla="*/ 2147483647 w 396"/>
              <a:gd name="T49" fmla="*/ 2147483647 h 62"/>
              <a:gd name="T50" fmla="*/ 2147483647 w 396"/>
              <a:gd name="T51" fmla="*/ 2147483647 h 62"/>
              <a:gd name="T52" fmla="*/ 2147483647 w 396"/>
              <a:gd name="T53" fmla="*/ 2147483647 h 62"/>
              <a:gd name="T54" fmla="*/ 2147483647 w 396"/>
              <a:gd name="T55" fmla="*/ 2147483647 h 62"/>
              <a:gd name="T56" fmla="*/ 2147483647 w 396"/>
              <a:gd name="T57" fmla="*/ 2147483647 h 62"/>
              <a:gd name="T58" fmla="*/ 2147483647 w 396"/>
              <a:gd name="T59" fmla="*/ 2147483647 h 62"/>
              <a:gd name="T60" fmla="*/ 2147483647 w 396"/>
              <a:gd name="T61" fmla="*/ 2147483647 h 62"/>
              <a:gd name="T62" fmla="*/ 2147483647 w 396"/>
              <a:gd name="T63" fmla="*/ 2147483647 h 62"/>
              <a:gd name="T64" fmla="*/ 0 w 396"/>
              <a:gd name="T65" fmla="*/ 0 h 62"/>
              <a:gd name="T66" fmla="*/ 2147483647 w 396"/>
              <a:gd name="T67" fmla="*/ 0 h 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6"/>
              <a:gd name="T103" fmla="*/ 0 h 62"/>
              <a:gd name="T104" fmla="*/ 396 w 396"/>
              <a:gd name="T105" fmla="*/ 62 h 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6" h="62">
                <a:moveTo>
                  <a:pt x="396" y="0"/>
                </a:moveTo>
                <a:lnTo>
                  <a:pt x="394" y="5"/>
                </a:lnTo>
                <a:lnTo>
                  <a:pt x="390" y="11"/>
                </a:lnTo>
                <a:lnTo>
                  <a:pt x="386" y="16"/>
                </a:lnTo>
                <a:lnTo>
                  <a:pt x="380" y="21"/>
                </a:lnTo>
                <a:lnTo>
                  <a:pt x="373" y="26"/>
                </a:lnTo>
                <a:lnTo>
                  <a:pt x="366" y="32"/>
                </a:lnTo>
                <a:lnTo>
                  <a:pt x="355" y="37"/>
                </a:lnTo>
                <a:lnTo>
                  <a:pt x="345" y="41"/>
                </a:lnTo>
                <a:lnTo>
                  <a:pt x="332" y="46"/>
                </a:lnTo>
                <a:lnTo>
                  <a:pt x="318" y="50"/>
                </a:lnTo>
                <a:lnTo>
                  <a:pt x="302" y="53"/>
                </a:lnTo>
                <a:lnTo>
                  <a:pt x="286" y="57"/>
                </a:lnTo>
                <a:lnTo>
                  <a:pt x="266" y="59"/>
                </a:lnTo>
                <a:lnTo>
                  <a:pt x="245" y="61"/>
                </a:lnTo>
                <a:lnTo>
                  <a:pt x="223" y="62"/>
                </a:lnTo>
                <a:lnTo>
                  <a:pt x="199" y="62"/>
                </a:lnTo>
                <a:lnTo>
                  <a:pt x="174" y="62"/>
                </a:lnTo>
                <a:lnTo>
                  <a:pt x="152" y="61"/>
                </a:lnTo>
                <a:lnTo>
                  <a:pt x="130" y="59"/>
                </a:lnTo>
                <a:lnTo>
                  <a:pt x="111" y="57"/>
                </a:lnTo>
                <a:lnTo>
                  <a:pt x="94" y="53"/>
                </a:lnTo>
                <a:lnTo>
                  <a:pt x="78" y="50"/>
                </a:lnTo>
                <a:lnTo>
                  <a:pt x="64" y="46"/>
                </a:lnTo>
                <a:lnTo>
                  <a:pt x="51" y="41"/>
                </a:lnTo>
                <a:lnTo>
                  <a:pt x="40" y="37"/>
                </a:lnTo>
                <a:lnTo>
                  <a:pt x="31" y="32"/>
                </a:lnTo>
                <a:lnTo>
                  <a:pt x="22" y="26"/>
                </a:lnTo>
                <a:lnTo>
                  <a:pt x="15" y="21"/>
                </a:lnTo>
                <a:lnTo>
                  <a:pt x="10" y="16"/>
                </a:lnTo>
                <a:lnTo>
                  <a:pt x="5" y="11"/>
                </a:lnTo>
                <a:lnTo>
                  <a:pt x="2" y="5"/>
                </a:lnTo>
                <a:lnTo>
                  <a:pt x="0" y="0"/>
                </a:lnTo>
                <a:lnTo>
                  <a:pt x="396" y="0"/>
                </a:lnTo>
                <a:close/>
              </a:path>
            </a:pathLst>
          </a:custGeom>
          <a:solidFill>
            <a:srgbClr val="333333"/>
          </a:solidFill>
          <a:ln w="9525">
            <a:noFill/>
            <a:round/>
            <a:headEnd/>
            <a:tailEnd/>
          </a:ln>
        </p:spPr>
        <p:txBody>
          <a:bodyPr/>
          <a:lstStyle/>
          <a:p>
            <a:endParaRPr lang="en-GB"/>
          </a:p>
        </p:txBody>
      </p:sp>
      <p:sp>
        <p:nvSpPr>
          <p:cNvPr id="16488" name="Freeform 105"/>
          <p:cNvSpPr>
            <a:spLocks/>
          </p:cNvSpPr>
          <p:nvPr/>
        </p:nvSpPr>
        <p:spPr bwMode="auto">
          <a:xfrm>
            <a:off x="1076325" y="5102225"/>
            <a:ext cx="227013" cy="77788"/>
          </a:xfrm>
          <a:custGeom>
            <a:avLst/>
            <a:gdLst>
              <a:gd name="T0" fmla="*/ 2147483647 w 205"/>
              <a:gd name="T1" fmla="*/ 2147483647 h 68"/>
              <a:gd name="T2" fmla="*/ 2147483647 w 205"/>
              <a:gd name="T3" fmla="*/ 2147483647 h 68"/>
              <a:gd name="T4" fmla="*/ 2147483647 w 205"/>
              <a:gd name="T5" fmla="*/ 2147483647 h 68"/>
              <a:gd name="T6" fmla="*/ 2147483647 w 205"/>
              <a:gd name="T7" fmla="*/ 2147483647 h 68"/>
              <a:gd name="T8" fmla="*/ 2147483647 w 205"/>
              <a:gd name="T9" fmla="*/ 2147483647 h 68"/>
              <a:gd name="T10" fmla="*/ 2147483647 w 205"/>
              <a:gd name="T11" fmla="*/ 2147483647 h 68"/>
              <a:gd name="T12" fmla="*/ 2147483647 w 205"/>
              <a:gd name="T13" fmla="*/ 2147483647 h 68"/>
              <a:gd name="T14" fmla="*/ 2147483647 w 205"/>
              <a:gd name="T15" fmla="*/ 2147483647 h 68"/>
              <a:gd name="T16" fmla="*/ 2147483647 w 205"/>
              <a:gd name="T17" fmla="*/ 2147483647 h 68"/>
              <a:gd name="T18" fmla="*/ 2147483647 w 205"/>
              <a:gd name="T19" fmla="*/ 2147483647 h 68"/>
              <a:gd name="T20" fmla="*/ 2147483647 w 205"/>
              <a:gd name="T21" fmla="*/ 2147483647 h 68"/>
              <a:gd name="T22" fmla="*/ 2147483647 w 205"/>
              <a:gd name="T23" fmla="*/ 2147483647 h 68"/>
              <a:gd name="T24" fmla="*/ 2147483647 w 205"/>
              <a:gd name="T25" fmla="*/ 2147483647 h 68"/>
              <a:gd name="T26" fmla="*/ 2147483647 w 205"/>
              <a:gd name="T27" fmla="*/ 2147483647 h 68"/>
              <a:gd name="T28" fmla="*/ 2147483647 w 205"/>
              <a:gd name="T29" fmla="*/ 2147483647 h 68"/>
              <a:gd name="T30" fmla="*/ 2147483647 w 205"/>
              <a:gd name="T31" fmla="*/ 2147483647 h 68"/>
              <a:gd name="T32" fmla="*/ 2147483647 w 205"/>
              <a:gd name="T33" fmla="*/ 2147483647 h 68"/>
              <a:gd name="T34" fmla="*/ 2147483647 w 205"/>
              <a:gd name="T35" fmla="*/ 2147483647 h 68"/>
              <a:gd name="T36" fmla="*/ 2147483647 w 205"/>
              <a:gd name="T37" fmla="*/ 0 h 68"/>
              <a:gd name="T38" fmla="*/ 2147483647 w 205"/>
              <a:gd name="T39" fmla="*/ 2147483647 h 68"/>
              <a:gd name="T40" fmla="*/ 2147483647 w 205"/>
              <a:gd name="T41" fmla="*/ 2147483647 h 68"/>
              <a:gd name="T42" fmla="*/ 2147483647 w 205"/>
              <a:gd name="T43" fmla="*/ 2147483647 h 68"/>
              <a:gd name="T44" fmla="*/ 2147483647 w 205"/>
              <a:gd name="T45" fmla="*/ 2147483647 h 68"/>
              <a:gd name="T46" fmla="*/ 2147483647 w 205"/>
              <a:gd name="T47" fmla="*/ 2147483647 h 68"/>
              <a:gd name="T48" fmla="*/ 2147483647 w 205"/>
              <a:gd name="T49" fmla="*/ 2147483647 h 68"/>
              <a:gd name="T50" fmla="*/ 2147483647 w 205"/>
              <a:gd name="T51" fmla="*/ 2147483647 h 68"/>
              <a:gd name="T52" fmla="*/ 2147483647 w 205"/>
              <a:gd name="T53" fmla="*/ 2147483647 h 68"/>
              <a:gd name="T54" fmla="*/ 2147483647 w 205"/>
              <a:gd name="T55" fmla="*/ 2147483647 h 68"/>
              <a:gd name="T56" fmla="*/ 2147483647 w 205"/>
              <a:gd name="T57" fmla="*/ 2147483647 h 68"/>
              <a:gd name="T58" fmla="*/ 2147483647 w 205"/>
              <a:gd name="T59" fmla="*/ 2147483647 h 68"/>
              <a:gd name="T60" fmla="*/ 2147483647 w 205"/>
              <a:gd name="T61" fmla="*/ 2147483647 h 68"/>
              <a:gd name="T62" fmla="*/ 2147483647 w 205"/>
              <a:gd name="T63" fmla="*/ 2147483647 h 68"/>
              <a:gd name="T64" fmla="*/ 2147483647 w 205"/>
              <a:gd name="T65" fmla="*/ 2147483647 h 68"/>
              <a:gd name="T66" fmla="*/ 2147483647 w 205"/>
              <a:gd name="T67" fmla="*/ 2147483647 h 68"/>
              <a:gd name="T68" fmla="*/ 2147483647 w 205"/>
              <a:gd name="T69" fmla="*/ 2147483647 h 68"/>
              <a:gd name="T70" fmla="*/ 2147483647 w 205"/>
              <a:gd name="T71" fmla="*/ 2147483647 h 68"/>
              <a:gd name="T72" fmla="*/ 2147483647 w 205"/>
              <a:gd name="T73" fmla="*/ 2147483647 h 68"/>
              <a:gd name="T74" fmla="*/ 2147483647 w 205"/>
              <a:gd name="T75" fmla="*/ 2147483647 h 68"/>
              <a:gd name="T76" fmla="*/ 0 w 205"/>
              <a:gd name="T77" fmla="*/ 2147483647 h 68"/>
              <a:gd name="T78" fmla="*/ 2147483647 w 205"/>
              <a:gd name="T79" fmla="*/ 2147483647 h 68"/>
              <a:gd name="T80" fmla="*/ 2147483647 w 205"/>
              <a:gd name="T81" fmla="*/ 2147483647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5"/>
              <a:gd name="T124" fmla="*/ 0 h 68"/>
              <a:gd name="T125" fmla="*/ 205 w 205"/>
              <a:gd name="T126" fmla="*/ 68 h 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5" h="68">
                <a:moveTo>
                  <a:pt x="5" y="68"/>
                </a:moveTo>
                <a:lnTo>
                  <a:pt x="5" y="68"/>
                </a:lnTo>
                <a:lnTo>
                  <a:pt x="29" y="68"/>
                </a:lnTo>
                <a:lnTo>
                  <a:pt x="51" y="66"/>
                </a:lnTo>
                <a:lnTo>
                  <a:pt x="72" y="63"/>
                </a:lnTo>
                <a:lnTo>
                  <a:pt x="92" y="61"/>
                </a:lnTo>
                <a:lnTo>
                  <a:pt x="108" y="58"/>
                </a:lnTo>
                <a:lnTo>
                  <a:pt x="125" y="54"/>
                </a:lnTo>
                <a:lnTo>
                  <a:pt x="139" y="50"/>
                </a:lnTo>
                <a:lnTo>
                  <a:pt x="152" y="45"/>
                </a:lnTo>
                <a:lnTo>
                  <a:pt x="163" y="41"/>
                </a:lnTo>
                <a:lnTo>
                  <a:pt x="173" y="36"/>
                </a:lnTo>
                <a:lnTo>
                  <a:pt x="182" y="31"/>
                </a:lnTo>
                <a:lnTo>
                  <a:pt x="188" y="25"/>
                </a:lnTo>
                <a:lnTo>
                  <a:pt x="194" y="19"/>
                </a:lnTo>
                <a:lnTo>
                  <a:pt x="200" y="14"/>
                </a:lnTo>
                <a:lnTo>
                  <a:pt x="203" y="7"/>
                </a:lnTo>
                <a:lnTo>
                  <a:pt x="205" y="3"/>
                </a:lnTo>
                <a:lnTo>
                  <a:pt x="199" y="0"/>
                </a:lnTo>
                <a:lnTo>
                  <a:pt x="196" y="5"/>
                </a:lnTo>
                <a:lnTo>
                  <a:pt x="193" y="9"/>
                </a:lnTo>
                <a:lnTo>
                  <a:pt x="190" y="15"/>
                </a:lnTo>
                <a:lnTo>
                  <a:pt x="184" y="18"/>
                </a:lnTo>
                <a:lnTo>
                  <a:pt x="177" y="24"/>
                </a:lnTo>
                <a:lnTo>
                  <a:pt x="170" y="30"/>
                </a:lnTo>
                <a:lnTo>
                  <a:pt x="160" y="34"/>
                </a:lnTo>
                <a:lnTo>
                  <a:pt x="150" y="39"/>
                </a:lnTo>
                <a:lnTo>
                  <a:pt x="137" y="43"/>
                </a:lnTo>
                <a:lnTo>
                  <a:pt x="123" y="48"/>
                </a:lnTo>
                <a:lnTo>
                  <a:pt x="108" y="51"/>
                </a:lnTo>
                <a:lnTo>
                  <a:pt x="92" y="54"/>
                </a:lnTo>
                <a:lnTo>
                  <a:pt x="72" y="57"/>
                </a:lnTo>
                <a:lnTo>
                  <a:pt x="51" y="59"/>
                </a:lnTo>
                <a:lnTo>
                  <a:pt x="29" y="59"/>
                </a:lnTo>
                <a:lnTo>
                  <a:pt x="5" y="59"/>
                </a:lnTo>
                <a:lnTo>
                  <a:pt x="1" y="60"/>
                </a:lnTo>
                <a:lnTo>
                  <a:pt x="0" y="63"/>
                </a:lnTo>
                <a:lnTo>
                  <a:pt x="1" y="67"/>
                </a:lnTo>
                <a:lnTo>
                  <a:pt x="5" y="68"/>
                </a:lnTo>
                <a:close/>
              </a:path>
            </a:pathLst>
          </a:custGeom>
          <a:solidFill>
            <a:srgbClr val="000000"/>
          </a:solidFill>
          <a:ln w="9525">
            <a:noFill/>
            <a:round/>
            <a:headEnd/>
            <a:tailEnd/>
          </a:ln>
        </p:spPr>
        <p:txBody>
          <a:bodyPr/>
          <a:lstStyle/>
          <a:p>
            <a:endParaRPr lang="en-GB"/>
          </a:p>
        </p:txBody>
      </p:sp>
      <p:sp>
        <p:nvSpPr>
          <p:cNvPr id="16489" name="Freeform 106"/>
          <p:cNvSpPr>
            <a:spLocks/>
          </p:cNvSpPr>
          <p:nvPr/>
        </p:nvSpPr>
        <p:spPr bwMode="auto">
          <a:xfrm>
            <a:off x="857250" y="5097463"/>
            <a:ext cx="225425" cy="82550"/>
          </a:xfrm>
          <a:custGeom>
            <a:avLst/>
            <a:gdLst>
              <a:gd name="T0" fmla="*/ 2147483647 w 203"/>
              <a:gd name="T1" fmla="*/ 0 h 71"/>
              <a:gd name="T2" fmla="*/ 0 w 203"/>
              <a:gd name="T3" fmla="*/ 2147483647 h 71"/>
              <a:gd name="T4" fmla="*/ 2147483647 w 203"/>
              <a:gd name="T5" fmla="*/ 2147483647 h 71"/>
              <a:gd name="T6" fmla="*/ 2147483647 w 203"/>
              <a:gd name="T7" fmla="*/ 2147483647 h 71"/>
              <a:gd name="T8" fmla="*/ 2147483647 w 203"/>
              <a:gd name="T9" fmla="*/ 2147483647 h 71"/>
              <a:gd name="T10" fmla="*/ 2147483647 w 203"/>
              <a:gd name="T11" fmla="*/ 2147483647 h 71"/>
              <a:gd name="T12" fmla="*/ 2147483647 w 203"/>
              <a:gd name="T13" fmla="*/ 2147483647 h 71"/>
              <a:gd name="T14" fmla="*/ 2147483647 w 203"/>
              <a:gd name="T15" fmla="*/ 2147483647 h 71"/>
              <a:gd name="T16" fmla="*/ 2147483647 w 203"/>
              <a:gd name="T17" fmla="*/ 2147483647 h 71"/>
              <a:gd name="T18" fmla="*/ 2147483647 w 203"/>
              <a:gd name="T19" fmla="*/ 2147483647 h 71"/>
              <a:gd name="T20" fmla="*/ 2147483647 w 203"/>
              <a:gd name="T21" fmla="*/ 2147483647 h 71"/>
              <a:gd name="T22" fmla="*/ 2147483647 w 203"/>
              <a:gd name="T23" fmla="*/ 2147483647 h 71"/>
              <a:gd name="T24" fmla="*/ 2147483647 w 203"/>
              <a:gd name="T25" fmla="*/ 2147483647 h 71"/>
              <a:gd name="T26" fmla="*/ 2147483647 w 203"/>
              <a:gd name="T27" fmla="*/ 2147483647 h 71"/>
              <a:gd name="T28" fmla="*/ 2147483647 w 203"/>
              <a:gd name="T29" fmla="*/ 2147483647 h 71"/>
              <a:gd name="T30" fmla="*/ 2147483647 w 203"/>
              <a:gd name="T31" fmla="*/ 2147483647 h 71"/>
              <a:gd name="T32" fmla="*/ 2147483647 w 203"/>
              <a:gd name="T33" fmla="*/ 2147483647 h 71"/>
              <a:gd name="T34" fmla="*/ 2147483647 w 203"/>
              <a:gd name="T35" fmla="*/ 2147483647 h 71"/>
              <a:gd name="T36" fmla="*/ 2147483647 w 203"/>
              <a:gd name="T37" fmla="*/ 2147483647 h 71"/>
              <a:gd name="T38" fmla="*/ 2147483647 w 203"/>
              <a:gd name="T39" fmla="*/ 2147483647 h 71"/>
              <a:gd name="T40" fmla="*/ 2147483647 w 203"/>
              <a:gd name="T41" fmla="*/ 2147483647 h 71"/>
              <a:gd name="T42" fmla="*/ 2147483647 w 203"/>
              <a:gd name="T43" fmla="*/ 2147483647 h 71"/>
              <a:gd name="T44" fmla="*/ 2147483647 w 203"/>
              <a:gd name="T45" fmla="*/ 2147483647 h 71"/>
              <a:gd name="T46" fmla="*/ 2147483647 w 203"/>
              <a:gd name="T47" fmla="*/ 2147483647 h 71"/>
              <a:gd name="T48" fmla="*/ 2147483647 w 203"/>
              <a:gd name="T49" fmla="*/ 2147483647 h 71"/>
              <a:gd name="T50" fmla="*/ 2147483647 w 203"/>
              <a:gd name="T51" fmla="*/ 2147483647 h 71"/>
              <a:gd name="T52" fmla="*/ 2147483647 w 203"/>
              <a:gd name="T53" fmla="*/ 2147483647 h 71"/>
              <a:gd name="T54" fmla="*/ 2147483647 w 203"/>
              <a:gd name="T55" fmla="*/ 2147483647 h 71"/>
              <a:gd name="T56" fmla="*/ 2147483647 w 203"/>
              <a:gd name="T57" fmla="*/ 2147483647 h 71"/>
              <a:gd name="T58" fmla="*/ 2147483647 w 203"/>
              <a:gd name="T59" fmla="*/ 2147483647 h 71"/>
              <a:gd name="T60" fmla="*/ 2147483647 w 203"/>
              <a:gd name="T61" fmla="*/ 2147483647 h 71"/>
              <a:gd name="T62" fmla="*/ 2147483647 w 203"/>
              <a:gd name="T63" fmla="*/ 2147483647 h 71"/>
              <a:gd name="T64" fmla="*/ 2147483647 w 203"/>
              <a:gd name="T65" fmla="*/ 2147483647 h 71"/>
              <a:gd name="T66" fmla="*/ 2147483647 w 203"/>
              <a:gd name="T67" fmla="*/ 2147483647 h 71"/>
              <a:gd name="T68" fmla="*/ 2147483647 w 203"/>
              <a:gd name="T69" fmla="*/ 2147483647 h 71"/>
              <a:gd name="T70" fmla="*/ 2147483647 w 203"/>
              <a:gd name="T71" fmla="*/ 2147483647 h 71"/>
              <a:gd name="T72" fmla="*/ 2147483647 w 203"/>
              <a:gd name="T73" fmla="*/ 2147483647 h 71"/>
              <a:gd name="T74" fmla="*/ 2147483647 w 203"/>
              <a:gd name="T75" fmla="*/ 2147483647 h 71"/>
              <a:gd name="T76" fmla="*/ 2147483647 w 203"/>
              <a:gd name="T77" fmla="*/ 2147483647 h 71"/>
              <a:gd name="T78" fmla="*/ 0 w 203"/>
              <a:gd name="T79" fmla="*/ 2147483647 h 71"/>
              <a:gd name="T80" fmla="*/ 0 w 203"/>
              <a:gd name="T81" fmla="*/ 2147483647 h 71"/>
              <a:gd name="T82" fmla="*/ 2147483647 w 203"/>
              <a:gd name="T83" fmla="*/ 0 h 7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3"/>
              <a:gd name="T127" fmla="*/ 0 h 71"/>
              <a:gd name="T128" fmla="*/ 203 w 203"/>
              <a:gd name="T129" fmla="*/ 71 h 7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3" h="71">
                <a:moveTo>
                  <a:pt x="4" y="0"/>
                </a:moveTo>
                <a:lnTo>
                  <a:pt x="0" y="6"/>
                </a:lnTo>
                <a:lnTo>
                  <a:pt x="2" y="10"/>
                </a:lnTo>
                <a:lnTo>
                  <a:pt x="6" y="17"/>
                </a:lnTo>
                <a:lnTo>
                  <a:pt x="11" y="22"/>
                </a:lnTo>
                <a:lnTo>
                  <a:pt x="17" y="28"/>
                </a:lnTo>
                <a:lnTo>
                  <a:pt x="24" y="34"/>
                </a:lnTo>
                <a:lnTo>
                  <a:pt x="34" y="39"/>
                </a:lnTo>
                <a:lnTo>
                  <a:pt x="43" y="44"/>
                </a:lnTo>
                <a:lnTo>
                  <a:pt x="54" y="48"/>
                </a:lnTo>
                <a:lnTo>
                  <a:pt x="67" y="53"/>
                </a:lnTo>
                <a:lnTo>
                  <a:pt x="81" y="57"/>
                </a:lnTo>
                <a:lnTo>
                  <a:pt x="98" y="61"/>
                </a:lnTo>
                <a:lnTo>
                  <a:pt x="115" y="64"/>
                </a:lnTo>
                <a:lnTo>
                  <a:pt x="134" y="66"/>
                </a:lnTo>
                <a:lnTo>
                  <a:pt x="156" y="69"/>
                </a:lnTo>
                <a:lnTo>
                  <a:pt x="178" y="71"/>
                </a:lnTo>
                <a:lnTo>
                  <a:pt x="203" y="71"/>
                </a:lnTo>
                <a:lnTo>
                  <a:pt x="203" y="62"/>
                </a:lnTo>
                <a:lnTo>
                  <a:pt x="178" y="62"/>
                </a:lnTo>
                <a:lnTo>
                  <a:pt x="156" y="62"/>
                </a:lnTo>
                <a:lnTo>
                  <a:pt x="134" y="60"/>
                </a:lnTo>
                <a:lnTo>
                  <a:pt x="115" y="57"/>
                </a:lnTo>
                <a:lnTo>
                  <a:pt x="98" y="54"/>
                </a:lnTo>
                <a:lnTo>
                  <a:pt x="84" y="51"/>
                </a:lnTo>
                <a:lnTo>
                  <a:pt x="69" y="46"/>
                </a:lnTo>
                <a:lnTo>
                  <a:pt x="56" y="42"/>
                </a:lnTo>
                <a:lnTo>
                  <a:pt x="45" y="37"/>
                </a:lnTo>
                <a:lnTo>
                  <a:pt x="36" y="33"/>
                </a:lnTo>
                <a:lnTo>
                  <a:pt x="28" y="27"/>
                </a:lnTo>
                <a:lnTo>
                  <a:pt x="22" y="21"/>
                </a:lnTo>
                <a:lnTo>
                  <a:pt x="16" y="18"/>
                </a:lnTo>
                <a:lnTo>
                  <a:pt x="13" y="12"/>
                </a:lnTo>
                <a:lnTo>
                  <a:pt x="9" y="8"/>
                </a:lnTo>
                <a:lnTo>
                  <a:pt x="7" y="3"/>
                </a:lnTo>
                <a:lnTo>
                  <a:pt x="4" y="9"/>
                </a:lnTo>
                <a:lnTo>
                  <a:pt x="7" y="3"/>
                </a:lnTo>
                <a:lnTo>
                  <a:pt x="6" y="1"/>
                </a:lnTo>
                <a:lnTo>
                  <a:pt x="2" y="1"/>
                </a:lnTo>
                <a:lnTo>
                  <a:pt x="0" y="2"/>
                </a:lnTo>
                <a:lnTo>
                  <a:pt x="0" y="6"/>
                </a:lnTo>
                <a:lnTo>
                  <a:pt x="4" y="0"/>
                </a:lnTo>
                <a:close/>
              </a:path>
            </a:pathLst>
          </a:custGeom>
          <a:solidFill>
            <a:srgbClr val="000000"/>
          </a:solidFill>
          <a:ln w="9525">
            <a:noFill/>
            <a:round/>
            <a:headEnd/>
            <a:tailEnd/>
          </a:ln>
        </p:spPr>
        <p:txBody>
          <a:bodyPr/>
          <a:lstStyle/>
          <a:p>
            <a:endParaRPr lang="en-GB"/>
          </a:p>
        </p:txBody>
      </p:sp>
      <p:sp>
        <p:nvSpPr>
          <p:cNvPr id="16490" name="Freeform 107"/>
          <p:cNvSpPr>
            <a:spLocks/>
          </p:cNvSpPr>
          <p:nvPr/>
        </p:nvSpPr>
        <p:spPr bwMode="auto">
          <a:xfrm>
            <a:off x="862013" y="5097463"/>
            <a:ext cx="442912" cy="11112"/>
          </a:xfrm>
          <a:custGeom>
            <a:avLst/>
            <a:gdLst>
              <a:gd name="T0" fmla="*/ 2147483647 w 400"/>
              <a:gd name="T1" fmla="*/ 2147483647 h 9"/>
              <a:gd name="T2" fmla="*/ 2147483647 w 400"/>
              <a:gd name="T3" fmla="*/ 0 h 9"/>
              <a:gd name="T4" fmla="*/ 0 w 400"/>
              <a:gd name="T5" fmla="*/ 0 h 9"/>
              <a:gd name="T6" fmla="*/ 0 w 400"/>
              <a:gd name="T7" fmla="*/ 2147483647 h 9"/>
              <a:gd name="T8" fmla="*/ 2147483647 w 400"/>
              <a:gd name="T9" fmla="*/ 2147483647 h 9"/>
              <a:gd name="T10" fmla="*/ 2147483647 w 400"/>
              <a:gd name="T11" fmla="*/ 2147483647 h 9"/>
              <a:gd name="T12" fmla="*/ 2147483647 w 400"/>
              <a:gd name="T13" fmla="*/ 2147483647 h 9"/>
              <a:gd name="T14" fmla="*/ 2147483647 w 400"/>
              <a:gd name="T15" fmla="*/ 2147483647 h 9"/>
              <a:gd name="T16" fmla="*/ 2147483647 w 400"/>
              <a:gd name="T17" fmla="*/ 2147483647 h 9"/>
              <a:gd name="T18" fmla="*/ 2147483647 w 400"/>
              <a:gd name="T19" fmla="*/ 2147483647 h 9"/>
              <a:gd name="T20" fmla="*/ 2147483647 w 400"/>
              <a:gd name="T21" fmla="*/ 0 h 9"/>
              <a:gd name="T22" fmla="*/ 2147483647 w 400"/>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0"/>
              <a:gd name="T37" fmla="*/ 0 h 9"/>
              <a:gd name="T38" fmla="*/ 400 w 40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0" h="9">
                <a:moveTo>
                  <a:pt x="399" y="6"/>
                </a:moveTo>
                <a:lnTo>
                  <a:pt x="396" y="0"/>
                </a:lnTo>
                <a:lnTo>
                  <a:pt x="0" y="0"/>
                </a:lnTo>
                <a:lnTo>
                  <a:pt x="0" y="9"/>
                </a:lnTo>
                <a:lnTo>
                  <a:pt x="396" y="9"/>
                </a:lnTo>
                <a:lnTo>
                  <a:pt x="393" y="3"/>
                </a:lnTo>
                <a:lnTo>
                  <a:pt x="396" y="9"/>
                </a:lnTo>
                <a:lnTo>
                  <a:pt x="399" y="8"/>
                </a:lnTo>
                <a:lnTo>
                  <a:pt x="400" y="4"/>
                </a:lnTo>
                <a:lnTo>
                  <a:pt x="399" y="1"/>
                </a:lnTo>
                <a:lnTo>
                  <a:pt x="396" y="0"/>
                </a:lnTo>
                <a:lnTo>
                  <a:pt x="399" y="6"/>
                </a:lnTo>
                <a:close/>
              </a:path>
            </a:pathLst>
          </a:custGeom>
          <a:solidFill>
            <a:srgbClr val="000000"/>
          </a:solidFill>
          <a:ln w="9525">
            <a:noFill/>
            <a:round/>
            <a:headEnd/>
            <a:tailEnd/>
          </a:ln>
        </p:spPr>
        <p:txBody>
          <a:bodyPr/>
          <a:lstStyle/>
          <a:p>
            <a:endParaRPr lang="en-GB"/>
          </a:p>
        </p:txBody>
      </p:sp>
      <p:sp>
        <p:nvSpPr>
          <p:cNvPr id="16491" name="Freeform 108"/>
          <p:cNvSpPr>
            <a:spLocks/>
          </p:cNvSpPr>
          <p:nvPr/>
        </p:nvSpPr>
        <p:spPr bwMode="auto">
          <a:xfrm>
            <a:off x="309563" y="5640388"/>
            <a:ext cx="1557337" cy="414337"/>
          </a:xfrm>
          <a:custGeom>
            <a:avLst/>
            <a:gdLst>
              <a:gd name="T0" fmla="*/ 2147483647 w 1403"/>
              <a:gd name="T1" fmla="*/ 2147483647 h 360"/>
              <a:gd name="T2" fmla="*/ 2147483647 w 1403"/>
              <a:gd name="T3" fmla="*/ 0 h 360"/>
              <a:gd name="T4" fmla="*/ 2147483647 w 1403"/>
              <a:gd name="T5" fmla="*/ 0 h 360"/>
              <a:gd name="T6" fmla="*/ 0 w 1403"/>
              <a:gd name="T7" fmla="*/ 2147483647 h 360"/>
              <a:gd name="T8" fmla="*/ 0 w 1403"/>
              <a:gd name="T9" fmla="*/ 2147483647 h 360"/>
              <a:gd name="T10" fmla="*/ 2147483647 w 1403"/>
              <a:gd name="T11" fmla="*/ 2147483647 h 360"/>
              <a:gd name="T12" fmla="*/ 2147483647 w 1403"/>
              <a:gd name="T13" fmla="*/ 2147483647 h 360"/>
              <a:gd name="T14" fmla="*/ 0 60000 65536"/>
              <a:gd name="T15" fmla="*/ 0 60000 65536"/>
              <a:gd name="T16" fmla="*/ 0 60000 65536"/>
              <a:gd name="T17" fmla="*/ 0 60000 65536"/>
              <a:gd name="T18" fmla="*/ 0 60000 65536"/>
              <a:gd name="T19" fmla="*/ 0 60000 65536"/>
              <a:gd name="T20" fmla="*/ 0 60000 65536"/>
              <a:gd name="T21" fmla="*/ 0 w 1403"/>
              <a:gd name="T22" fmla="*/ 0 h 360"/>
              <a:gd name="T23" fmla="*/ 1403 w 1403"/>
              <a:gd name="T24" fmla="*/ 360 h 3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3" h="360">
                <a:moveTo>
                  <a:pt x="1403" y="326"/>
                </a:moveTo>
                <a:lnTo>
                  <a:pt x="1335" y="0"/>
                </a:lnTo>
                <a:lnTo>
                  <a:pt x="60" y="0"/>
                </a:lnTo>
                <a:lnTo>
                  <a:pt x="0" y="326"/>
                </a:lnTo>
                <a:lnTo>
                  <a:pt x="0" y="360"/>
                </a:lnTo>
                <a:lnTo>
                  <a:pt x="1400" y="360"/>
                </a:lnTo>
                <a:lnTo>
                  <a:pt x="1403" y="326"/>
                </a:lnTo>
                <a:close/>
              </a:path>
            </a:pathLst>
          </a:custGeom>
          <a:solidFill>
            <a:srgbClr val="FFFFFF"/>
          </a:solidFill>
          <a:ln w="9525">
            <a:noFill/>
            <a:round/>
            <a:headEnd/>
            <a:tailEnd/>
          </a:ln>
        </p:spPr>
        <p:txBody>
          <a:bodyPr/>
          <a:lstStyle/>
          <a:p>
            <a:endParaRPr lang="en-GB"/>
          </a:p>
        </p:txBody>
      </p:sp>
      <p:sp>
        <p:nvSpPr>
          <p:cNvPr id="16492" name="Freeform 109"/>
          <p:cNvSpPr>
            <a:spLocks/>
          </p:cNvSpPr>
          <p:nvPr/>
        </p:nvSpPr>
        <p:spPr bwMode="auto">
          <a:xfrm>
            <a:off x="1787525" y="5635625"/>
            <a:ext cx="82550" cy="381000"/>
          </a:xfrm>
          <a:custGeom>
            <a:avLst/>
            <a:gdLst>
              <a:gd name="T0" fmla="*/ 2147483647 w 74"/>
              <a:gd name="T1" fmla="*/ 2147483647 h 330"/>
              <a:gd name="T2" fmla="*/ 0 w 74"/>
              <a:gd name="T3" fmla="*/ 2147483647 h 330"/>
              <a:gd name="T4" fmla="*/ 2147483647 w 74"/>
              <a:gd name="T5" fmla="*/ 2147483647 h 330"/>
              <a:gd name="T6" fmla="*/ 2147483647 w 74"/>
              <a:gd name="T7" fmla="*/ 2147483647 h 330"/>
              <a:gd name="T8" fmla="*/ 2147483647 w 74"/>
              <a:gd name="T9" fmla="*/ 2147483647 h 330"/>
              <a:gd name="T10" fmla="*/ 2147483647 w 74"/>
              <a:gd name="T11" fmla="*/ 0 h 330"/>
              <a:gd name="T12" fmla="*/ 2147483647 w 74"/>
              <a:gd name="T13" fmla="*/ 2147483647 h 330"/>
              <a:gd name="T14" fmla="*/ 2147483647 w 74"/>
              <a:gd name="T15" fmla="*/ 2147483647 h 330"/>
              <a:gd name="T16" fmla="*/ 2147483647 w 74"/>
              <a:gd name="T17" fmla="*/ 2147483647 h 330"/>
              <a:gd name="T18" fmla="*/ 2147483647 w 74"/>
              <a:gd name="T19" fmla="*/ 2147483647 h 330"/>
              <a:gd name="T20" fmla="*/ 0 w 74"/>
              <a:gd name="T21" fmla="*/ 2147483647 h 330"/>
              <a:gd name="T22" fmla="*/ 2147483647 w 74"/>
              <a:gd name="T23" fmla="*/ 2147483647 h 3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
              <a:gd name="T37" fmla="*/ 0 h 330"/>
              <a:gd name="T38" fmla="*/ 74 w 74"/>
              <a:gd name="T39" fmla="*/ 330 h 3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 h="330">
                <a:moveTo>
                  <a:pt x="3" y="9"/>
                </a:moveTo>
                <a:lnTo>
                  <a:pt x="0" y="4"/>
                </a:lnTo>
                <a:lnTo>
                  <a:pt x="68" y="330"/>
                </a:lnTo>
                <a:lnTo>
                  <a:pt x="74" y="330"/>
                </a:lnTo>
                <a:lnTo>
                  <a:pt x="7" y="4"/>
                </a:lnTo>
                <a:lnTo>
                  <a:pt x="3" y="0"/>
                </a:lnTo>
                <a:lnTo>
                  <a:pt x="7" y="4"/>
                </a:lnTo>
                <a:lnTo>
                  <a:pt x="6" y="2"/>
                </a:lnTo>
                <a:lnTo>
                  <a:pt x="3" y="1"/>
                </a:lnTo>
                <a:lnTo>
                  <a:pt x="1" y="2"/>
                </a:lnTo>
                <a:lnTo>
                  <a:pt x="0" y="4"/>
                </a:lnTo>
                <a:lnTo>
                  <a:pt x="3" y="9"/>
                </a:lnTo>
                <a:close/>
              </a:path>
            </a:pathLst>
          </a:custGeom>
          <a:solidFill>
            <a:srgbClr val="000000"/>
          </a:solidFill>
          <a:ln w="9525">
            <a:noFill/>
            <a:round/>
            <a:headEnd/>
            <a:tailEnd/>
          </a:ln>
        </p:spPr>
        <p:txBody>
          <a:bodyPr/>
          <a:lstStyle/>
          <a:p>
            <a:endParaRPr lang="en-GB"/>
          </a:p>
        </p:txBody>
      </p:sp>
      <p:sp>
        <p:nvSpPr>
          <p:cNvPr id="16493" name="Freeform 110"/>
          <p:cNvSpPr>
            <a:spLocks/>
          </p:cNvSpPr>
          <p:nvPr/>
        </p:nvSpPr>
        <p:spPr bwMode="auto">
          <a:xfrm>
            <a:off x="371475" y="5635625"/>
            <a:ext cx="1419225" cy="11113"/>
          </a:xfrm>
          <a:custGeom>
            <a:avLst/>
            <a:gdLst>
              <a:gd name="T0" fmla="*/ 2147483647 w 1280"/>
              <a:gd name="T1" fmla="*/ 2147483647 h 9"/>
              <a:gd name="T2" fmla="*/ 2147483647 w 1280"/>
              <a:gd name="T3" fmla="*/ 2147483647 h 9"/>
              <a:gd name="T4" fmla="*/ 2147483647 w 1280"/>
              <a:gd name="T5" fmla="*/ 2147483647 h 9"/>
              <a:gd name="T6" fmla="*/ 2147483647 w 1280"/>
              <a:gd name="T7" fmla="*/ 0 h 9"/>
              <a:gd name="T8" fmla="*/ 2147483647 w 1280"/>
              <a:gd name="T9" fmla="*/ 0 h 9"/>
              <a:gd name="T10" fmla="*/ 2147483647 w 1280"/>
              <a:gd name="T11" fmla="*/ 2147483647 h 9"/>
              <a:gd name="T12" fmla="*/ 2147483647 w 1280"/>
              <a:gd name="T13" fmla="*/ 0 h 9"/>
              <a:gd name="T14" fmla="*/ 2147483647 w 1280"/>
              <a:gd name="T15" fmla="*/ 2147483647 h 9"/>
              <a:gd name="T16" fmla="*/ 0 w 1280"/>
              <a:gd name="T17" fmla="*/ 2147483647 h 9"/>
              <a:gd name="T18" fmla="*/ 2147483647 w 1280"/>
              <a:gd name="T19" fmla="*/ 2147483647 h 9"/>
              <a:gd name="T20" fmla="*/ 2147483647 w 1280"/>
              <a:gd name="T21" fmla="*/ 2147483647 h 9"/>
              <a:gd name="T22" fmla="*/ 2147483647 w 1280"/>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80"/>
              <a:gd name="T37" fmla="*/ 0 h 9"/>
              <a:gd name="T38" fmla="*/ 1280 w 128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80" h="9">
                <a:moveTo>
                  <a:pt x="8" y="4"/>
                </a:moveTo>
                <a:lnTo>
                  <a:pt x="5" y="9"/>
                </a:lnTo>
                <a:lnTo>
                  <a:pt x="1280" y="9"/>
                </a:lnTo>
                <a:lnTo>
                  <a:pt x="1280" y="0"/>
                </a:lnTo>
                <a:lnTo>
                  <a:pt x="5" y="0"/>
                </a:lnTo>
                <a:lnTo>
                  <a:pt x="1" y="4"/>
                </a:lnTo>
                <a:lnTo>
                  <a:pt x="5" y="0"/>
                </a:lnTo>
                <a:lnTo>
                  <a:pt x="1" y="1"/>
                </a:lnTo>
                <a:lnTo>
                  <a:pt x="0" y="4"/>
                </a:lnTo>
                <a:lnTo>
                  <a:pt x="1" y="8"/>
                </a:lnTo>
                <a:lnTo>
                  <a:pt x="5" y="9"/>
                </a:lnTo>
                <a:lnTo>
                  <a:pt x="8" y="4"/>
                </a:lnTo>
                <a:close/>
              </a:path>
            </a:pathLst>
          </a:custGeom>
          <a:solidFill>
            <a:srgbClr val="000000"/>
          </a:solidFill>
          <a:ln w="9525">
            <a:noFill/>
            <a:round/>
            <a:headEnd/>
            <a:tailEnd/>
          </a:ln>
        </p:spPr>
        <p:txBody>
          <a:bodyPr/>
          <a:lstStyle/>
          <a:p>
            <a:endParaRPr lang="en-GB"/>
          </a:p>
        </p:txBody>
      </p:sp>
      <p:sp>
        <p:nvSpPr>
          <p:cNvPr id="16494" name="Freeform 111"/>
          <p:cNvSpPr>
            <a:spLocks/>
          </p:cNvSpPr>
          <p:nvPr/>
        </p:nvSpPr>
        <p:spPr bwMode="auto">
          <a:xfrm>
            <a:off x="304800" y="5640388"/>
            <a:ext cx="74613" cy="381000"/>
          </a:xfrm>
          <a:custGeom>
            <a:avLst/>
            <a:gdLst>
              <a:gd name="T0" fmla="*/ 2147483647 w 68"/>
              <a:gd name="T1" fmla="*/ 2147483647 h 330"/>
              <a:gd name="T2" fmla="*/ 2147483647 w 68"/>
              <a:gd name="T3" fmla="*/ 2147483647 h 330"/>
              <a:gd name="T4" fmla="*/ 2147483647 w 68"/>
              <a:gd name="T5" fmla="*/ 0 h 330"/>
              <a:gd name="T6" fmla="*/ 2147483647 w 68"/>
              <a:gd name="T7" fmla="*/ 0 h 330"/>
              <a:gd name="T8" fmla="*/ 2147483647 w 68"/>
              <a:gd name="T9" fmla="*/ 2147483647 h 330"/>
              <a:gd name="T10" fmla="*/ 0 w 68"/>
              <a:gd name="T11" fmla="*/ 2147483647 h 330"/>
              <a:gd name="T12" fmla="*/ 2147483647 w 68"/>
              <a:gd name="T13" fmla="*/ 2147483647 h 330"/>
              <a:gd name="T14" fmla="*/ 2147483647 w 68"/>
              <a:gd name="T15" fmla="*/ 2147483647 h 330"/>
              <a:gd name="T16" fmla="*/ 2147483647 w 68"/>
              <a:gd name="T17" fmla="*/ 2147483647 h 330"/>
              <a:gd name="T18" fmla="*/ 2147483647 w 68"/>
              <a:gd name="T19" fmla="*/ 2147483647 h 330"/>
              <a:gd name="T20" fmla="*/ 2147483647 w 68"/>
              <a:gd name="T21" fmla="*/ 2147483647 h 330"/>
              <a:gd name="T22" fmla="*/ 2147483647 w 68"/>
              <a:gd name="T23" fmla="*/ 2147483647 h 3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330"/>
              <a:gd name="T38" fmla="*/ 68 w 68"/>
              <a:gd name="T39" fmla="*/ 330 h 3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330">
                <a:moveTo>
                  <a:pt x="10" y="326"/>
                </a:moveTo>
                <a:lnTo>
                  <a:pt x="8" y="326"/>
                </a:lnTo>
                <a:lnTo>
                  <a:pt x="68" y="0"/>
                </a:lnTo>
                <a:lnTo>
                  <a:pt x="61" y="0"/>
                </a:lnTo>
                <a:lnTo>
                  <a:pt x="2" y="326"/>
                </a:lnTo>
                <a:lnTo>
                  <a:pt x="0" y="326"/>
                </a:lnTo>
                <a:lnTo>
                  <a:pt x="2" y="326"/>
                </a:lnTo>
                <a:lnTo>
                  <a:pt x="3" y="328"/>
                </a:lnTo>
                <a:lnTo>
                  <a:pt x="5" y="330"/>
                </a:lnTo>
                <a:lnTo>
                  <a:pt x="7" y="328"/>
                </a:lnTo>
                <a:lnTo>
                  <a:pt x="8" y="326"/>
                </a:lnTo>
                <a:lnTo>
                  <a:pt x="10" y="326"/>
                </a:lnTo>
                <a:close/>
              </a:path>
            </a:pathLst>
          </a:custGeom>
          <a:solidFill>
            <a:srgbClr val="000000"/>
          </a:solidFill>
          <a:ln w="9525">
            <a:noFill/>
            <a:round/>
            <a:headEnd/>
            <a:tailEnd/>
          </a:ln>
        </p:spPr>
        <p:txBody>
          <a:bodyPr/>
          <a:lstStyle/>
          <a:p>
            <a:endParaRPr lang="en-GB"/>
          </a:p>
        </p:txBody>
      </p:sp>
      <p:sp>
        <p:nvSpPr>
          <p:cNvPr id="16495" name="Freeform 112"/>
          <p:cNvSpPr>
            <a:spLocks/>
          </p:cNvSpPr>
          <p:nvPr/>
        </p:nvSpPr>
        <p:spPr bwMode="auto">
          <a:xfrm>
            <a:off x="304800" y="6016625"/>
            <a:ext cx="11113" cy="44450"/>
          </a:xfrm>
          <a:custGeom>
            <a:avLst/>
            <a:gdLst>
              <a:gd name="T0" fmla="*/ 2147483647 w 10"/>
              <a:gd name="T1" fmla="*/ 2147483647 h 39"/>
              <a:gd name="T2" fmla="*/ 2147483647 w 10"/>
              <a:gd name="T3" fmla="*/ 2147483647 h 39"/>
              <a:gd name="T4" fmla="*/ 2147483647 w 10"/>
              <a:gd name="T5" fmla="*/ 0 h 39"/>
              <a:gd name="T6" fmla="*/ 0 w 10"/>
              <a:gd name="T7" fmla="*/ 0 h 39"/>
              <a:gd name="T8" fmla="*/ 0 w 10"/>
              <a:gd name="T9" fmla="*/ 2147483647 h 39"/>
              <a:gd name="T10" fmla="*/ 2147483647 w 10"/>
              <a:gd name="T11" fmla="*/ 2147483647 h 39"/>
              <a:gd name="T12" fmla="*/ 0 w 10"/>
              <a:gd name="T13" fmla="*/ 2147483647 h 39"/>
              <a:gd name="T14" fmla="*/ 2147483647 w 10"/>
              <a:gd name="T15" fmla="*/ 2147483647 h 39"/>
              <a:gd name="T16" fmla="*/ 2147483647 w 10"/>
              <a:gd name="T17" fmla="*/ 2147483647 h 39"/>
              <a:gd name="T18" fmla="*/ 2147483647 w 10"/>
              <a:gd name="T19" fmla="*/ 2147483647 h 39"/>
              <a:gd name="T20" fmla="*/ 2147483647 w 10"/>
              <a:gd name="T21" fmla="*/ 2147483647 h 39"/>
              <a:gd name="T22" fmla="*/ 2147483647 w 10"/>
              <a:gd name="T23" fmla="*/ 2147483647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39"/>
              <a:gd name="T38" fmla="*/ 10 w 10"/>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39">
                <a:moveTo>
                  <a:pt x="5" y="29"/>
                </a:moveTo>
                <a:lnTo>
                  <a:pt x="10" y="34"/>
                </a:lnTo>
                <a:lnTo>
                  <a:pt x="10" y="0"/>
                </a:lnTo>
                <a:lnTo>
                  <a:pt x="0" y="0"/>
                </a:lnTo>
                <a:lnTo>
                  <a:pt x="0" y="34"/>
                </a:lnTo>
                <a:lnTo>
                  <a:pt x="5" y="39"/>
                </a:lnTo>
                <a:lnTo>
                  <a:pt x="0" y="34"/>
                </a:lnTo>
                <a:lnTo>
                  <a:pt x="2" y="37"/>
                </a:lnTo>
                <a:lnTo>
                  <a:pt x="5" y="39"/>
                </a:lnTo>
                <a:lnTo>
                  <a:pt x="8" y="37"/>
                </a:lnTo>
                <a:lnTo>
                  <a:pt x="10" y="34"/>
                </a:lnTo>
                <a:lnTo>
                  <a:pt x="5" y="29"/>
                </a:lnTo>
                <a:close/>
              </a:path>
            </a:pathLst>
          </a:custGeom>
          <a:solidFill>
            <a:srgbClr val="000000"/>
          </a:solidFill>
          <a:ln w="9525">
            <a:noFill/>
            <a:round/>
            <a:headEnd/>
            <a:tailEnd/>
          </a:ln>
        </p:spPr>
        <p:txBody>
          <a:bodyPr/>
          <a:lstStyle/>
          <a:p>
            <a:endParaRPr lang="en-GB"/>
          </a:p>
        </p:txBody>
      </p:sp>
      <p:sp>
        <p:nvSpPr>
          <p:cNvPr id="16496" name="Freeform 113"/>
          <p:cNvSpPr>
            <a:spLocks/>
          </p:cNvSpPr>
          <p:nvPr/>
        </p:nvSpPr>
        <p:spPr bwMode="auto">
          <a:xfrm>
            <a:off x="309563" y="6049963"/>
            <a:ext cx="1557337" cy="11112"/>
          </a:xfrm>
          <a:custGeom>
            <a:avLst/>
            <a:gdLst>
              <a:gd name="T0" fmla="*/ 2147483647 w 1404"/>
              <a:gd name="T1" fmla="*/ 2147483647 h 10"/>
              <a:gd name="T2" fmla="*/ 2147483647 w 1404"/>
              <a:gd name="T3" fmla="*/ 0 h 10"/>
              <a:gd name="T4" fmla="*/ 0 w 1404"/>
              <a:gd name="T5" fmla="*/ 0 h 10"/>
              <a:gd name="T6" fmla="*/ 0 w 1404"/>
              <a:gd name="T7" fmla="*/ 2147483647 h 10"/>
              <a:gd name="T8" fmla="*/ 2147483647 w 1404"/>
              <a:gd name="T9" fmla="*/ 2147483647 h 10"/>
              <a:gd name="T10" fmla="*/ 2147483647 w 1404"/>
              <a:gd name="T11" fmla="*/ 2147483647 h 10"/>
              <a:gd name="T12" fmla="*/ 2147483647 w 1404"/>
              <a:gd name="T13" fmla="*/ 2147483647 h 10"/>
              <a:gd name="T14" fmla="*/ 2147483647 w 1404"/>
              <a:gd name="T15" fmla="*/ 2147483647 h 10"/>
              <a:gd name="T16" fmla="*/ 2147483647 w 1404"/>
              <a:gd name="T17" fmla="*/ 2147483647 h 10"/>
              <a:gd name="T18" fmla="*/ 2147483647 w 1404"/>
              <a:gd name="T19" fmla="*/ 2147483647 h 10"/>
              <a:gd name="T20" fmla="*/ 2147483647 w 1404"/>
              <a:gd name="T21" fmla="*/ 0 h 10"/>
              <a:gd name="T22" fmla="*/ 2147483647 w 1404"/>
              <a:gd name="T23" fmla="*/ 2147483647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4"/>
              <a:gd name="T37" fmla="*/ 0 h 10"/>
              <a:gd name="T38" fmla="*/ 1404 w 1404"/>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4" h="10">
                <a:moveTo>
                  <a:pt x="1396" y="5"/>
                </a:moveTo>
                <a:lnTo>
                  <a:pt x="1400" y="0"/>
                </a:lnTo>
                <a:lnTo>
                  <a:pt x="0" y="0"/>
                </a:lnTo>
                <a:lnTo>
                  <a:pt x="0" y="10"/>
                </a:lnTo>
                <a:lnTo>
                  <a:pt x="1400" y="10"/>
                </a:lnTo>
                <a:lnTo>
                  <a:pt x="1403" y="5"/>
                </a:lnTo>
                <a:lnTo>
                  <a:pt x="1400" y="10"/>
                </a:lnTo>
                <a:lnTo>
                  <a:pt x="1403" y="8"/>
                </a:lnTo>
                <a:lnTo>
                  <a:pt x="1404" y="5"/>
                </a:lnTo>
                <a:lnTo>
                  <a:pt x="1403" y="2"/>
                </a:lnTo>
                <a:lnTo>
                  <a:pt x="1400" y="0"/>
                </a:lnTo>
                <a:lnTo>
                  <a:pt x="1396" y="5"/>
                </a:lnTo>
                <a:close/>
              </a:path>
            </a:pathLst>
          </a:custGeom>
          <a:solidFill>
            <a:srgbClr val="000000"/>
          </a:solidFill>
          <a:ln w="9525">
            <a:noFill/>
            <a:round/>
            <a:headEnd/>
            <a:tailEnd/>
          </a:ln>
        </p:spPr>
        <p:txBody>
          <a:bodyPr/>
          <a:lstStyle/>
          <a:p>
            <a:endParaRPr lang="en-GB"/>
          </a:p>
        </p:txBody>
      </p:sp>
      <p:sp>
        <p:nvSpPr>
          <p:cNvPr id="16497" name="Freeform 114"/>
          <p:cNvSpPr>
            <a:spLocks/>
          </p:cNvSpPr>
          <p:nvPr/>
        </p:nvSpPr>
        <p:spPr bwMode="auto">
          <a:xfrm>
            <a:off x="1858963" y="6013450"/>
            <a:ext cx="11112" cy="41275"/>
          </a:xfrm>
          <a:custGeom>
            <a:avLst/>
            <a:gdLst>
              <a:gd name="T0" fmla="*/ 2147483647 w 10"/>
              <a:gd name="T1" fmla="*/ 2147483647 h 37"/>
              <a:gd name="T2" fmla="*/ 2147483647 w 10"/>
              <a:gd name="T3" fmla="*/ 2147483647 h 37"/>
              <a:gd name="T4" fmla="*/ 0 w 10"/>
              <a:gd name="T5" fmla="*/ 2147483647 h 37"/>
              <a:gd name="T6" fmla="*/ 2147483647 w 10"/>
              <a:gd name="T7" fmla="*/ 2147483647 h 37"/>
              <a:gd name="T8" fmla="*/ 2147483647 w 10"/>
              <a:gd name="T9" fmla="*/ 2147483647 h 37"/>
              <a:gd name="T10" fmla="*/ 2147483647 w 10"/>
              <a:gd name="T11" fmla="*/ 2147483647 h 37"/>
              <a:gd name="T12" fmla="*/ 2147483647 w 10"/>
              <a:gd name="T13" fmla="*/ 2147483647 h 37"/>
              <a:gd name="T14" fmla="*/ 2147483647 w 10"/>
              <a:gd name="T15" fmla="*/ 2147483647 h 37"/>
              <a:gd name="T16" fmla="*/ 2147483647 w 10"/>
              <a:gd name="T17" fmla="*/ 0 h 37"/>
              <a:gd name="T18" fmla="*/ 2147483647 w 10"/>
              <a:gd name="T19" fmla="*/ 2147483647 h 37"/>
              <a:gd name="T20" fmla="*/ 2147483647 w 10"/>
              <a:gd name="T21" fmla="*/ 2147483647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37"/>
              <a:gd name="T35" fmla="*/ 10 w 10"/>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37">
                <a:moveTo>
                  <a:pt x="4" y="3"/>
                </a:moveTo>
                <a:lnTo>
                  <a:pt x="4" y="3"/>
                </a:lnTo>
                <a:lnTo>
                  <a:pt x="0" y="37"/>
                </a:lnTo>
                <a:lnTo>
                  <a:pt x="7" y="37"/>
                </a:lnTo>
                <a:lnTo>
                  <a:pt x="10" y="3"/>
                </a:lnTo>
                <a:lnTo>
                  <a:pt x="9" y="1"/>
                </a:lnTo>
                <a:lnTo>
                  <a:pt x="7" y="0"/>
                </a:lnTo>
                <a:lnTo>
                  <a:pt x="5" y="1"/>
                </a:lnTo>
                <a:lnTo>
                  <a:pt x="4" y="3"/>
                </a:lnTo>
                <a:close/>
              </a:path>
            </a:pathLst>
          </a:custGeom>
          <a:solidFill>
            <a:srgbClr val="000000"/>
          </a:solidFill>
          <a:ln w="9525">
            <a:noFill/>
            <a:round/>
            <a:headEnd/>
            <a:tailEnd/>
          </a:ln>
        </p:spPr>
        <p:txBody>
          <a:bodyPr/>
          <a:lstStyle/>
          <a:p>
            <a:endParaRPr lang="en-GB"/>
          </a:p>
        </p:txBody>
      </p:sp>
      <p:sp>
        <p:nvSpPr>
          <p:cNvPr id="16498" name="Freeform 115"/>
          <p:cNvSpPr>
            <a:spLocks/>
          </p:cNvSpPr>
          <p:nvPr/>
        </p:nvSpPr>
        <p:spPr bwMode="auto">
          <a:xfrm>
            <a:off x="304800" y="6011863"/>
            <a:ext cx="4763" cy="9525"/>
          </a:xfrm>
          <a:custGeom>
            <a:avLst/>
            <a:gdLst>
              <a:gd name="T0" fmla="*/ 2147483647 w 5"/>
              <a:gd name="T1" fmla="*/ 0 h 9"/>
              <a:gd name="T2" fmla="*/ 2147483647 w 5"/>
              <a:gd name="T3" fmla="*/ 2147483647 h 9"/>
              <a:gd name="T4" fmla="*/ 0 w 5"/>
              <a:gd name="T5" fmla="*/ 2147483647 h 9"/>
              <a:gd name="T6" fmla="*/ 2147483647 w 5"/>
              <a:gd name="T7" fmla="*/ 2147483647 h 9"/>
              <a:gd name="T8" fmla="*/ 2147483647 w 5"/>
              <a:gd name="T9" fmla="*/ 2147483647 h 9"/>
              <a:gd name="T10" fmla="*/ 2147483647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5" y="0"/>
                </a:moveTo>
                <a:lnTo>
                  <a:pt x="2" y="1"/>
                </a:lnTo>
                <a:lnTo>
                  <a:pt x="0" y="4"/>
                </a:lnTo>
                <a:lnTo>
                  <a:pt x="2" y="8"/>
                </a:lnTo>
                <a:lnTo>
                  <a:pt x="5" y="9"/>
                </a:lnTo>
                <a:lnTo>
                  <a:pt x="5" y="0"/>
                </a:lnTo>
                <a:close/>
              </a:path>
            </a:pathLst>
          </a:custGeom>
          <a:solidFill>
            <a:srgbClr val="000000"/>
          </a:solidFill>
          <a:ln w="9525">
            <a:noFill/>
            <a:round/>
            <a:headEnd/>
            <a:tailEnd/>
          </a:ln>
        </p:spPr>
        <p:txBody>
          <a:bodyPr/>
          <a:lstStyle/>
          <a:p>
            <a:endParaRPr lang="en-GB"/>
          </a:p>
        </p:txBody>
      </p:sp>
      <p:sp>
        <p:nvSpPr>
          <p:cNvPr id="16499" name="Freeform 116"/>
          <p:cNvSpPr>
            <a:spLocks/>
          </p:cNvSpPr>
          <p:nvPr/>
        </p:nvSpPr>
        <p:spPr bwMode="auto">
          <a:xfrm>
            <a:off x="309563" y="6011863"/>
            <a:ext cx="1557337" cy="9525"/>
          </a:xfrm>
          <a:custGeom>
            <a:avLst/>
            <a:gdLst>
              <a:gd name="T0" fmla="*/ 2147483647 w 1403"/>
              <a:gd name="T1" fmla="*/ 2147483647 h 9"/>
              <a:gd name="T2" fmla="*/ 2147483647 w 1403"/>
              <a:gd name="T3" fmla="*/ 0 h 9"/>
              <a:gd name="T4" fmla="*/ 0 w 1403"/>
              <a:gd name="T5" fmla="*/ 0 h 9"/>
              <a:gd name="T6" fmla="*/ 0 w 1403"/>
              <a:gd name="T7" fmla="*/ 2147483647 h 9"/>
              <a:gd name="T8" fmla="*/ 2147483647 w 1403"/>
              <a:gd name="T9" fmla="*/ 2147483647 h 9"/>
              <a:gd name="T10" fmla="*/ 2147483647 w 1403"/>
              <a:gd name="T11" fmla="*/ 2147483647 h 9"/>
              <a:gd name="T12" fmla="*/ 0 60000 65536"/>
              <a:gd name="T13" fmla="*/ 0 60000 65536"/>
              <a:gd name="T14" fmla="*/ 0 60000 65536"/>
              <a:gd name="T15" fmla="*/ 0 60000 65536"/>
              <a:gd name="T16" fmla="*/ 0 60000 65536"/>
              <a:gd name="T17" fmla="*/ 0 60000 65536"/>
              <a:gd name="T18" fmla="*/ 0 w 1403"/>
              <a:gd name="T19" fmla="*/ 0 h 9"/>
              <a:gd name="T20" fmla="*/ 1403 w 1403"/>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03" h="9">
                <a:moveTo>
                  <a:pt x="1403" y="4"/>
                </a:moveTo>
                <a:lnTo>
                  <a:pt x="1403" y="0"/>
                </a:lnTo>
                <a:lnTo>
                  <a:pt x="0" y="0"/>
                </a:lnTo>
                <a:lnTo>
                  <a:pt x="0" y="9"/>
                </a:lnTo>
                <a:lnTo>
                  <a:pt x="1403" y="9"/>
                </a:lnTo>
                <a:lnTo>
                  <a:pt x="1403" y="4"/>
                </a:lnTo>
                <a:close/>
              </a:path>
            </a:pathLst>
          </a:custGeom>
          <a:solidFill>
            <a:srgbClr val="000000"/>
          </a:solidFill>
          <a:ln w="9525">
            <a:noFill/>
            <a:round/>
            <a:headEnd/>
            <a:tailEnd/>
          </a:ln>
        </p:spPr>
        <p:txBody>
          <a:bodyPr/>
          <a:lstStyle/>
          <a:p>
            <a:endParaRPr lang="en-GB"/>
          </a:p>
        </p:txBody>
      </p:sp>
      <p:sp>
        <p:nvSpPr>
          <p:cNvPr id="16500" name="Freeform 117"/>
          <p:cNvSpPr>
            <a:spLocks/>
          </p:cNvSpPr>
          <p:nvPr/>
        </p:nvSpPr>
        <p:spPr bwMode="auto">
          <a:xfrm>
            <a:off x="1866900" y="6011863"/>
            <a:ext cx="4763" cy="9525"/>
          </a:xfrm>
          <a:custGeom>
            <a:avLst/>
            <a:gdLst>
              <a:gd name="T0" fmla="*/ 0 w 5"/>
              <a:gd name="T1" fmla="*/ 2147483647 h 9"/>
              <a:gd name="T2" fmla="*/ 2147483647 w 5"/>
              <a:gd name="T3" fmla="*/ 2147483647 h 9"/>
              <a:gd name="T4" fmla="*/ 2147483647 w 5"/>
              <a:gd name="T5" fmla="*/ 2147483647 h 9"/>
              <a:gd name="T6" fmla="*/ 2147483647 w 5"/>
              <a:gd name="T7" fmla="*/ 2147483647 h 9"/>
              <a:gd name="T8" fmla="*/ 0 w 5"/>
              <a:gd name="T9" fmla="*/ 0 h 9"/>
              <a:gd name="T10" fmla="*/ 0 w 5"/>
              <a:gd name="T11" fmla="*/ 2147483647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0" y="9"/>
                </a:moveTo>
                <a:lnTo>
                  <a:pt x="3" y="8"/>
                </a:lnTo>
                <a:lnTo>
                  <a:pt x="5" y="4"/>
                </a:lnTo>
                <a:lnTo>
                  <a:pt x="3" y="1"/>
                </a:lnTo>
                <a:lnTo>
                  <a:pt x="0" y="0"/>
                </a:lnTo>
                <a:lnTo>
                  <a:pt x="0" y="9"/>
                </a:lnTo>
                <a:close/>
              </a:path>
            </a:pathLst>
          </a:custGeom>
          <a:solidFill>
            <a:srgbClr val="000000"/>
          </a:solidFill>
          <a:ln w="9525">
            <a:noFill/>
            <a:round/>
            <a:headEnd/>
            <a:tailEnd/>
          </a:ln>
        </p:spPr>
        <p:txBody>
          <a:bodyPr/>
          <a:lstStyle/>
          <a:p>
            <a:endParaRPr lang="en-GB"/>
          </a:p>
        </p:txBody>
      </p:sp>
      <p:sp>
        <p:nvSpPr>
          <p:cNvPr id="16501" name="Freeform 118"/>
          <p:cNvSpPr>
            <a:spLocks/>
          </p:cNvSpPr>
          <p:nvPr/>
        </p:nvSpPr>
        <p:spPr bwMode="auto">
          <a:xfrm>
            <a:off x="1509713" y="5684838"/>
            <a:ext cx="219075" cy="49212"/>
          </a:xfrm>
          <a:custGeom>
            <a:avLst/>
            <a:gdLst>
              <a:gd name="T0" fmla="*/ 0 w 198"/>
              <a:gd name="T1" fmla="*/ 0 h 42"/>
              <a:gd name="T2" fmla="*/ 2147483647 w 198"/>
              <a:gd name="T3" fmla="*/ 2147483647 h 42"/>
              <a:gd name="T4" fmla="*/ 2147483647 w 198"/>
              <a:gd name="T5" fmla="*/ 2147483647 h 42"/>
              <a:gd name="T6" fmla="*/ 2147483647 w 198"/>
              <a:gd name="T7" fmla="*/ 0 h 42"/>
              <a:gd name="T8" fmla="*/ 0 w 198"/>
              <a:gd name="T9" fmla="*/ 0 h 42"/>
              <a:gd name="T10" fmla="*/ 0 60000 65536"/>
              <a:gd name="T11" fmla="*/ 0 60000 65536"/>
              <a:gd name="T12" fmla="*/ 0 60000 65536"/>
              <a:gd name="T13" fmla="*/ 0 60000 65536"/>
              <a:gd name="T14" fmla="*/ 0 60000 65536"/>
              <a:gd name="T15" fmla="*/ 0 w 198"/>
              <a:gd name="T16" fmla="*/ 0 h 42"/>
              <a:gd name="T17" fmla="*/ 198 w 198"/>
              <a:gd name="T18" fmla="*/ 42 h 42"/>
            </a:gdLst>
            <a:ahLst/>
            <a:cxnLst>
              <a:cxn ang="T10">
                <a:pos x="T0" y="T1"/>
              </a:cxn>
              <a:cxn ang="T11">
                <a:pos x="T2" y="T3"/>
              </a:cxn>
              <a:cxn ang="T12">
                <a:pos x="T4" y="T5"/>
              </a:cxn>
              <a:cxn ang="T13">
                <a:pos x="T6" y="T7"/>
              </a:cxn>
              <a:cxn ang="T14">
                <a:pos x="T8" y="T9"/>
              </a:cxn>
            </a:cxnLst>
            <a:rect l="T15" t="T16" r="T17" b="T18"/>
            <a:pathLst>
              <a:path w="198" h="42">
                <a:moveTo>
                  <a:pt x="0" y="0"/>
                </a:moveTo>
                <a:lnTo>
                  <a:pt x="4" y="42"/>
                </a:lnTo>
                <a:lnTo>
                  <a:pt x="198" y="42"/>
                </a:lnTo>
                <a:lnTo>
                  <a:pt x="190" y="0"/>
                </a:lnTo>
                <a:lnTo>
                  <a:pt x="0" y="0"/>
                </a:lnTo>
                <a:close/>
              </a:path>
            </a:pathLst>
          </a:custGeom>
          <a:solidFill>
            <a:srgbClr val="FFFFFF"/>
          </a:solidFill>
          <a:ln w="9525">
            <a:noFill/>
            <a:round/>
            <a:headEnd/>
            <a:tailEnd/>
          </a:ln>
        </p:spPr>
        <p:txBody>
          <a:bodyPr/>
          <a:lstStyle/>
          <a:p>
            <a:endParaRPr lang="en-GB"/>
          </a:p>
        </p:txBody>
      </p:sp>
      <p:sp>
        <p:nvSpPr>
          <p:cNvPr id="16502" name="Freeform 119"/>
          <p:cNvSpPr>
            <a:spLocks/>
          </p:cNvSpPr>
          <p:nvPr/>
        </p:nvSpPr>
        <p:spPr bwMode="auto">
          <a:xfrm>
            <a:off x="1504950" y="5684838"/>
            <a:ext cx="12700" cy="55562"/>
          </a:xfrm>
          <a:custGeom>
            <a:avLst/>
            <a:gdLst>
              <a:gd name="T0" fmla="*/ 2147483647 w 11"/>
              <a:gd name="T1" fmla="*/ 2147483647 h 47"/>
              <a:gd name="T2" fmla="*/ 2147483647 w 11"/>
              <a:gd name="T3" fmla="*/ 2147483647 h 47"/>
              <a:gd name="T4" fmla="*/ 2147483647 w 11"/>
              <a:gd name="T5" fmla="*/ 0 h 47"/>
              <a:gd name="T6" fmla="*/ 0 w 11"/>
              <a:gd name="T7" fmla="*/ 0 h 47"/>
              <a:gd name="T8" fmla="*/ 2147483647 w 11"/>
              <a:gd name="T9" fmla="*/ 2147483647 h 47"/>
              <a:gd name="T10" fmla="*/ 2147483647 w 11"/>
              <a:gd name="T11" fmla="*/ 2147483647 h 47"/>
              <a:gd name="T12" fmla="*/ 2147483647 w 11"/>
              <a:gd name="T13" fmla="*/ 2147483647 h 47"/>
              <a:gd name="T14" fmla="*/ 2147483647 w 11"/>
              <a:gd name="T15" fmla="*/ 2147483647 h 47"/>
              <a:gd name="T16" fmla="*/ 2147483647 w 11"/>
              <a:gd name="T17" fmla="*/ 2147483647 h 47"/>
              <a:gd name="T18" fmla="*/ 2147483647 w 11"/>
              <a:gd name="T19" fmla="*/ 2147483647 h 47"/>
              <a:gd name="T20" fmla="*/ 2147483647 w 11"/>
              <a:gd name="T21" fmla="*/ 2147483647 h 47"/>
              <a:gd name="T22" fmla="*/ 2147483647 w 11"/>
              <a:gd name="T23" fmla="*/ 2147483647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47"/>
              <a:gd name="T38" fmla="*/ 11 w 11"/>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47">
                <a:moveTo>
                  <a:pt x="7" y="38"/>
                </a:moveTo>
                <a:lnTo>
                  <a:pt x="11" y="42"/>
                </a:lnTo>
                <a:lnTo>
                  <a:pt x="6" y="0"/>
                </a:lnTo>
                <a:lnTo>
                  <a:pt x="0" y="0"/>
                </a:lnTo>
                <a:lnTo>
                  <a:pt x="4" y="42"/>
                </a:lnTo>
                <a:lnTo>
                  <a:pt x="7" y="47"/>
                </a:lnTo>
                <a:lnTo>
                  <a:pt x="4" y="42"/>
                </a:lnTo>
                <a:lnTo>
                  <a:pt x="5" y="45"/>
                </a:lnTo>
                <a:lnTo>
                  <a:pt x="7" y="46"/>
                </a:lnTo>
                <a:lnTo>
                  <a:pt x="10" y="45"/>
                </a:lnTo>
                <a:lnTo>
                  <a:pt x="11" y="42"/>
                </a:lnTo>
                <a:lnTo>
                  <a:pt x="7" y="38"/>
                </a:lnTo>
                <a:close/>
              </a:path>
            </a:pathLst>
          </a:custGeom>
          <a:solidFill>
            <a:srgbClr val="000000"/>
          </a:solidFill>
          <a:ln w="9525">
            <a:noFill/>
            <a:round/>
            <a:headEnd/>
            <a:tailEnd/>
          </a:ln>
        </p:spPr>
        <p:txBody>
          <a:bodyPr/>
          <a:lstStyle/>
          <a:p>
            <a:endParaRPr lang="en-GB"/>
          </a:p>
        </p:txBody>
      </p:sp>
      <p:sp>
        <p:nvSpPr>
          <p:cNvPr id="16503" name="Freeform 120"/>
          <p:cNvSpPr>
            <a:spLocks/>
          </p:cNvSpPr>
          <p:nvPr/>
        </p:nvSpPr>
        <p:spPr bwMode="auto">
          <a:xfrm>
            <a:off x="1512888" y="5729288"/>
            <a:ext cx="220662" cy="11112"/>
          </a:xfrm>
          <a:custGeom>
            <a:avLst/>
            <a:gdLst>
              <a:gd name="T0" fmla="*/ 2147483647 w 199"/>
              <a:gd name="T1" fmla="*/ 2147483647 h 9"/>
              <a:gd name="T2" fmla="*/ 2147483647 w 199"/>
              <a:gd name="T3" fmla="*/ 0 h 9"/>
              <a:gd name="T4" fmla="*/ 0 w 199"/>
              <a:gd name="T5" fmla="*/ 0 h 9"/>
              <a:gd name="T6" fmla="*/ 0 w 199"/>
              <a:gd name="T7" fmla="*/ 2147483647 h 9"/>
              <a:gd name="T8" fmla="*/ 2147483647 w 199"/>
              <a:gd name="T9" fmla="*/ 2147483647 h 9"/>
              <a:gd name="T10" fmla="*/ 2147483647 w 199"/>
              <a:gd name="T11" fmla="*/ 2147483647 h 9"/>
              <a:gd name="T12" fmla="*/ 2147483647 w 199"/>
              <a:gd name="T13" fmla="*/ 2147483647 h 9"/>
              <a:gd name="T14" fmla="*/ 2147483647 w 199"/>
              <a:gd name="T15" fmla="*/ 2147483647 h 9"/>
              <a:gd name="T16" fmla="*/ 2147483647 w 199"/>
              <a:gd name="T17" fmla="*/ 2147483647 h 9"/>
              <a:gd name="T18" fmla="*/ 2147483647 w 199"/>
              <a:gd name="T19" fmla="*/ 2147483647 h 9"/>
              <a:gd name="T20" fmla="*/ 2147483647 w 199"/>
              <a:gd name="T21" fmla="*/ 0 h 9"/>
              <a:gd name="T22" fmla="*/ 2147483647 w 199"/>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
              <a:gd name="T37" fmla="*/ 0 h 9"/>
              <a:gd name="T38" fmla="*/ 199 w 19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 h="9">
                <a:moveTo>
                  <a:pt x="191" y="4"/>
                </a:moveTo>
                <a:lnTo>
                  <a:pt x="194" y="0"/>
                </a:lnTo>
                <a:lnTo>
                  <a:pt x="0" y="0"/>
                </a:lnTo>
                <a:lnTo>
                  <a:pt x="0" y="9"/>
                </a:lnTo>
                <a:lnTo>
                  <a:pt x="194" y="9"/>
                </a:lnTo>
                <a:lnTo>
                  <a:pt x="198" y="4"/>
                </a:lnTo>
                <a:lnTo>
                  <a:pt x="194" y="9"/>
                </a:lnTo>
                <a:lnTo>
                  <a:pt x="198" y="8"/>
                </a:lnTo>
                <a:lnTo>
                  <a:pt x="199" y="4"/>
                </a:lnTo>
                <a:lnTo>
                  <a:pt x="198" y="1"/>
                </a:lnTo>
                <a:lnTo>
                  <a:pt x="194" y="0"/>
                </a:lnTo>
                <a:lnTo>
                  <a:pt x="191" y="4"/>
                </a:lnTo>
                <a:close/>
              </a:path>
            </a:pathLst>
          </a:custGeom>
          <a:solidFill>
            <a:srgbClr val="000000"/>
          </a:solidFill>
          <a:ln w="9525">
            <a:noFill/>
            <a:round/>
            <a:headEnd/>
            <a:tailEnd/>
          </a:ln>
        </p:spPr>
        <p:txBody>
          <a:bodyPr/>
          <a:lstStyle/>
          <a:p>
            <a:endParaRPr lang="en-GB"/>
          </a:p>
        </p:txBody>
      </p:sp>
      <p:sp>
        <p:nvSpPr>
          <p:cNvPr id="16504" name="Freeform 121"/>
          <p:cNvSpPr>
            <a:spLocks/>
          </p:cNvSpPr>
          <p:nvPr/>
        </p:nvSpPr>
        <p:spPr bwMode="auto">
          <a:xfrm>
            <a:off x="1716088" y="5680075"/>
            <a:ext cx="17462" cy="53975"/>
          </a:xfrm>
          <a:custGeom>
            <a:avLst/>
            <a:gdLst>
              <a:gd name="T0" fmla="*/ 2147483647 w 15"/>
              <a:gd name="T1" fmla="*/ 2147483647 h 47"/>
              <a:gd name="T2" fmla="*/ 0 w 15"/>
              <a:gd name="T3" fmla="*/ 2147483647 h 47"/>
              <a:gd name="T4" fmla="*/ 2147483647 w 15"/>
              <a:gd name="T5" fmla="*/ 2147483647 h 47"/>
              <a:gd name="T6" fmla="*/ 2147483647 w 15"/>
              <a:gd name="T7" fmla="*/ 2147483647 h 47"/>
              <a:gd name="T8" fmla="*/ 2147483647 w 15"/>
              <a:gd name="T9" fmla="*/ 2147483647 h 47"/>
              <a:gd name="T10" fmla="*/ 2147483647 w 15"/>
              <a:gd name="T11" fmla="*/ 0 h 47"/>
              <a:gd name="T12" fmla="*/ 2147483647 w 15"/>
              <a:gd name="T13" fmla="*/ 2147483647 h 47"/>
              <a:gd name="T14" fmla="*/ 2147483647 w 15"/>
              <a:gd name="T15" fmla="*/ 2147483647 h 47"/>
              <a:gd name="T16" fmla="*/ 2147483647 w 15"/>
              <a:gd name="T17" fmla="*/ 2147483647 h 47"/>
              <a:gd name="T18" fmla="*/ 2147483647 w 15"/>
              <a:gd name="T19" fmla="*/ 2147483647 h 47"/>
              <a:gd name="T20" fmla="*/ 0 w 15"/>
              <a:gd name="T21" fmla="*/ 2147483647 h 47"/>
              <a:gd name="T22" fmla="*/ 2147483647 w 15"/>
              <a:gd name="T23" fmla="*/ 2147483647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47"/>
              <a:gd name="T38" fmla="*/ 15 w 15"/>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47">
                <a:moveTo>
                  <a:pt x="3" y="9"/>
                </a:moveTo>
                <a:lnTo>
                  <a:pt x="0" y="5"/>
                </a:lnTo>
                <a:lnTo>
                  <a:pt x="8" y="47"/>
                </a:lnTo>
                <a:lnTo>
                  <a:pt x="15" y="47"/>
                </a:lnTo>
                <a:lnTo>
                  <a:pt x="7" y="5"/>
                </a:lnTo>
                <a:lnTo>
                  <a:pt x="3" y="0"/>
                </a:lnTo>
                <a:lnTo>
                  <a:pt x="7" y="5"/>
                </a:lnTo>
                <a:lnTo>
                  <a:pt x="6" y="2"/>
                </a:lnTo>
                <a:lnTo>
                  <a:pt x="3" y="1"/>
                </a:lnTo>
                <a:lnTo>
                  <a:pt x="1" y="2"/>
                </a:lnTo>
                <a:lnTo>
                  <a:pt x="0" y="5"/>
                </a:lnTo>
                <a:lnTo>
                  <a:pt x="3" y="9"/>
                </a:lnTo>
                <a:close/>
              </a:path>
            </a:pathLst>
          </a:custGeom>
          <a:solidFill>
            <a:srgbClr val="000000"/>
          </a:solidFill>
          <a:ln w="9525">
            <a:noFill/>
            <a:round/>
            <a:headEnd/>
            <a:tailEnd/>
          </a:ln>
        </p:spPr>
        <p:txBody>
          <a:bodyPr/>
          <a:lstStyle/>
          <a:p>
            <a:endParaRPr lang="en-GB"/>
          </a:p>
        </p:txBody>
      </p:sp>
      <p:sp>
        <p:nvSpPr>
          <p:cNvPr id="16505" name="Freeform 122"/>
          <p:cNvSpPr>
            <a:spLocks/>
          </p:cNvSpPr>
          <p:nvPr/>
        </p:nvSpPr>
        <p:spPr bwMode="auto">
          <a:xfrm>
            <a:off x="1503363" y="5680075"/>
            <a:ext cx="215900" cy="9525"/>
          </a:xfrm>
          <a:custGeom>
            <a:avLst/>
            <a:gdLst>
              <a:gd name="T0" fmla="*/ 2147483647 w 195"/>
              <a:gd name="T1" fmla="*/ 2147483647 h 9"/>
              <a:gd name="T2" fmla="*/ 2147483647 w 195"/>
              <a:gd name="T3" fmla="*/ 2147483647 h 9"/>
              <a:gd name="T4" fmla="*/ 2147483647 w 195"/>
              <a:gd name="T5" fmla="*/ 2147483647 h 9"/>
              <a:gd name="T6" fmla="*/ 2147483647 w 195"/>
              <a:gd name="T7" fmla="*/ 0 h 9"/>
              <a:gd name="T8" fmla="*/ 2147483647 w 195"/>
              <a:gd name="T9" fmla="*/ 0 h 9"/>
              <a:gd name="T10" fmla="*/ 2147483647 w 195"/>
              <a:gd name="T11" fmla="*/ 2147483647 h 9"/>
              <a:gd name="T12" fmla="*/ 2147483647 w 195"/>
              <a:gd name="T13" fmla="*/ 0 h 9"/>
              <a:gd name="T14" fmla="*/ 2147483647 w 195"/>
              <a:gd name="T15" fmla="*/ 2147483647 h 9"/>
              <a:gd name="T16" fmla="*/ 0 w 195"/>
              <a:gd name="T17" fmla="*/ 2147483647 h 9"/>
              <a:gd name="T18" fmla="*/ 2147483647 w 195"/>
              <a:gd name="T19" fmla="*/ 2147483647 h 9"/>
              <a:gd name="T20" fmla="*/ 2147483647 w 195"/>
              <a:gd name="T21" fmla="*/ 2147483647 h 9"/>
              <a:gd name="T22" fmla="*/ 2147483647 w 195"/>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5"/>
              <a:gd name="T37" fmla="*/ 0 h 9"/>
              <a:gd name="T38" fmla="*/ 195 w 195"/>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5" h="9">
                <a:moveTo>
                  <a:pt x="8" y="5"/>
                </a:moveTo>
                <a:lnTo>
                  <a:pt x="5" y="9"/>
                </a:lnTo>
                <a:lnTo>
                  <a:pt x="195" y="9"/>
                </a:lnTo>
                <a:lnTo>
                  <a:pt x="195" y="0"/>
                </a:lnTo>
                <a:lnTo>
                  <a:pt x="5" y="0"/>
                </a:lnTo>
                <a:lnTo>
                  <a:pt x="2" y="5"/>
                </a:lnTo>
                <a:lnTo>
                  <a:pt x="5" y="0"/>
                </a:lnTo>
                <a:lnTo>
                  <a:pt x="2" y="1"/>
                </a:lnTo>
                <a:lnTo>
                  <a:pt x="0" y="5"/>
                </a:lnTo>
                <a:lnTo>
                  <a:pt x="2" y="8"/>
                </a:lnTo>
                <a:lnTo>
                  <a:pt x="5" y="9"/>
                </a:lnTo>
                <a:lnTo>
                  <a:pt x="8" y="5"/>
                </a:lnTo>
                <a:close/>
              </a:path>
            </a:pathLst>
          </a:custGeom>
          <a:solidFill>
            <a:srgbClr val="000000"/>
          </a:solidFill>
          <a:ln w="9525">
            <a:noFill/>
            <a:round/>
            <a:headEnd/>
            <a:tailEnd/>
          </a:ln>
        </p:spPr>
        <p:txBody>
          <a:bodyPr/>
          <a:lstStyle/>
          <a:p>
            <a:endParaRPr lang="en-GB"/>
          </a:p>
        </p:txBody>
      </p:sp>
      <p:sp>
        <p:nvSpPr>
          <p:cNvPr id="16506" name="Freeform 123"/>
          <p:cNvSpPr>
            <a:spLocks/>
          </p:cNvSpPr>
          <p:nvPr/>
        </p:nvSpPr>
        <p:spPr bwMode="auto">
          <a:xfrm>
            <a:off x="1525588" y="5780088"/>
            <a:ext cx="241300" cy="185737"/>
          </a:xfrm>
          <a:custGeom>
            <a:avLst/>
            <a:gdLst>
              <a:gd name="T0" fmla="*/ 0 w 217"/>
              <a:gd name="T1" fmla="*/ 0 h 162"/>
              <a:gd name="T2" fmla="*/ 2147483647 w 217"/>
              <a:gd name="T3" fmla="*/ 2147483647 h 162"/>
              <a:gd name="T4" fmla="*/ 2147483647 w 217"/>
              <a:gd name="T5" fmla="*/ 2147483647 h 162"/>
              <a:gd name="T6" fmla="*/ 2147483647 w 217"/>
              <a:gd name="T7" fmla="*/ 0 h 162"/>
              <a:gd name="T8" fmla="*/ 0 w 217"/>
              <a:gd name="T9" fmla="*/ 0 h 162"/>
              <a:gd name="T10" fmla="*/ 0 60000 65536"/>
              <a:gd name="T11" fmla="*/ 0 60000 65536"/>
              <a:gd name="T12" fmla="*/ 0 60000 65536"/>
              <a:gd name="T13" fmla="*/ 0 60000 65536"/>
              <a:gd name="T14" fmla="*/ 0 60000 65536"/>
              <a:gd name="T15" fmla="*/ 0 w 217"/>
              <a:gd name="T16" fmla="*/ 0 h 162"/>
              <a:gd name="T17" fmla="*/ 217 w 217"/>
              <a:gd name="T18" fmla="*/ 162 h 162"/>
            </a:gdLst>
            <a:ahLst/>
            <a:cxnLst>
              <a:cxn ang="T10">
                <a:pos x="T0" y="T1"/>
              </a:cxn>
              <a:cxn ang="T11">
                <a:pos x="T2" y="T3"/>
              </a:cxn>
              <a:cxn ang="T12">
                <a:pos x="T4" y="T5"/>
              </a:cxn>
              <a:cxn ang="T13">
                <a:pos x="T6" y="T7"/>
              </a:cxn>
              <a:cxn ang="T14">
                <a:pos x="T8" y="T9"/>
              </a:cxn>
            </a:cxnLst>
            <a:rect l="T15" t="T16" r="T17" b="T18"/>
            <a:pathLst>
              <a:path w="217" h="162">
                <a:moveTo>
                  <a:pt x="0" y="0"/>
                </a:moveTo>
                <a:lnTo>
                  <a:pt x="23" y="162"/>
                </a:lnTo>
                <a:lnTo>
                  <a:pt x="217" y="162"/>
                </a:lnTo>
                <a:lnTo>
                  <a:pt x="189" y="0"/>
                </a:lnTo>
                <a:lnTo>
                  <a:pt x="0" y="0"/>
                </a:lnTo>
                <a:close/>
              </a:path>
            </a:pathLst>
          </a:custGeom>
          <a:solidFill>
            <a:srgbClr val="FFFFFF"/>
          </a:solidFill>
          <a:ln w="9525">
            <a:noFill/>
            <a:round/>
            <a:headEnd/>
            <a:tailEnd/>
          </a:ln>
        </p:spPr>
        <p:txBody>
          <a:bodyPr/>
          <a:lstStyle/>
          <a:p>
            <a:endParaRPr lang="en-GB"/>
          </a:p>
        </p:txBody>
      </p:sp>
      <p:sp>
        <p:nvSpPr>
          <p:cNvPr id="16507" name="Freeform 124"/>
          <p:cNvSpPr>
            <a:spLocks/>
          </p:cNvSpPr>
          <p:nvPr/>
        </p:nvSpPr>
        <p:spPr bwMode="auto">
          <a:xfrm>
            <a:off x="1520825" y="5780088"/>
            <a:ext cx="34925" cy="192087"/>
          </a:xfrm>
          <a:custGeom>
            <a:avLst/>
            <a:gdLst>
              <a:gd name="T0" fmla="*/ 2147483647 w 31"/>
              <a:gd name="T1" fmla="*/ 2147483647 h 167"/>
              <a:gd name="T2" fmla="*/ 2147483647 w 31"/>
              <a:gd name="T3" fmla="*/ 2147483647 h 167"/>
              <a:gd name="T4" fmla="*/ 2147483647 w 31"/>
              <a:gd name="T5" fmla="*/ 0 h 167"/>
              <a:gd name="T6" fmla="*/ 0 w 31"/>
              <a:gd name="T7" fmla="*/ 0 h 167"/>
              <a:gd name="T8" fmla="*/ 2147483647 w 31"/>
              <a:gd name="T9" fmla="*/ 2147483647 h 167"/>
              <a:gd name="T10" fmla="*/ 2147483647 w 31"/>
              <a:gd name="T11" fmla="*/ 2147483647 h 167"/>
              <a:gd name="T12" fmla="*/ 2147483647 w 31"/>
              <a:gd name="T13" fmla="*/ 2147483647 h 167"/>
              <a:gd name="T14" fmla="*/ 2147483647 w 31"/>
              <a:gd name="T15" fmla="*/ 2147483647 h 167"/>
              <a:gd name="T16" fmla="*/ 2147483647 w 31"/>
              <a:gd name="T17" fmla="*/ 2147483647 h 167"/>
              <a:gd name="T18" fmla="*/ 2147483647 w 31"/>
              <a:gd name="T19" fmla="*/ 2147483647 h 167"/>
              <a:gd name="T20" fmla="*/ 2147483647 w 31"/>
              <a:gd name="T21" fmla="*/ 2147483647 h 167"/>
              <a:gd name="T22" fmla="*/ 2147483647 w 31"/>
              <a:gd name="T23" fmla="*/ 2147483647 h 1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67"/>
              <a:gd name="T38" fmla="*/ 31 w 31"/>
              <a:gd name="T39" fmla="*/ 167 h 1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67">
                <a:moveTo>
                  <a:pt x="27" y="158"/>
                </a:moveTo>
                <a:lnTo>
                  <a:pt x="31" y="162"/>
                </a:lnTo>
                <a:lnTo>
                  <a:pt x="7" y="0"/>
                </a:lnTo>
                <a:lnTo>
                  <a:pt x="0" y="0"/>
                </a:lnTo>
                <a:lnTo>
                  <a:pt x="24" y="162"/>
                </a:lnTo>
                <a:lnTo>
                  <a:pt x="27" y="167"/>
                </a:lnTo>
                <a:lnTo>
                  <a:pt x="24" y="162"/>
                </a:lnTo>
                <a:lnTo>
                  <a:pt x="25" y="165"/>
                </a:lnTo>
                <a:lnTo>
                  <a:pt x="27" y="166"/>
                </a:lnTo>
                <a:lnTo>
                  <a:pt x="29" y="165"/>
                </a:lnTo>
                <a:lnTo>
                  <a:pt x="31" y="162"/>
                </a:lnTo>
                <a:lnTo>
                  <a:pt x="27" y="158"/>
                </a:lnTo>
                <a:close/>
              </a:path>
            </a:pathLst>
          </a:custGeom>
          <a:solidFill>
            <a:srgbClr val="000000"/>
          </a:solidFill>
          <a:ln w="9525">
            <a:noFill/>
            <a:round/>
            <a:headEnd/>
            <a:tailEnd/>
          </a:ln>
        </p:spPr>
        <p:txBody>
          <a:bodyPr/>
          <a:lstStyle/>
          <a:p>
            <a:endParaRPr lang="en-GB"/>
          </a:p>
        </p:txBody>
      </p:sp>
      <p:sp>
        <p:nvSpPr>
          <p:cNvPr id="16508" name="Freeform 125"/>
          <p:cNvSpPr>
            <a:spLocks/>
          </p:cNvSpPr>
          <p:nvPr/>
        </p:nvSpPr>
        <p:spPr bwMode="auto">
          <a:xfrm>
            <a:off x="1550988" y="5962650"/>
            <a:ext cx="219075" cy="9525"/>
          </a:xfrm>
          <a:custGeom>
            <a:avLst/>
            <a:gdLst>
              <a:gd name="T0" fmla="*/ 2147483647 w 198"/>
              <a:gd name="T1" fmla="*/ 2147483647 h 9"/>
              <a:gd name="T2" fmla="*/ 2147483647 w 198"/>
              <a:gd name="T3" fmla="*/ 0 h 9"/>
              <a:gd name="T4" fmla="*/ 0 w 198"/>
              <a:gd name="T5" fmla="*/ 0 h 9"/>
              <a:gd name="T6" fmla="*/ 0 w 198"/>
              <a:gd name="T7" fmla="*/ 2147483647 h 9"/>
              <a:gd name="T8" fmla="*/ 2147483647 w 198"/>
              <a:gd name="T9" fmla="*/ 2147483647 h 9"/>
              <a:gd name="T10" fmla="*/ 2147483647 w 198"/>
              <a:gd name="T11" fmla="*/ 2147483647 h 9"/>
              <a:gd name="T12" fmla="*/ 2147483647 w 198"/>
              <a:gd name="T13" fmla="*/ 2147483647 h 9"/>
              <a:gd name="T14" fmla="*/ 2147483647 w 198"/>
              <a:gd name="T15" fmla="*/ 2147483647 h 9"/>
              <a:gd name="T16" fmla="*/ 2147483647 w 198"/>
              <a:gd name="T17" fmla="*/ 2147483647 h 9"/>
              <a:gd name="T18" fmla="*/ 2147483647 w 198"/>
              <a:gd name="T19" fmla="*/ 2147483647 h 9"/>
              <a:gd name="T20" fmla="*/ 2147483647 w 198"/>
              <a:gd name="T21" fmla="*/ 0 h 9"/>
              <a:gd name="T22" fmla="*/ 2147483647 w 198"/>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8"/>
              <a:gd name="T37" fmla="*/ 0 h 9"/>
              <a:gd name="T38" fmla="*/ 198 w 198"/>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8" h="9">
                <a:moveTo>
                  <a:pt x="191" y="4"/>
                </a:moveTo>
                <a:lnTo>
                  <a:pt x="194" y="0"/>
                </a:lnTo>
                <a:lnTo>
                  <a:pt x="0" y="0"/>
                </a:lnTo>
                <a:lnTo>
                  <a:pt x="0" y="9"/>
                </a:lnTo>
                <a:lnTo>
                  <a:pt x="194" y="9"/>
                </a:lnTo>
                <a:lnTo>
                  <a:pt x="197" y="4"/>
                </a:lnTo>
                <a:lnTo>
                  <a:pt x="194" y="9"/>
                </a:lnTo>
                <a:lnTo>
                  <a:pt x="197" y="8"/>
                </a:lnTo>
                <a:lnTo>
                  <a:pt x="198" y="4"/>
                </a:lnTo>
                <a:lnTo>
                  <a:pt x="197" y="1"/>
                </a:lnTo>
                <a:lnTo>
                  <a:pt x="194" y="0"/>
                </a:lnTo>
                <a:lnTo>
                  <a:pt x="191" y="4"/>
                </a:lnTo>
                <a:close/>
              </a:path>
            </a:pathLst>
          </a:custGeom>
          <a:solidFill>
            <a:srgbClr val="000000"/>
          </a:solidFill>
          <a:ln w="9525">
            <a:noFill/>
            <a:round/>
            <a:headEnd/>
            <a:tailEnd/>
          </a:ln>
        </p:spPr>
        <p:txBody>
          <a:bodyPr/>
          <a:lstStyle/>
          <a:p>
            <a:endParaRPr lang="en-GB"/>
          </a:p>
        </p:txBody>
      </p:sp>
      <p:sp>
        <p:nvSpPr>
          <p:cNvPr id="16509" name="Freeform 126"/>
          <p:cNvSpPr>
            <a:spLocks/>
          </p:cNvSpPr>
          <p:nvPr/>
        </p:nvSpPr>
        <p:spPr bwMode="auto">
          <a:xfrm>
            <a:off x="1730375" y="5773738"/>
            <a:ext cx="39688" cy="192087"/>
          </a:xfrm>
          <a:custGeom>
            <a:avLst/>
            <a:gdLst>
              <a:gd name="T0" fmla="*/ 2147483647 w 35"/>
              <a:gd name="T1" fmla="*/ 2147483647 h 167"/>
              <a:gd name="T2" fmla="*/ 0 w 35"/>
              <a:gd name="T3" fmla="*/ 2147483647 h 167"/>
              <a:gd name="T4" fmla="*/ 2147483647 w 35"/>
              <a:gd name="T5" fmla="*/ 2147483647 h 167"/>
              <a:gd name="T6" fmla="*/ 2147483647 w 35"/>
              <a:gd name="T7" fmla="*/ 2147483647 h 167"/>
              <a:gd name="T8" fmla="*/ 2147483647 w 35"/>
              <a:gd name="T9" fmla="*/ 2147483647 h 167"/>
              <a:gd name="T10" fmla="*/ 2147483647 w 35"/>
              <a:gd name="T11" fmla="*/ 0 h 167"/>
              <a:gd name="T12" fmla="*/ 2147483647 w 35"/>
              <a:gd name="T13" fmla="*/ 2147483647 h 167"/>
              <a:gd name="T14" fmla="*/ 2147483647 w 35"/>
              <a:gd name="T15" fmla="*/ 2147483647 h 167"/>
              <a:gd name="T16" fmla="*/ 2147483647 w 35"/>
              <a:gd name="T17" fmla="*/ 2147483647 h 167"/>
              <a:gd name="T18" fmla="*/ 2147483647 w 35"/>
              <a:gd name="T19" fmla="*/ 2147483647 h 167"/>
              <a:gd name="T20" fmla="*/ 0 w 35"/>
              <a:gd name="T21" fmla="*/ 2147483647 h 167"/>
              <a:gd name="T22" fmla="*/ 2147483647 w 35"/>
              <a:gd name="T23" fmla="*/ 2147483647 h 1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167"/>
              <a:gd name="T38" fmla="*/ 35 w 35"/>
              <a:gd name="T39" fmla="*/ 167 h 1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167">
                <a:moveTo>
                  <a:pt x="4" y="9"/>
                </a:moveTo>
                <a:lnTo>
                  <a:pt x="0" y="5"/>
                </a:lnTo>
                <a:lnTo>
                  <a:pt x="29" y="167"/>
                </a:lnTo>
                <a:lnTo>
                  <a:pt x="35" y="167"/>
                </a:lnTo>
                <a:lnTo>
                  <a:pt x="7" y="5"/>
                </a:lnTo>
                <a:lnTo>
                  <a:pt x="4" y="0"/>
                </a:lnTo>
                <a:lnTo>
                  <a:pt x="7" y="5"/>
                </a:lnTo>
                <a:lnTo>
                  <a:pt x="6" y="3"/>
                </a:lnTo>
                <a:lnTo>
                  <a:pt x="4" y="2"/>
                </a:lnTo>
                <a:lnTo>
                  <a:pt x="2" y="3"/>
                </a:lnTo>
                <a:lnTo>
                  <a:pt x="0" y="5"/>
                </a:lnTo>
                <a:lnTo>
                  <a:pt x="4" y="9"/>
                </a:lnTo>
                <a:close/>
              </a:path>
            </a:pathLst>
          </a:custGeom>
          <a:solidFill>
            <a:srgbClr val="000000"/>
          </a:solidFill>
          <a:ln w="9525">
            <a:noFill/>
            <a:round/>
            <a:headEnd/>
            <a:tailEnd/>
          </a:ln>
        </p:spPr>
        <p:txBody>
          <a:bodyPr/>
          <a:lstStyle/>
          <a:p>
            <a:endParaRPr lang="en-GB"/>
          </a:p>
        </p:txBody>
      </p:sp>
      <p:sp>
        <p:nvSpPr>
          <p:cNvPr id="16510" name="Freeform 127"/>
          <p:cNvSpPr>
            <a:spLocks/>
          </p:cNvSpPr>
          <p:nvPr/>
        </p:nvSpPr>
        <p:spPr bwMode="auto">
          <a:xfrm>
            <a:off x="1520825" y="5773738"/>
            <a:ext cx="214313" cy="11112"/>
          </a:xfrm>
          <a:custGeom>
            <a:avLst/>
            <a:gdLst>
              <a:gd name="T0" fmla="*/ 2147483647 w 194"/>
              <a:gd name="T1" fmla="*/ 2147483647 h 9"/>
              <a:gd name="T2" fmla="*/ 2147483647 w 194"/>
              <a:gd name="T3" fmla="*/ 2147483647 h 9"/>
              <a:gd name="T4" fmla="*/ 2147483647 w 194"/>
              <a:gd name="T5" fmla="*/ 2147483647 h 9"/>
              <a:gd name="T6" fmla="*/ 2147483647 w 194"/>
              <a:gd name="T7" fmla="*/ 0 h 9"/>
              <a:gd name="T8" fmla="*/ 2147483647 w 194"/>
              <a:gd name="T9" fmla="*/ 0 h 9"/>
              <a:gd name="T10" fmla="*/ 2147483647 w 194"/>
              <a:gd name="T11" fmla="*/ 2147483647 h 9"/>
              <a:gd name="T12" fmla="*/ 2147483647 w 194"/>
              <a:gd name="T13" fmla="*/ 0 h 9"/>
              <a:gd name="T14" fmla="*/ 2147483647 w 194"/>
              <a:gd name="T15" fmla="*/ 2147483647 h 9"/>
              <a:gd name="T16" fmla="*/ 0 w 194"/>
              <a:gd name="T17" fmla="*/ 2147483647 h 9"/>
              <a:gd name="T18" fmla="*/ 2147483647 w 194"/>
              <a:gd name="T19" fmla="*/ 2147483647 h 9"/>
              <a:gd name="T20" fmla="*/ 2147483647 w 194"/>
              <a:gd name="T21" fmla="*/ 2147483647 h 9"/>
              <a:gd name="T22" fmla="*/ 2147483647 w 194"/>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4"/>
              <a:gd name="T37" fmla="*/ 0 h 9"/>
              <a:gd name="T38" fmla="*/ 194 w 19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4" h="9">
                <a:moveTo>
                  <a:pt x="8" y="5"/>
                </a:moveTo>
                <a:lnTo>
                  <a:pt x="5" y="9"/>
                </a:lnTo>
                <a:lnTo>
                  <a:pt x="194" y="9"/>
                </a:lnTo>
                <a:lnTo>
                  <a:pt x="194" y="0"/>
                </a:lnTo>
                <a:lnTo>
                  <a:pt x="5" y="0"/>
                </a:lnTo>
                <a:lnTo>
                  <a:pt x="1" y="5"/>
                </a:lnTo>
                <a:lnTo>
                  <a:pt x="5" y="0"/>
                </a:lnTo>
                <a:lnTo>
                  <a:pt x="1" y="2"/>
                </a:lnTo>
                <a:lnTo>
                  <a:pt x="0" y="5"/>
                </a:lnTo>
                <a:lnTo>
                  <a:pt x="1" y="8"/>
                </a:lnTo>
                <a:lnTo>
                  <a:pt x="5" y="9"/>
                </a:lnTo>
                <a:lnTo>
                  <a:pt x="8" y="5"/>
                </a:lnTo>
                <a:close/>
              </a:path>
            </a:pathLst>
          </a:custGeom>
          <a:solidFill>
            <a:srgbClr val="000000"/>
          </a:solidFill>
          <a:ln w="9525">
            <a:noFill/>
            <a:round/>
            <a:headEnd/>
            <a:tailEnd/>
          </a:ln>
        </p:spPr>
        <p:txBody>
          <a:bodyPr/>
          <a:lstStyle/>
          <a:p>
            <a:endParaRPr lang="en-GB"/>
          </a:p>
        </p:txBody>
      </p:sp>
      <p:sp>
        <p:nvSpPr>
          <p:cNvPr id="16511" name="Freeform 128"/>
          <p:cNvSpPr>
            <a:spLocks/>
          </p:cNvSpPr>
          <p:nvPr/>
        </p:nvSpPr>
        <p:spPr bwMode="auto">
          <a:xfrm>
            <a:off x="527050" y="5781675"/>
            <a:ext cx="976313" cy="184150"/>
          </a:xfrm>
          <a:custGeom>
            <a:avLst/>
            <a:gdLst>
              <a:gd name="T0" fmla="*/ 2147483647 w 880"/>
              <a:gd name="T1" fmla="*/ 0 h 161"/>
              <a:gd name="T2" fmla="*/ 2147483647 w 880"/>
              <a:gd name="T3" fmla="*/ 2147483647 h 161"/>
              <a:gd name="T4" fmla="*/ 2147483647 w 880"/>
              <a:gd name="T5" fmla="*/ 2147483647 h 161"/>
              <a:gd name="T6" fmla="*/ 2147483647 w 880"/>
              <a:gd name="T7" fmla="*/ 2147483647 h 161"/>
              <a:gd name="T8" fmla="*/ 2147483647 w 880"/>
              <a:gd name="T9" fmla="*/ 2147483647 h 161"/>
              <a:gd name="T10" fmla="*/ 2147483647 w 880"/>
              <a:gd name="T11" fmla="*/ 2147483647 h 161"/>
              <a:gd name="T12" fmla="*/ 2147483647 w 880"/>
              <a:gd name="T13" fmla="*/ 2147483647 h 161"/>
              <a:gd name="T14" fmla="*/ 2147483647 w 880"/>
              <a:gd name="T15" fmla="*/ 2147483647 h 161"/>
              <a:gd name="T16" fmla="*/ 2147483647 w 880"/>
              <a:gd name="T17" fmla="*/ 2147483647 h 161"/>
              <a:gd name="T18" fmla="*/ 2147483647 w 880"/>
              <a:gd name="T19" fmla="*/ 2147483647 h 161"/>
              <a:gd name="T20" fmla="*/ 0 w 880"/>
              <a:gd name="T21" fmla="*/ 2147483647 h 161"/>
              <a:gd name="T22" fmla="*/ 2147483647 w 880"/>
              <a:gd name="T23" fmla="*/ 0 h 161"/>
              <a:gd name="T24" fmla="*/ 2147483647 w 880"/>
              <a:gd name="T25" fmla="*/ 0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0"/>
              <a:gd name="T40" fmla="*/ 0 h 161"/>
              <a:gd name="T41" fmla="*/ 880 w 880"/>
              <a:gd name="T42" fmla="*/ 161 h 1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0" h="161">
                <a:moveTo>
                  <a:pt x="857" y="0"/>
                </a:moveTo>
                <a:lnTo>
                  <a:pt x="880" y="161"/>
                </a:lnTo>
                <a:lnTo>
                  <a:pt x="810" y="161"/>
                </a:lnTo>
                <a:lnTo>
                  <a:pt x="805" y="126"/>
                </a:lnTo>
                <a:lnTo>
                  <a:pt x="743" y="126"/>
                </a:lnTo>
                <a:lnTo>
                  <a:pt x="746" y="161"/>
                </a:lnTo>
                <a:lnTo>
                  <a:pt x="136" y="161"/>
                </a:lnTo>
                <a:lnTo>
                  <a:pt x="138" y="126"/>
                </a:lnTo>
                <a:lnTo>
                  <a:pt x="72" y="126"/>
                </a:lnTo>
                <a:lnTo>
                  <a:pt x="66" y="161"/>
                </a:lnTo>
                <a:lnTo>
                  <a:pt x="0" y="161"/>
                </a:lnTo>
                <a:lnTo>
                  <a:pt x="21" y="0"/>
                </a:lnTo>
                <a:lnTo>
                  <a:pt x="857" y="0"/>
                </a:lnTo>
                <a:close/>
              </a:path>
            </a:pathLst>
          </a:custGeom>
          <a:solidFill>
            <a:srgbClr val="FFFFFF"/>
          </a:solidFill>
          <a:ln w="9525">
            <a:noFill/>
            <a:round/>
            <a:headEnd/>
            <a:tailEnd/>
          </a:ln>
        </p:spPr>
        <p:txBody>
          <a:bodyPr/>
          <a:lstStyle/>
          <a:p>
            <a:endParaRPr lang="en-GB"/>
          </a:p>
        </p:txBody>
      </p:sp>
      <p:sp>
        <p:nvSpPr>
          <p:cNvPr id="16512" name="Freeform 129"/>
          <p:cNvSpPr>
            <a:spLocks/>
          </p:cNvSpPr>
          <p:nvPr/>
        </p:nvSpPr>
        <p:spPr bwMode="auto">
          <a:xfrm>
            <a:off x="1473200" y="5781675"/>
            <a:ext cx="34925" cy="190500"/>
          </a:xfrm>
          <a:custGeom>
            <a:avLst/>
            <a:gdLst>
              <a:gd name="T0" fmla="*/ 2147483647 w 31"/>
              <a:gd name="T1" fmla="*/ 2147483647 h 166"/>
              <a:gd name="T2" fmla="*/ 2147483647 w 31"/>
              <a:gd name="T3" fmla="*/ 2147483647 h 166"/>
              <a:gd name="T4" fmla="*/ 2147483647 w 31"/>
              <a:gd name="T5" fmla="*/ 0 h 166"/>
              <a:gd name="T6" fmla="*/ 0 w 31"/>
              <a:gd name="T7" fmla="*/ 0 h 166"/>
              <a:gd name="T8" fmla="*/ 2147483647 w 31"/>
              <a:gd name="T9" fmla="*/ 2147483647 h 166"/>
              <a:gd name="T10" fmla="*/ 2147483647 w 31"/>
              <a:gd name="T11" fmla="*/ 2147483647 h 166"/>
              <a:gd name="T12" fmla="*/ 2147483647 w 31"/>
              <a:gd name="T13" fmla="*/ 2147483647 h 166"/>
              <a:gd name="T14" fmla="*/ 2147483647 w 31"/>
              <a:gd name="T15" fmla="*/ 2147483647 h 166"/>
              <a:gd name="T16" fmla="*/ 2147483647 w 31"/>
              <a:gd name="T17" fmla="*/ 2147483647 h 166"/>
              <a:gd name="T18" fmla="*/ 2147483647 w 31"/>
              <a:gd name="T19" fmla="*/ 2147483647 h 166"/>
              <a:gd name="T20" fmla="*/ 2147483647 w 31"/>
              <a:gd name="T21" fmla="*/ 2147483647 h 166"/>
              <a:gd name="T22" fmla="*/ 2147483647 w 31"/>
              <a:gd name="T23" fmla="*/ 2147483647 h 1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66"/>
              <a:gd name="T38" fmla="*/ 31 w 31"/>
              <a:gd name="T39" fmla="*/ 166 h 1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66">
                <a:moveTo>
                  <a:pt x="27" y="166"/>
                </a:moveTo>
                <a:lnTo>
                  <a:pt x="31" y="161"/>
                </a:lnTo>
                <a:lnTo>
                  <a:pt x="7" y="0"/>
                </a:lnTo>
                <a:lnTo>
                  <a:pt x="0" y="0"/>
                </a:lnTo>
                <a:lnTo>
                  <a:pt x="24" y="161"/>
                </a:lnTo>
                <a:lnTo>
                  <a:pt x="27" y="157"/>
                </a:lnTo>
                <a:lnTo>
                  <a:pt x="24" y="161"/>
                </a:lnTo>
                <a:lnTo>
                  <a:pt x="25" y="164"/>
                </a:lnTo>
                <a:lnTo>
                  <a:pt x="27" y="165"/>
                </a:lnTo>
                <a:lnTo>
                  <a:pt x="30" y="164"/>
                </a:lnTo>
                <a:lnTo>
                  <a:pt x="31" y="161"/>
                </a:lnTo>
                <a:lnTo>
                  <a:pt x="27" y="166"/>
                </a:lnTo>
                <a:close/>
              </a:path>
            </a:pathLst>
          </a:custGeom>
          <a:solidFill>
            <a:srgbClr val="000000"/>
          </a:solidFill>
          <a:ln w="9525">
            <a:noFill/>
            <a:round/>
            <a:headEnd/>
            <a:tailEnd/>
          </a:ln>
        </p:spPr>
        <p:txBody>
          <a:bodyPr/>
          <a:lstStyle/>
          <a:p>
            <a:endParaRPr lang="en-GB"/>
          </a:p>
        </p:txBody>
      </p:sp>
      <p:sp>
        <p:nvSpPr>
          <p:cNvPr id="16513" name="Freeform 130"/>
          <p:cNvSpPr>
            <a:spLocks/>
          </p:cNvSpPr>
          <p:nvPr/>
        </p:nvSpPr>
        <p:spPr bwMode="auto">
          <a:xfrm>
            <a:off x="1420813" y="5962650"/>
            <a:ext cx="82550" cy="9525"/>
          </a:xfrm>
          <a:custGeom>
            <a:avLst/>
            <a:gdLst>
              <a:gd name="T0" fmla="*/ 2147483647 w 75"/>
              <a:gd name="T1" fmla="*/ 2147483647 h 9"/>
              <a:gd name="T2" fmla="*/ 2147483647 w 75"/>
              <a:gd name="T3" fmla="*/ 2147483647 h 9"/>
              <a:gd name="T4" fmla="*/ 2147483647 w 75"/>
              <a:gd name="T5" fmla="*/ 2147483647 h 9"/>
              <a:gd name="T6" fmla="*/ 2147483647 w 75"/>
              <a:gd name="T7" fmla="*/ 0 h 9"/>
              <a:gd name="T8" fmla="*/ 2147483647 w 75"/>
              <a:gd name="T9" fmla="*/ 0 h 9"/>
              <a:gd name="T10" fmla="*/ 2147483647 w 75"/>
              <a:gd name="T11" fmla="*/ 2147483647 h 9"/>
              <a:gd name="T12" fmla="*/ 2147483647 w 75"/>
              <a:gd name="T13" fmla="*/ 0 h 9"/>
              <a:gd name="T14" fmla="*/ 2147483647 w 75"/>
              <a:gd name="T15" fmla="*/ 2147483647 h 9"/>
              <a:gd name="T16" fmla="*/ 0 w 75"/>
              <a:gd name="T17" fmla="*/ 2147483647 h 9"/>
              <a:gd name="T18" fmla="*/ 2147483647 w 75"/>
              <a:gd name="T19" fmla="*/ 2147483647 h 9"/>
              <a:gd name="T20" fmla="*/ 2147483647 w 75"/>
              <a:gd name="T21" fmla="*/ 2147483647 h 9"/>
              <a:gd name="T22" fmla="*/ 2147483647 w 75"/>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
              <a:gd name="T37" fmla="*/ 0 h 9"/>
              <a:gd name="T38" fmla="*/ 75 w 75"/>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 h="9">
                <a:moveTo>
                  <a:pt x="1" y="4"/>
                </a:moveTo>
                <a:lnTo>
                  <a:pt x="5" y="9"/>
                </a:lnTo>
                <a:lnTo>
                  <a:pt x="75" y="9"/>
                </a:lnTo>
                <a:lnTo>
                  <a:pt x="75" y="0"/>
                </a:lnTo>
                <a:lnTo>
                  <a:pt x="5" y="0"/>
                </a:lnTo>
                <a:lnTo>
                  <a:pt x="8" y="4"/>
                </a:lnTo>
                <a:lnTo>
                  <a:pt x="5" y="0"/>
                </a:lnTo>
                <a:lnTo>
                  <a:pt x="1" y="1"/>
                </a:lnTo>
                <a:lnTo>
                  <a:pt x="0" y="4"/>
                </a:lnTo>
                <a:lnTo>
                  <a:pt x="1" y="8"/>
                </a:lnTo>
                <a:lnTo>
                  <a:pt x="5" y="9"/>
                </a:lnTo>
                <a:lnTo>
                  <a:pt x="1" y="4"/>
                </a:lnTo>
                <a:close/>
              </a:path>
            </a:pathLst>
          </a:custGeom>
          <a:solidFill>
            <a:srgbClr val="000000"/>
          </a:solidFill>
          <a:ln w="9525">
            <a:noFill/>
            <a:round/>
            <a:headEnd/>
            <a:tailEnd/>
          </a:ln>
        </p:spPr>
        <p:txBody>
          <a:bodyPr/>
          <a:lstStyle/>
          <a:p>
            <a:endParaRPr lang="en-GB"/>
          </a:p>
        </p:txBody>
      </p:sp>
      <p:sp>
        <p:nvSpPr>
          <p:cNvPr id="16514" name="Freeform 131"/>
          <p:cNvSpPr>
            <a:spLocks/>
          </p:cNvSpPr>
          <p:nvPr/>
        </p:nvSpPr>
        <p:spPr bwMode="auto">
          <a:xfrm>
            <a:off x="1417638" y="5921375"/>
            <a:ext cx="11112" cy="44450"/>
          </a:xfrm>
          <a:custGeom>
            <a:avLst/>
            <a:gdLst>
              <a:gd name="T0" fmla="*/ 2147483647 w 11"/>
              <a:gd name="T1" fmla="*/ 2147483647 h 39"/>
              <a:gd name="T2" fmla="*/ 0 w 11"/>
              <a:gd name="T3" fmla="*/ 2147483647 h 39"/>
              <a:gd name="T4" fmla="*/ 2147483647 w 11"/>
              <a:gd name="T5" fmla="*/ 2147483647 h 39"/>
              <a:gd name="T6" fmla="*/ 2147483647 w 11"/>
              <a:gd name="T7" fmla="*/ 2147483647 h 39"/>
              <a:gd name="T8" fmla="*/ 2147483647 w 11"/>
              <a:gd name="T9" fmla="*/ 2147483647 h 39"/>
              <a:gd name="T10" fmla="*/ 2147483647 w 11"/>
              <a:gd name="T11" fmla="*/ 0 h 39"/>
              <a:gd name="T12" fmla="*/ 2147483647 w 11"/>
              <a:gd name="T13" fmla="*/ 2147483647 h 39"/>
              <a:gd name="T14" fmla="*/ 2147483647 w 11"/>
              <a:gd name="T15" fmla="*/ 2147483647 h 39"/>
              <a:gd name="T16" fmla="*/ 2147483647 w 11"/>
              <a:gd name="T17" fmla="*/ 2147483647 h 39"/>
              <a:gd name="T18" fmla="*/ 2147483647 w 11"/>
              <a:gd name="T19" fmla="*/ 2147483647 h 39"/>
              <a:gd name="T20" fmla="*/ 0 w 11"/>
              <a:gd name="T21" fmla="*/ 2147483647 h 39"/>
              <a:gd name="T22" fmla="*/ 2147483647 w 11"/>
              <a:gd name="T23" fmla="*/ 2147483647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39"/>
              <a:gd name="T38" fmla="*/ 11 w 11"/>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39">
                <a:moveTo>
                  <a:pt x="3" y="9"/>
                </a:moveTo>
                <a:lnTo>
                  <a:pt x="0" y="4"/>
                </a:lnTo>
                <a:lnTo>
                  <a:pt x="4" y="39"/>
                </a:lnTo>
                <a:lnTo>
                  <a:pt x="11" y="39"/>
                </a:lnTo>
                <a:lnTo>
                  <a:pt x="6" y="4"/>
                </a:lnTo>
                <a:lnTo>
                  <a:pt x="3" y="0"/>
                </a:lnTo>
                <a:lnTo>
                  <a:pt x="6" y="4"/>
                </a:lnTo>
                <a:lnTo>
                  <a:pt x="5" y="2"/>
                </a:lnTo>
                <a:lnTo>
                  <a:pt x="3" y="1"/>
                </a:lnTo>
                <a:lnTo>
                  <a:pt x="1" y="2"/>
                </a:lnTo>
                <a:lnTo>
                  <a:pt x="0" y="4"/>
                </a:lnTo>
                <a:lnTo>
                  <a:pt x="3" y="9"/>
                </a:lnTo>
                <a:close/>
              </a:path>
            </a:pathLst>
          </a:custGeom>
          <a:solidFill>
            <a:srgbClr val="000000"/>
          </a:solidFill>
          <a:ln w="9525">
            <a:noFill/>
            <a:round/>
            <a:headEnd/>
            <a:tailEnd/>
          </a:ln>
        </p:spPr>
        <p:txBody>
          <a:bodyPr/>
          <a:lstStyle/>
          <a:p>
            <a:endParaRPr lang="en-GB"/>
          </a:p>
        </p:txBody>
      </p:sp>
      <p:sp>
        <p:nvSpPr>
          <p:cNvPr id="16515" name="Freeform 132"/>
          <p:cNvSpPr>
            <a:spLocks/>
          </p:cNvSpPr>
          <p:nvPr/>
        </p:nvSpPr>
        <p:spPr bwMode="auto">
          <a:xfrm>
            <a:off x="1347788" y="5921375"/>
            <a:ext cx="73025" cy="11113"/>
          </a:xfrm>
          <a:custGeom>
            <a:avLst/>
            <a:gdLst>
              <a:gd name="T0" fmla="*/ 2147483647 w 66"/>
              <a:gd name="T1" fmla="*/ 2147483647 h 9"/>
              <a:gd name="T2" fmla="*/ 2147483647 w 66"/>
              <a:gd name="T3" fmla="*/ 2147483647 h 9"/>
              <a:gd name="T4" fmla="*/ 2147483647 w 66"/>
              <a:gd name="T5" fmla="*/ 2147483647 h 9"/>
              <a:gd name="T6" fmla="*/ 2147483647 w 66"/>
              <a:gd name="T7" fmla="*/ 0 h 9"/>
              <a:gd name="T8" fmla="*/ 2147483647 w 66"/>
              <a:gd name="T9" fmla="*/ 0 h 9"/>
              <a:gd name="T10" fmla="*/ 2147483647 w 66"/>
              <a:gd name="T11" fmla="*/ 2147483647 h 9"/>
              <a:gd name="T12" fmla="*/ 2147483647 w 66"/>
              <a:gd name="T13" fmla="*/ 0 h 9"/>
              <a:gd name="T14" fmla="*/ 2147483647 w 66"/>
              <a:gd name="T15" fmla="*/ 2147483647 h 9"/>
              <a:gd name="T16" fmla="*/ 0 w 66"/>
              <a:gd name="T17" fmla="*/ 2147483647 h 9"/>
              <a:gd name="T18" fmla="*/ 2147483647 w 66"/>
              <a:gd name="T19" fmla="*/ 2147483647 h 9"/>
              <a:gd name="T20" fmla="*/ 2147483647 w 66"/>
              <a:gd name="T21" fmla="*/ 2147483647 h 9"/>
              <a:gd name="T22" fmla="*/ 2147483647 w 66"/>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
              <a:gd name="T37" fmla="*/ 0 h 9"/>
              <a:gd name="T38" fmla="*/ 66 w 66"/>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 h="9">
                <a:moveTo>
                  <a:pt x="7" y="4"/>
                </a:moveTo>
                <a:lnTo>
                  <a:pt x="4" y="9"/>
                </a:lnTo>
                <a:lnTo>
                  <a:pt x="66" y="9"/>
                </a:lnTo>
                <a:lnTo>
                  <a:pt x="66" y="0"/>
                </a:lnTo>
                <a:lnTo>
                  <a:pt x="4" y="0"/>
                </a:lnTo>
                <a:lnTo>
                  <a:pt x="1" y="4"/>
                </a:lnTo>
                <a:lnTo>
                  <a:pt x="4" y="0"/>
                </a:lnTo>
                <a:lnTo>
                  <a:pt x="1" y="1"/>
                </a:lnTo>
                <a:lnTo>
                  <a:pt x="0" y="4"/>
                </a:lnTo>
                <a:lnTo>
                  <a:pt x="1" y="8"/>
                </a:lnTo>
                <a:lnTo>
                  <a:pt x="4" y="9"/>
                </a:lnTo>
                <a:lnTo>
                  <a:pt x="7" y="4"/>
                </a:lnTo>
                <a:close/>
              </a:path>
            </a:pathLst>
          </a:custGeom>
          <a:solidFill>
            <a:srgbClr val="000000"/>
          </a:solidFill>
          <a:ln w="9525">
            <a:noFill/>
            <a:round/>
            <a:headEnd/>
            <a:tailEnd/>
          </a:ln>
        </p:spPr>
        <p:txBody>
          <a:bodyPr/>
          <a:lstStyle/>
          <a:p>
            <a:endParaRPr lang="en-GB"/>
          </a:p>
        </p:txBody>
      </p:sp>
      <p:sp>
        <p:nvSpPr>
          <p:cNvPr id="16516" name="Freeform 133"/>
          <p:cNvSpPr>
            <a:spLocks/>
          </p:cNvSpPr>
          <p:nvPr/>
        </p:nvSpPr>
        <p:spPr bwMode="auto">
          <a:xfrm>
            <a:off x="1347788" y="5926138"/>
            <a:ext cx="11112" cy="46037"/>
          </a:xfrm>
          <a:custGeom>
            <a:avLst/>
            <a:gdLst>
              <a:gd name="T0" fmla="*/ 2147483647 w 10"/>
              <a:gd name="T1" fmla="*/ 2147483647 h 40"/>
              <a:gd name="T2" fmla="*/ 2147483647 w 10"/>
              <a:gd name="T3" fmla="*/ 2147483647 h 40"/>
              <a:gd name="T4" fmla="*/ 2147483647 w 10"/>
              <a:gd name="T5" fmla="*/ 0 h 40"/>
              <a:gd name="T6" fmla="*/ 0 w 10"/>
              <a:gd name="T7" fmla="*/ 0 h 40"/>
              <a:gd name="T8" fmla="*/ 2147483647 w 10"/>
              <a:gd name="T9" fmla="*/ 2147483647 h 40"/>
              <a:gd name="T10" fmla="*/ 2147483647 w 10"/>
              <a:gd name="T11" fmla="*/ 2147483647 h 40"/>
              <a:gd name="T12" fmla="*/ 2147483647 w 10"/>
              <a:gd name="T13" fmla="*/ 2147483647 h 40"/>
              <a:gd name="T14" fmla="*/ 2147483647 w 10"/>
              <a:gd name="T15" fmla="*/ 2147483647 h 40"/>
              <a:gd name="T16" fmla="*/ 2147483647 w 10"/>
              <a:gd name="T17" fmla="*/ 2147483647 h 40"/>
              <a:gd name="T18" fmla="*/ 2147483647 w 10"/>
              <a:gd name="T19" fmla="*/ 2147483647 h 40"/>
              <a:gd name="T20" fmla="*/ 2147483647 w 10"/>
              <a:gd name="T21" fmla="*/ 2147483647 h 40"/>
              <a:gd name="T22" fmla="*/ 2147483647 w 10"/>
              <a:gd name="T23" fmla="*/ 2147483647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40"/>
              <a:gd name="T38" fmla="*/ 10 w 10"/>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40">
                <a:moveTo>
                  <a:pt x="6" y="40"/>
                </a:moveTo>
                <a:lnTo>
                  <a:pt x="10" y="35"/>
                </a:lnTo>
                <a:lnTo>
                  <a:pt x="6" y="0"/>
                </a:lnTo>
                <a:lnTo>
                  <a:pt x="0" y="0"/>
                </a:lnTo>
                <a:lnTo>
                  <a:pt x="3" y="35"/>
                </a:lnTo>
                <a:lnTo>
                  <a:pt x="6" y="31"/>
                </a:lnTo>
                <a:lnTo>
                  <a:pt x="3" y="35"/>
                </a:lnTo>
                <a:lnTo>
                  <a:pt x="4" y="38"/>
                </a:lnTo>
                <a:lnTo>
                  <a:pt x="6" y="39"/>
                </a:lnTo>
                <a:lnTo>
                  <a:pt x="9" y="38"/>
                </a:lnTo>
                <a:lnTo>
                  <a:pt x="10" y="35"/>
                </a:lnTo>
                <a:lnTo>
                  <a:pt x="6" y="40"/>
                </a:lnTo>
                <a:close/>
              </a:path>
            </a:pathLst>
          </a:custGeom>
          <a:solidFill>
            <a:srgbClr val="000000"/>
          </a:solidFill>
          <a:ln w="9525">
            <a:noFill/>
            <a:round/>
            <a:headEnd/>
            <a:tailEnd/>
          </a:ln>
        </p:spPr>
        <p:txBody>
          <a:bodyPr/>
          <a:lstStyle/>
          <a:p>
            <a:endParaRPr lang="en-GB"/>
          </a:p>
        </p:txBody>
      </p:sp>
      <p:sp>
        <p:nvSpPr>
          <p:cNvPr id="16517" name="Freeform 134"/>
          <p:cNvSpPr>
            <a:spLocks/>
          </p:cNvSpPr>
          <p:nvPr/>
        </p:nvSpPr>
        <p:spPr bwMode="auto">
          <a:xfrm>
            <a:off x="674688" y="5962650"/>
            <a:ext cx="679450" cy="9525"/>
          </a:xfrm>
          <a:custGeom>
            <a:avLst/>
            <a:gdLst>
              <a:gd name="T0" fmla="*/ 2147483647 w 614"/>
              <a:gd name="T1" fmla="*/ 2147483647 h 9"/>
              <a:gd name="T2" fmla="*/ 2147483647 w 614"/>
              <a:gd name="T3" fmla="*/ 2147483647 h 9"/>
              <a:gd name="T4" fmla="*/ 2147483647 w 614"/>
              <a:gd name="T5" fmla="*/ 2147483647 h 9"/>
              <a:gd name="T6" fmla="*/ 2147483647 w 614"/>
              <a:gd name="T7" fmla="*/ 0 h 9"/>
              <a:gd name="T8" fmla="*/ 2147483647 w 614"/>
              <a:gd name="T9" fmla="*/ 0 h 9"/>
              <a:gd name="T10" fmla="*/ 2147483647 w 614"/>
              <a:gd name="T11" fmla="*/ 2147483647 h 9"/>
              <a:gd name="T12" fmla="*/ 2147483647 w 614"/>
              <a:gd name="T13" fmla="*/ 0 h 9"/>
              <a:gd name="T14" fmla="*/ 2147483647 w 614"/>
              <a:gd name="T15" fmla="*/ 2147483647 h 9"/>
              <a:gd name="T16" fmla="*/ 0 w 614"/>
              <a:gd name="T17" fmla="*/ 2147483647 h 9"/>
              <a:gd name="T18" fmla="*/ 2147483647 w 614"/>
              <a:gd name="T19" fmla="*/ 2147483647 h 9"/>
              <a:gd name="T20" fmla="*/ 2147483647 w 614"/>
              <a:gd name="T21" fmla="*/ 2147483647 h 9"/>
              <a:gd name="T22" fmla="*/ 2147483647 w 614"/>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4"/>
              <a:gd name="T37" fmla="*/ 0 h 9"/>
              <a:gd name="T38" fmla="*/ 614 w 61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4" h="9">
                <a:moveTo>
                  <a:pt x="1" y="4"/>
                </a:moveTo>
                <a:lnTo>
                  <a:pt x="4" y="9"/>
                </a:lnTo>
                <a:lnTo>
                  <a:pt x="614" y="9"/>
                </a:lnTo>
                <a:lnTo>
                  <a:pt x="614" y="0"/>
                </a:lnTo>
                <a:lnTo>
                  <a:pt x="4" y="0"/>
                </a:lnTo>
                <a:lnTo>
                  <a:pt x="8" y="4"/>
                </a:lnTo>
                <a:lnTo>
                  <a:pt x="4" y="0"/>
                </a:lnTo>
                <a:lnTo>
                  <a:pt x="1" y="1"/>
                </a:lnTo>
                <a:lnTo>
                  <a:pt x="0" y="4"/>
                </a:lnTo>
                <a:lnTo>
                  <a:pt x="1" y="8"/>
                </a:lnTo>
                <a:lnTo>
                  <a:pt x="4" y="9"/>
                </a:lnTo>
                <a:lnTo>
                  <a:pt x="1" y="4"/>
                </a:lnTo>
                <a:close/>
              </a:path>
            </a:pathLst>
          </a:custGeom>
          <a:solidFill>
            <a:srgbClr val="000000"/>
          </a:solidFill>
          <a:ln w="9525">
            <a:noFill/>
            <a:round/>
            <a:headEnd/>
            <a:tailEnd/>
          </a:ln>
        </p:spPr>
        <p:txBody>
          <a:bodyPr/>
          <a:lstStyle/>
          <a:p>
            <a:endParaRPr lang="en-GB"/>
          </a:p>
        </p:txBody>
      </p:sp>
      <p:sp>
        <p:nvSpPr>
          <p:cNvPr id="16518" name="Freeform 135"/>
          <p:cNvSpPr>
            <a:spLocks/>
          </p:cNvSpPr>
          <p:nvPr/>
        </p:nvSpPr>
        <p:spPr bwMode="auto">
          <a:xfrm>
            <a:off x="674688" y="5921375"/>
            <a:ext cx="11112" cy="44450"/>
          </a:xfrm>
          <a:custGeom>
            <a:avLst/>
            <a:gdLst>
              <a:gd name="T0" fmla="*/ 2147483647 w 9"/>
              <a:gd name="T1" fmla="*/ 2147483647 h 39"/>
              <a:gd name="T2" fmla="*/ 2147483647 w 9"/>
              <a:gd name="T3" fmla="*/ 2147483647 h 39"/>
              <a:gd name="T4" fmla="*/ 0 w 9"/>
              <a:gd name="T5" fmla="*/ 2147483647 h 39"/>
              <a:gd name="T6" fmla="*/ 2147483647 w 9"/>
              <a:gd name="T7" fmla="*/ 2147483647 h 39"/>
              <a:gd name="T8" fmla="*/ 2147483647 w 9"/>
              <a:gd name="T9" fmla="*/ 2147483647 h 39"/>
              <a:gd name="T10" fmla="*/ 2147483647 w 9"/>
              <a:gd name="T11" fmla="*/ 0 h 39"/>
              <a:gd name="T12" fmla="*/ 2147483647 w 9"/>
              <a:gd name="T13" fmla="*/ 2147483647 h 39"/>
              <a:gd name="T14" fmla="*/ 2147483647 w 9"/>
              <a:gd name="T15" fmla="*/ 2147483647 h 39"/>
              <a:gd name="T16" fmla="*/ 2147483647 w 9"/>
              <a:gd name="T17" fmla="*/ 2147483647 h 39"/>
              <a:gd name="T18" fmla="*/ 2147483647 w 9"/>
              <a:gd name="T19" fmla="*/ 2147483647 h 39"/>
              <a:gd name="T20" fmla="*/ 2147483647 w 9"/>
              <a:gd name="T21" fmla="*/ 2147483647 h 39"/>
              <a:gd name="T22" fmla="*/ 2147483647 w 9"/>
              <a:gd name="T23" fmla="*/ 2147483647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39"/>
              <a:gd name="T38" fmla="*/ 9 w 9"/>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39">
                <a:moveTo>
                  <a:pt x="5" y="9"/>
                </a:moveTo>
                <a:lnTo>
                  <a:pt x="2" y="4"/>
                </a:lnTo>
                <a:lnTo>
                  <a:pt x="0" y="39"/>
                </a:lnTo>
                <a:lnTo>
                  <a:pt x="7" y="39"/>
                </a:lnTo>
                <a:lnTo>
                  <a:pt x="9" y="4"/>
                </a:lnTo>
                <a:lnTo>
                  <a:pt x="5" y="0"/>
                </a:lnTo>
                <a:lnTo>
                  <a:pt x="9" y="4"/>
                </a:lnTo>
                <a:lnTo>
                  <a:pt x="8" y="2"/>
                </a:lnTo>
                <a:lnTo>
                  <a:pt x="5" y="1"/>
                </a:lnTo>
                <a:lnTo>
                  <a:pt x="3" y="2"/>
                </a:lnTo>
                <a:lnTo>
                  <a:pt x="2" y="4"/>
                </a:lnTo>
                <a:lnTo>
                  <a:pt x="5" y="9"/>
                </a:lnTo>
                <a:close/>
              </a:path>
            </a:pathLst>
          </a:custGeom>
          <a:solidFill>
            <a:srgbClr val="000000"/>
          </a:solidFill>
          <a:ln w="9525">
            <a:noFill/>
            <a:round/>
            <a:headEnd/>
            <a:tailEnd/>
          </a:ln>
        </p:spPr>
        <p:txBody>
          <a:bodyPr/>
          <a:lstStyle/>
          <a:p>
            <a:endParaRPr lang="en-GB"/>
          </a:p>
        </p:txBody>
      </p:sp>
      <p:sp>
        <p:nvSpPr>
          <p:cNvPr id="16519" name="Freeform 136"/>
          <p:cNvSpPr>
            <a:spLocks/>
          </p:cNvSpPr>
          <p:nvPr/>
        </p:nvSpPr>
        <p:spPr bwMode="auto">
          <a:xfrm>
            <a:off x="601663" y="5921375"/>
            <a:ext cx="79375" cy="11113"/>
          </a:xfrm>
          <a:custGeom>
            <a:avLst/>
            <a:gdLst>
              <a:gd name="T0" fmla="*/ 2147483647 w 71"/>
              <a:gd name="T1" fmla="*/ 2147483647 h 9"/>
              <a:gd name="T2" fmla="*/ 2147483647 w 71"/>
              <a:gd name="T3" fmla="*/ 2147483647 h 9"/>
              <a:gd name="T4" fmla="*/ 2147483647 w 71"/>
              <a:gd name="T5" fmla="*/ 2147483647 h 9"/>
              <a:gd name="T6" fmla="*/ 2147483647 w 71"/>
              <a:gd name="T7" fmla="*/ 0 h 9"/>
              <a:gd name="T8" fmla="*/ 2147483647 w 71"/>
              <a:gd name="T9" fmla="*/ 0 h 9"/>
              <a:gd name="T10" fmla="*/ 2147483647 w 71"/>
              <a:gd name="T11" fmla="*/ 2147483647 h 9"/>
              <a:gd name="T12" fmla="*/ 2147483647 w 71"/>
              <a:gd name="T13" fmla="*/ 0 h 9"/>
              <a:gd name="T14" fmla="*/ 2147483647 w 71"/>
              <a:gd name="T15" fmla="*/ 2147483647 h 9"/>
              <a:gd name="T16" fmla="*/ 0 w 71"/>
              <a:gd name="T17" fmla="*/ 2147483647 h 9"/>
              <a:gd name="T18" fmla="*/ 2147483647 w 71"/>
              <a:gd name="T19" fmla="*/ 2147483647 h 9"/>
              <a:gd name="T20" fmla="*/ 2147483647 w 71"/>
              <a:gd name="T21" fmla="*/ 2147483647 h 9"/>
              <a:gd name="T22" fmla="*/ 2147483647 w 71"/>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9"/>
              <a:gd name="T38" fmla="*/ 71 w 71"/>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9">
                <a:moveTo>
                  <a:pt x="8" y="4"/>
                </a:moveTo>
                <a:lnTo>
                  <a:pt x="5" y="9"/>
                </a:lnTo>
                <a:lnTo>
                  <a:pt x="71" y="9"/>
                </a:lnTo>
                <a:lnTo>
                  <a:pt x="71" y="0"/>
                </a:lnTo>
                <a:lnTo>
                  <a:pt x="5" y="0"/>
                </a:lnTo>
                <a:lnTo>
                  <a:pt x="2" y="4"/>
                </a:lnTo>
                <a:lnTo>
                  <a:pt x="5" y="0"/>
                </a:lnTo>
                <a:lnTo>
                  <a:pt x="2" y="1"/>
                </a:lnTo>
                <a:lnTo>
                  <a:pt x="0" y="4"/>
                </a:lnTo>
                <a:lnTo>
                  <a:pt x="2" y="8"/>
                </a:lnTo>
                <a:lnTo>
                  <a:pt x="5" y="9"/>
                </a:lnTo>
                <a:lnTo>
                  <a:pt x="8" y="4"/>
                </a:lnTo>
                <a:close/>
              </a:path>
            </a:pathLst>
          </a:custGeom>
          <a:solidFill>
            <a:srgbClr val="000000"/>
          </a:solidFill>
          <a:ln w="9525">
            <a:noFill/>
            <a:round/>
            <a:headEnd/>
            <a:tailEnd/>
          </a:ln>
        </p:spPr>
        <p:txBody>
          <a:bodyPr/>
          <a:lstStyle/>
          <a:p>
            <a:endParaRPr lang="en-GB"/>
          </a:p>
        </p:txBody>
      </p:sp>
      <p:sp>
        <p:nvSpPr>
          <p:cNvPr id="16520" name="Freeform 137"/>
          <p:cNvSpPr>
            <a:spLocks/>
          </p:cNvSpPr>
          <p:nvPr/>
        </p:nvSpPr>
        <p:spPr bwMode="auto">
          <a:xfrm>
            <a:off x="596900" y="5926138"/>
            <a:ext cx="14288" cy="46037"/>
          </a:xfrm>
          <a:custGeom>
            <a:avLst/>
            <a:gdLst>
              <a:gd name="T0" fmla="*/ 2147483647 w 12"/>
              <a:gd name="T1" fmla="*/ 2147483647 h 40"/>
              <a:gd name="T2" fmla="*/ 2147483647 w 12"/>
              <a:gd name="T3" fmla="*/ 2147483647 h 40"/>
              <a:gd name="T4" fmla="*/ 2147483647 w 12"/>
              <a:gd name="T5" fmla="*/ 0 h 40"/>
              <a:gd name="T6" fmla="*/ 2147483647 w 12"/>
              <a:gd name="T7" fmla="*/ 0 h 40"/>
              <a:gd name="T8" fmla="*/ 0 w 12"/>
              <a:gd name="T9" fmla="*/ 2147483647 h 40"/>
              <a:gd name="T10" fmla="*/ 2147483647 w 12"/>
              <a:gd name="T11" fmla="*/ 2147483647 h 40"/>
              <a:gd name="T12" fmla="*/ 0 w 12"/>
              <a:gd name="T13" fmla="*/ 2147483647 h 40"/>
              <a:gd name="T14" fmla="*/ 2147483647 w 12"/>
              <a:gd name="T15" fmla="*/ 2147483647 h 40"/>
              <a:gd name="T16" fmla="*/ 2147483647 w 12"/>
              <a:gd name="T17" fmla="*/ 2147483647 h 40"/>
              <a:gd name="T18" fmla="*/ 2147483647 w 12"/>
              <a:gd name="T19" fmla="*/ 2147483647 h 40"/>
              <a:gd name="T20" fmla="*/ 2147483647 w 12"/>
              <a:gd name="T21" fmla="*/ 2147483647 h 40"/>
              <a:gd name="T22" fmla="*/ 2147483647 w 12"/>
              <a:gd name="T23" fmla="*/ 2147483647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40"/>
              <a:gd name="T38" fmla="*/ 12 w 12"/>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40">
                <a:moveTo>
                  <a:pt x="3" y="40"/>
                </a:moveTo>
                <a:lnTo>
                  <a:pt x="7" y="35"/>
                </a:lnTo>
                <a:lnTo>
                  <a:pt x="12" y="0"/>
                </a:lnTo>
                <a:lnTo>
                  <a:pt x="6" y="0"/>
                </a:lnTo>
                <a:lnTo>
                  <a:pt x="0" y="35"/>
                </a:lnTo>
                <a:lnTo>
                  <a:pt x="3" y="31"/>
                </a:lnTo>
                <a:lnTo>
                  <a:pt x="0" y="35"/>
                </a:lnTo>
                <a:lnTo>
                  <a:pt x="1" y="38"/>
                </a:lnTo>
                <a:lnTo>
                  <a:pt x="3" y="39"/>
                </a:lnTo>
                <a:lnTo>
                  <a:pt x="6" y="38"/>
                </a:lnTo>
                <a:lnTo>
                  <a:pt x="7" y="35"/>
                </a:lnTo>
                <a:lnTo>
                  <a:pt x="3" y="40"/>
                </a:lnTo>
                <a:close/>
              </a:path>
            </a:pathLst>
          </a:custGeom>
          <a:solidFill>
            <a:srgbClr val="000000"/>
          </a:solidFill>
          <a:ln w="9525">
            <a:noFill/>
            <a:round/>
            <a:headEnd/>
            <a:tailEnd/>
          </a:ln>
        </p:spPr>
        <p:txBody>
          <a:bodyPr/>
          <a:lstStyle/>
          <a:p>
            <a:endParaRPr lang="en-GB"/>
          </a:p>
        </p:txBody>
      </p:sp>
      <p:sp>
        <p:nvSpPr>
          <p:cNvPr id="16521" name="Freeform 138"/>
          <p:cNvSpPr>
            <a:spLocks/>
          </p:cNvSpPr>
          <p:nvPr/>
        </p:nvSpPr>
        <p:spPr bwMode="auto">
          <a:xfrm>
            <a:off x="522288" y="5962650"/>
            <a:ext cx="79375" cy="9525"/>
          </a:xfrm>
          <a:custGeom>
            <a:avLst/>
            <a:gdLst>
              <a:gd name="T0" fmla="*/ 2147483647 w 71"/>
              <a:gd name="T1" fmla="*/ 2147483647 h 9"/>
              <a:gd name="T2" fmla="*/ 2147483647 w 71"/>
              <a:gd name="T3" fmla="*/ 2147483647 h 9"/>
              <a:gd name="T4" fmla="*/ 2147483647 w 71"/>
              <a:gd name="T5" fmla="*/ 2147483647 h 9"/>
              <a:gd name="T6" fmla="*/ 2147483647 w 71"/>
              <a:gd name="T7" fmla="*/ 0 h 9"/>
              <a:gd name="T8" fmla="*/ 2147483647 w 71"/>
              <a:gd name="T9" fmla="*/ 0 h 9"/>
              <a:gd name="T10" fmla="*/ 2147483647 w 71"/>
              <a:gd name="T11" fmla="*/ 2147483647 h 9"/>
              <a:gd name="T12" fmla="*/ 2147483647 w 71"/>
              <a:gd name="T13" fmla="*/ 0 h 9"/>
              <a:gd name="T14" fmla="*/ 2147483647 w 71"/>
              <a:gd name="T15" fmla="*/ 2147483647 h 9"/>
              <a:gd name="T16" fmla="*/ 0 w 71"/>
              <a:gd name="T17" fmla="*/ 2147483647 h 9"/>
              <a:gd name="T18" fmla="*/ 2147483647 w 71"/>
              <a:gd name="T19" fmla="*/ 2147483647 h 9"/>
              <a:gd name="T20" fmla="*/ 2147483647 w 71"/>
              <a:gd name="T21" fmla="*/ 2147483647 h 9"/>
              <a:gd name="T22" fmla="*/ 2147483647 w 71"/>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9"/>
              <a:gd name="T38" fmla="*/ 71 w 71"/>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9">
                <a:moveTo>
                  <a:pt x="2" y="4"/>
                </a:moveTo>
                <a:lnTo>
                  <a:pt x="5" y="9"/>
                </a:lnTo>
                <a:lnTo>
                  <a:pt x="71" y="9"/>
                </a:lnTo>
                <a:lnTo>
                  <a:pt x="71" y="0"/>
                </a:lnTo>
                <a:lnTo>
                  <a:pt x="5" y="0"/>
                </a:lnTo>
                <a:lnTo>
                  <a:pt x="8" y="4"/>
                </a:lnTo>
                <a:lnTo>
                  <a:pt x="5" y="0"/>
                </a:lnTo>
                <a:lnTo>
                  <a:pt x="2" y="1"/>
                </a:lnTo>
                <a:lnTo>
                  <a:pt x="0" y="4"/>
                </a:lnTo>
                <a:lnTo>
                  <a:pt x="2" y="8"/>
                </a:lnTo>
                <a:lnTo>
                  <a:pt x="5" y="9"/>
                </a:lnTo>
                <a:lnTo>
                  <a:pt x="2" y="4"/>
                </a:lnTo>
                <a:close/>
              </a:path>
            </a:pathLst>
          </a:custGeom>
          <a:solidFill>
            <a:srgbClr val="000000"/>
          </a:solidFill>
          <a:ln w="9525">
            <a:noFill/>
            <a:round/>
            <a:headEnd/>
            <a:tailEnd/>
          </a:ln>
        </p:spPr>
        <p:txBody>
          <a:bodyPr/>
          <a:lstStyle/>
          <a:p>
            <a:endParaRPr lang="en-GB"/>
          </a:p>
        </p:txBody>
      </p:sp>
      <p:sp>
        <p:nvSpPr>
          <p:cNvPr id="16522" name="Freeform 139"/>
          <p:cNvSpPr>
            <a:spLocks/>
          </p:cNvSpPr>
          <p:nvPr/>
        </p:nvSpPr>
        <p:spPr bwMode="auto">
          <a:xfrm>
            <a:off x="523875" y="5776913"/>
            <a:ext cx="31750" cy="188912"/>
          </a:xfrm>
          <a:custGeom>
            <a:avLst/>
            <a:gdLst>
              <a:gd name="T0" fmla="*/ 2147483647 w 28"/>
              <a:gd name="T1" fmla="*/ 0 h 165"/>
              <a:gd name="T2" fmla="*/ 2147483647 w 28"/>
              <a:gd name="T3" fmla="*/ 2147483647 h 165"/>
              <a:gd name="T4" fmla="*/ 0 w 28"/>
              <a:gd name="T5" fmla="*/ 2147483647 h 165"/>
              <a:gd name="T6" fmla="*/ 2147483647 w 28"/>
              <a:gd name="T7" fmla="*/ 2147483647 h 165"/>
              <a:gd name="T8" fmla="*/ 2147483647 w 28"/>
              <a:gd name="T9" fmla="*/ 2147483647 h 165"/>
              <a:gd name="T10" fmla="*/ 2147483647 w 28"/>
              <a:gd name="T11" fmla="*/ 2147483647 h 165"/>
              <a:gd name="T12" fmla="*/ 2147483647 w 28"/>
              <a:gd name="T13" fmla="*/ 2147483647 h 165"/>
              <a:gd name="T14" fmla="*/ 2147483647 w 28"/>
              <a:gd name="T15" fmla="*/ 2147483647 h 165"/>
              <a:gd name="T16" fmla="*/ 2147483647 w 28"/>
              <a:gd name="T17" fmla="*/ 2147483647 h 165"/>
              <a:gd name="T18" fmla="*/ 2147483647 w 28"/>
              <a:gd name="T19" fmla="*/ 2147483647 h 165"/>
              <a:gd name="T20" fmla="*/ 2147483647 w 28"/>
              <a:gd name="T21" fmla="*/ 2147483647 h 165"/>
              <a:gd name="T22" fmla="*/ 2147483647 w 28"/>
              <a:gd name="T23" fmla="*/ 0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165"/>
              <a:gd name="T38" fmla="*/ 28 w 28"/>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165">
                <a:moveTo>
                  <a:pt x="24" y="0"/>
                </a:moveTo>
                <a:lnTo>
                  <a:pt x="21" y="4"/>
                </a:lnTo>
                <a:lnTo>
                  <a:pt x="0" y="165"/>
                </a:lnTo>
                <a:lnTo>
                  <a:pt x="6" y="165"/>
                </a:lnTo>
                <a:lnTo>
                  <a:pt x="28" y="4"/>
                </a:lnTo>
                <a:lnTo>
                  <a:pt x="24" y="9"/>
                </a:lnTo>
                <a:lnTo>
                  <a:pt x="28" y="4"/>
                </a:lnTo>
                <a:lnTo>
                  <a:pt x="27" y="2"/>
                </a:lnTo>
                <a:lnTo>
                  <a:pt x="24" y="1"/>
                </a:lnTo>
                <a:lnTo>
                  <a:pt x="22" y="2"/>
                </a:lnTo>
                <a:lnTo>
                  <a:pt x="21" y="4"/>
                </a:lnTo>
                <a:lnTo>
                  <a:pt x="24" y="0"/>
                </a:lnTo>
                <a:close/>
              </a:path>
            </a:pathLst>
          </a:custGeom>
          <a:solidFill>
            <a:srgbClr val="000000"/>
          </a:solidFill>
          <a:ln w="9525">
            <a:noFill/>
            <a:round/>
            <a:headEnd/>
            <a:tailEnd/>
          </a:ln>
        </p:spPr>
        <p:txBody>
          <a:bodyPr/>
          <a:lstStyle/>
          <a:p>
            <a:endParaRPr lang="en-GB"/>
          </a:p>
        </p:txBody>
      </p:sp>
      <p:sp>
        <p:nvSpPr>
          <p:cNvPr id="16523" name="Freeform 140"/>
          <p:cNvSpPr>
            <a:spLocks/>
          </p:cNvSpPr>
          <p:nvPr/>
        </p:nvSpPr>
        <p:spPr bwMode="auto">
          <a:xfrm>
            <a:off x="550863" y="5776913"/>
            <a:ext cx="931862" cy="9525"/>
          </a:xfrm>
          <a:custGeom>
            <a:avLst/>
            <a:gdLst>
              <a:gd name="T0" fmla="*/ 2147483647 w 840"/>
              <a:gd name="T1" fmla="*/ 2147483647 h 9"/>
              <a:gd name="T2" fmla="*/ 2147483647 w 840"/>
              <a:gd name="T3" fmla="*/ 0 h 9"/>
              <a:gd name="T4" fmla="*/ 0 w 840"/>
              <a:gd name="T5" fmla="*/ 0 h 9"/>
              <a:gd name="T6" fmla="*/ 0 w 840"/>
              <a:gd name="T7" fmla="*/ 2147483647 h 9"/>
              <a:gd name="T8" fmla="*/ 2147483647 w 840"/>
              <a:gd name="T9" fmla="*/ 2147483647 h 9"/>
              <a:gd name="T10" fmla="*/ 2147483647 w 840"/>
              <a:gd name="T11" fmla="*/ 2147483647 h 9"/>
              <a:gd name="T12" fmla="*/ 2147483647 w 840"/>
              <a:gd name="T13" fmla="*/ 2147483647 h 9"/>
              <a:gd name="T14" fmla="*/ 2147483647 w 840"/>
              <a:gd name="T15" fmla="*/ 2147483647 h 9"/>
              <a:gd name="T16" fmla="*/ 2147483647 w 840"/>
              <a:gd name="T17" fmla="*/ 2147483647 h 9"/>
              <a:gd name="T18" fmla="*/ 2147483647 w 840"/>
              <a:gd name="T19" fmla="*/ 2147483647 h 9"/>
              <a:gd name="T20" fmla="*/ 2147483647 w 840"/>
              <a:gd name="T21" fmla="*/ 0 h 9"/>
              <a:gd name="T22" fmla="*/ 2147483647 w 840"/>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0"/>
              <a:gd name="T37" fmla="*/ 0 h 9"/>
              <a:gd name="T38" fmla="*/ 840 w 84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0" h="9">
                <a:moveTo>
                  <a:pt x="839" y="4"/>
                </a:moveTo>
                <a:lnTo>
                  <a:pt x="836" y="0"/>
                </a:lnTo>
                <a:lnTo>
                  <a:pt x="0" y="0"/>
                </a:lnTo>
                <a:lnTo>
                  <a:pt x="0" y="9"/>
                </a:lnTo>
                <a:lnTo>
                  <a:pt x="836" y="9"/>
                </a:lnTo>
                <a:lnTo>
                  <a:pt x="832" y="4"/>
                </a:lnTo>
                <a:lnTo>
                  <a:pt x="836" y="9"/>
                </a:lnTo>
                <a:lnTo>
                  <a:pt x="839" y="7"/>
                </a:lnTo>
                <a:lnTo>
                  <a:pt x="840" y="4"/>
                </a:lnTo>
                <a:lnTo>
                  <a:pt x="839" y="1"/>
                </a:lnTo>
                <a:lnTo>
                  <a:pt x="836" y="0"/>
                </a:lnTo>
                <a:lnTo>
                  <a:pt x="839" y="4"/>
                </a:lnTo>
                <a:close/>
              </a:path>
            </a:pathLst>
          </a:custGeom>
          <a:solidFill>
            <a:srgbClr val="000000"/>
          </a:solidFill>
          <a:ln w="9525">
            <a:noFill/>
            <a:round/>
            <a:headEnd/>
            <a:tailEnd/>
          </a:ln>
        </p:spPr>
        <p:txBody>
          <a:bodyPr/>
          <a:lstStyle/>
          <a:p>
            <a:endParaRPr lang="en-GB"/>
          </a:p>
        </p:txBody>
      </p:sp>
      <p:sp>
        <p:nvSpPr>
          <p:cNvPr id="16524" name="Freeform 141"/>
          <p:cNvSpPr>
            <a:spLocks/>
          </p:cNvSpPr>
          <p:nvPr/>
        </p:nvSpPr>
        <p:spPr bwMode="auto">
          <a:xfrm>
            <a:off x="381000" y="5781675"/>
            <a:ext cx="127000" cy="184150"/>
          </a:xfrm>
          <a:custGeom>
            <a:avLst/>
            <a:gdLst>
              <a:gd name="T0" fmla="*/ 2147483647 w 114"/>
              <a:gd name="T1" fmla="*/ 0 h 161"/>
              <a:gd name="T2" fmla="*/ 2147483647 w 114"/>
              <a:gd name="T3" fmla="*/ 2147483647 h 161"/>
              <a:gd name="T4" fmla="*/ 0 w 114"/>
              <a:gd name="T5" fmla="*/ 2147483647 h 161"/>
              <a:gd name="T6" fmla="*/ 2147483647 w 114"/>
              <a:gd name="T7" fmla="*/ 0 h 161"/>
              <a:gd name="T8" fmla="*/ 2147483647 w 114"/>
              <a:gd name="T9" fmla="*/ 0 h 161"/>
              <a:gd name="T10" fmla="*/ 0 60000 65536"/>
              <a:gd name="T11" fmla="*/ 0 60000 65536"/>
              <a:gd name="T12" fmla="*/ 0 60000 65536"/>
              <a:gd name="T13" fmla="*/ 0 60000 65536"/>
              <a:gd name="T14" fmla="*/ 0 60000 65536"/>
              <a:gd name="T15" fmla="*/ 0 w 114"/>
              <a:gd name="T16" fmla="*/ 0 h 161"/>
              <a:gd name="T17" fmla="*/ 114 w 114"/>
              <a:gd name="T18" fmla="*/ 161 h 161"/>
            </a:gdLst>
            <a:ahLst/>
            <a:cxnLst>
              <a:cxn ang="T10">
                <a:pos x="T0" y="T1"/>
              </a:cxn>
              <a:cxn ang="T11">
                <a:pos x="T2" y="T3"/>
              </a:cxn>
              <a:cxn ang="T12">
                <a:pos x="T4" y="T5"/>
              </a:cxn>
              <a:cxn ang="T13">
                <a:pos x="T6" y="T7"/>
              </a:cxn>
              <a:cxn ang="T14">
                <a:pos x="T8" y="T9"/>
              </a:cxn>
            </a:cxnLst>
            <a:rect l="T15" t="T16" r="T17" b="T18"/>
            <a:pathLst>
              <a:path w="114" h="161">
                <a:moveTo>
                  <a:pt x="114" y="0"/>
                </a:moveTo>
                <a:lnTo>
                  <a:pt x="90" y="161"/>
                </a:lnTo>
                <a:lnTo>
                  <a:pt x="0" y="161"/>
                </a:lnTo>
                <a:lnTo>
                  <a:pt x="27" y="0"/>
                </a:lnTo>
                <a:lnTo>
                  <a:pt x="114" y="0"/>
                </a:lnTo>
                <a:close/>
              </a:path>
            </a:pathLst>
          </a:custGeom>
          <a:solidFill>
            <a:srgbClr val="FFFFFF"/>
          </a:solidFill>
          <a:ln w="9525">
            <a:noFill/>
            <a:round/>
            <a:headEnd/>
            <a:tailEnd/>
          </a:ln>
        </p:spPr>
        <p:txBody>
          <a:bodyPr/>
          <a:lstStyle/>
          <a:p>
            <a:endParaRPr lang="en-GB"/>
          </a:p>
        </p:txBody>
      </p:sp>
      <p:sp>
        <p:nvSpPr>
          <p:cNvPr id="16525" name="Freeform 142"/>
          <p:cNvSpPr>
            <a:spLocks/>
          </p:cNvSpPr>
          <p:nvPr/>
        </p:nvSpPr>
        <p:spPr bwMode="auto">
          <a:xfrm>
            <a:off x="477838" y="5781675"/>
            <a:ext cx="33337" cy="190500"/>
          </a:xfrm>
          <a:custGeom>
            <a:avLst/>
            <a:gdLst>
              <a:gd name="T0" fmla="*/ 2147483647 w 30"/>
              <a:gd name="T1" fmla="*/ 2147483647 h 166"/>
              <a:gd name="T2" fmla="*/ 2147483647 w 30"/>
              <a:gd name="T3" fmla="*/ 2147483647 h 166"/>
              <a:gd name="T4" fmla="*/ 2147483647 w 30"/>
              <a:gd name="T5" fmla="*/ 0 h 166"/>
              <a:gd name="T6" fmla="*/ 2147483647 w 30"/>
              <a:gd name="T7" fmla="*/ 0 h 166"/>
              <a:gd name="T8" fmla="*/ 0 w 30"/>
              <a:gd name="T9" fmla="*/ 2147483647 h 166"/>
              <a:gd name="T10" fmla="*/ 2147483647 w 30"/>
              <a:gd name="T11" fmla="*/ 2147483647 h 166"/>
              <a:gd name="T12" fmla="*/ 0 w 30"/>
              <a:gd name="T13" fmla="*/ 2147483647 h 166"/>
              <a:gd name="T14" fmla="*/ 2147483647 w 30"/>
              <a:gd name="T15" fmla="*/ 2147483647 h 166"/>
              <a:gd name="T16" fmla="*/ 2147483647 w 30"/>
              <a:gd name="T17" fmla="*/ 2147483647 h 166"/>
              <a:gd name="T18" fmla="*/ 2147483647 w 30"/>
              <a:gd name="T19" fmla="*/ 2147483647 h 166"/>
              <a:gd name="T20" fmla="*/ 2147483647 w 30"/>
              <a:gd name="T21" fmla="*/ 2147483647 h 166"/>
              <a:gd name="T22" fmla="*/ 2147483647 w 30"/>
              <a:gd name="T23" fmla="*/ 2147483647 h 1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166"/>
              <a:gd name="T38" fmla="*/ 30 w 30"/>
              <a:gd name="T39" fmla="*/ 166 h 1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166">
                <a:moveTo>
                  <a:pt x="3" y="166"/>
                </a:moveTo>
                <a:lnTo>
                  <a:pt x="7" y="161"/>
                </a:lnTo>
                <a:lnTo>
                  <a:pt x="30" y="0"/>
                </a:lnTo>
                <a:lnTo>
                  <a:pt x="24" y="0"/>
                </a:lnTo>
                <a:lnTo>
                  <a:pt x="0" y="161"/>
                </a:lnTo>
                <a:lnTo>
                  <a:pt x="3" y="157"/>
                </a:lnTo>
                <a:lnTo>
                  <a:pt x="0" y="161"/>
                </a:lnTo>
                <a:lnTo>
                  <a:pt x="1" y="164"/>
                </a:lnTo>
                <a:lnTo>
                  <a:pt x="3" y="165"/>
                </a:lnTo>
                <a:lnTo>
                  <a:pt x="6" y="164"/>
                </a:lnTo>
                <a:lnTo>
                  <a:pt x="7" y="161"/>
                </a:lnTo>
                <a:lnTo>
                  <a:pt x="3" y="166"/>
                </a:lnTo>
                <a:close/>
              </a:path>
            </a:pathLst>
          </a:custGeom>
          <a:solidFill>
            <a:srgbClr val="000000"/>
          </a:solidFill>
          <a:ln w="9525">
            <a:noFill/>
            <a:round/>
            <a:headEnd/>
            <a:tailEnd/>
          </a:ln>
        </p:spPr>
        <p:txBody>
          <a:bodyPr/>
          <a:lstStyle/>
          <a:p>
            <a:endParaRPr lang="en-GB"/>
          </a:p>
        </p:txBody>
      </p:sp>
      <p:sp>
        <p:nvSpPr>
          <p:cNvPr id="16526" name="Freeform 143"/>
          <p:cNvSpPr>
            <a:spLocks/>
          </p:cNvSpPr>
          <p:nvPr/>
        </p:nvSpPr>
        <p:spPr bwMode="auto">
          <a:xfrm>
            <a:off x="376238" y="5962650"/>
            <a:ext cx="104775" cy="9525"/>
          </a:xfrm>
          <a:custGeom>
            <a:avLst/>
            <a:gdLst>
              <a:gd name="T0" fmla="*/ 2147483647 w 94"/>
              <a:gd name="T1" fmla="*/ 2147483647 h 9"/>
              <a:gd name="T2" fmla="*/ 2147483647 w 94"/>
              <a:gd name="T3" fmla="*/ 2147483647 h 9"/>
              <a:gd name="T4" fmla="*/ 2147483647 w 94"/>
              <a:gd name="T5" fmla="*/ 2147483647 h 9"/>
              <a:gd name="T6" fmla="*/ 2147483647 w 94"/>
              <a:gd name="T7" fmla="*/ 0 h 9"/>
              <a:gd name="T8" fmla="*/ 2147483647 w 94"/>
              <a:gd name="T9" fmla="*/ 0 h 9"/>
              <a:gd name="T10" fmla="*/ 2147483647 w 94"/>
              <a:gd name="T11" fmla="*/ 2147483647 h 9"/>
              <a:gd name="T12" fmla="*/ 2147483647 w 94"/>
              <a:gd name="T13" fmla="*/ 0 h 9"/>
              <a:gd name="T14" fmla="*/ 2147483647 w 94"/>
              <a:gd name="T15" fmla="*/ 2147483647 h 9"/>
              <a:gd name="T16" fmla="*/ 0 w 94"/>
              <a:gd name="T17" fmla="*/ 2147483647 h 9"/>
              <a:gd name="T18" fmla="*/ 2147483647 w 94"/>
              <a:gd name="T19" fmla="*/ 2147483647 h 9"/>
              <a:gd name="T20" fmla="*/ 2147483647 w 94"/>
              <a:gd name="T21" fmla="*/ 2147483647 h 9"/>
              <a:gd name="T22" fmla="*/ 2147483647 w 94"/>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9"/>
              <a:gd name="T38" fmla="*/ 94 w 9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9">
                <a:moveTo>
                  <a:pt x="1" y="4"/>
                </a:moveTo>
                <a:lnTo>
                  <a:pt x="4" y="9"/>
                </a:lnTo>
                <a:lnTo>
                  <a:pt x="94" y="9"/>
                </a:lnTo>
                <a:lnTo>
                  <a:pt x="94" y="0"/>
                </a:lnTo>
                <a:lnTo>
                  <a:pt x="4" y="0"/>
                </a:lnTo>
                <a:lnTo>
                  <a:pt x="8" y="4"/>
                </a:lnTo>
                <a:lnTo>
                  <a:pt x="4" y="0"/>
                </a:lnTo>
                <a:lnTo>
                  <a:pt x="1" y="1"/>
                </a:lnTo>
                <a:lnTo>
                  <a:pt x="0" y="4"/>
                </a:lnTo>
                <a:lnTo>
                  <a:pt x="1" y="8"/>
                </a:lnTo>
                <a:lnTo>
                  <a:pt x="4" y="9"/>
                </a:lnTo>
                <a:lnTo>
                  <a:pt x="1" y="4"/>
                </a:lnTo>
                <a:close/>
              </a:path>
            </a:pathLst>
          </a:custGeom>
          <a:solidFill>
            <a:srgbClr val="000000"/>
          </a:solidFill>
          <a:ln w="9525">
            <a:noFill/>
            <a:round/>
            <a:headEnd/>
            <a:tailEnd/>
          </a:ln>
        </p:spPr>
        <p:txBody>
          <a:bodyPr/>
          <a:lstStyle/>
          <a:p>
            <a:endParaRPr lang="en-GB"/>
          </a:p>
        </p:txBody>
      </p:sp>
      <p:sp>
        <p:nvSpPr>
          <p:cNvPr id="16527" name="Freeform 144"/>
          <p:cNvSpPr>
            <a:spLocks/>
          </p:cNvSpPr>
          <p:nvPr/>
        </p:nvSpPr>
        <p:spPr bwMode="auto">
          <a:xfrm>
            <a:off x="377825" y="5776913"/>
            <a:ext cx="38100" cy="188912"/>
          </a:xfrm>
          <a:custGeom>
            <a:avLst/>
            <a:gdLst>
              <a:gd name="T0" fmla="*/ 2147483647 w 34"/>
              <a:gd name="T1" fmla="*/ 0 h 165"/>
              <a:gd name="T2" fmla="*/ 2147483647 w 34"/>
              <a:gd name="T3" fmla="*/ 2147483647 h 165"/>
              <a:gd name="T4" fmla="*/ 0 w 34"/>
              <a:gd name="T5" fmla="*/ 2147483647 h 165"/>
              <a:gd name="T6" fmla="*/ 2147483647 w 34"/>
              <a:gd name="T7" fmla="*/ 2147483647 h 165"/>
              <a:gd name="T8" fmla="*/ 2147483647 w 34"/>
              <a:gd name="T9" fmla="*/ 2147483647 h 165"/>
              <a:gd name="T10" fmla="*/ 2147483647 w 34"/>
              <a:gd name="T11" fmla="*/ 2147483647 h 165"/>
              <a:gd name="T12" fmla="*/ 2147483647 w 34"/>
              <a:gd name="T13" fmla="*/ 2147483647 h 165"/>
              <a:gd name="T14" fmla="*/ 2147483647 w 34"/>
              <a:gd name="T15" fmla="*/ 2147483647 h 165"/>
              <a:gd name="T16" fmla="*/ 2147483647 w 34"/>
              <a:gd name="T17" fmla="*/ 2147483647 h 165"/>
              <a:gd name="T18" fmla="*/ 2147483647 w 34"/>
              <a:gd name="T19" fmla="*/ 2147483647 h 165"/>
              <a:gd name="T20" fmla="*/ 2147483647 w 34"/>
              <a:gd name="T21" fmla="*/ 2147483647 h 165"/>
              <a:gd name="T22" fmla="*/ 2147483647 w 34"/>
              <a:gd name="T23" fmla="*/ 0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165"/>
              <a:gd name="T38" fmla="*/ 34 w 34"/>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165">
                <a:moveTo>
                  <a:pt x="30" y="0"/>
                </a:moveTo>
                <a:lnTo>
                  <a:pt x="27" y="4"/>
                </a:lnTo>
                <a:lnTo>
                  <a:pt x="0" y="165"/>
                </a:lnTo>
                <a:lnTo>
                  <a:pt x="7" y="165"/>
                </a:lnTo>
                <a:lnTo>
                  <a:pt x="34" y="4"/>
                </a:lnTo>
                <a:lnTo>
                  <a:pt x="30" y="9"/>
                </a:lnTo>
                <a:lnTo>
                  <a:pt x="34" y="4"/>
                </a:lnTo>
                <a:lnTo>
                  <a:pt x="32" y="2"/>
                </a:lnTo>
                <a:lnTo>
                  <a:pt x="30" y="1"/>
                </a:lnTo>
                <a:lnTo>
                  <a:pt x="28" y="2"/>
                </a:lnTo>
                <a:lnTo>
                  <a:pt x="27" y="4"/>
                </a:lnTo>
                <a:lnTo>
                  <a:pt x="30" y="0"/>
                </a:lnTo>
                <a:close/>
              </a:path>
            </a:pathLst>
          </a:custGeom>
          <a:solidFill>
            <a:srgbClr val="000000"/>
          </a:solidFill>
          <a:ln w="9525">
            <a:noFill/>
            <a:round/>
            <a:headEnd/>
            <a:tailEnd/>
          </a:ln>
        </p:spPr>
        <p:txBody>
          <a:bodyPr/>
          <a:lstStyle/>
          <a:p>
            <a:endParaRPr lang="en-GB"/>
          </a:p>
        </p:txBody>
      </p:sp>
      <p:sp>
        <p:nvSpPr>
          <p:cNvPr id="16528" name="Freeform 145"/>
          <p:cNvSpPr>
            <a:spLocks/>
          </p:cNvSpPr>
          <p:nvPr/>
        </p:nvSpPr>
        <p:spPr bwMode="auto">
          <a:xfrm>
            <a:off x="411163" y="5776913"/>
            <a:ext cx="101600" cy="9525"/>
          </a:xfrm>
          <a:custGeom>
            <a:avLst/>
            <a:gdLst>
              <a:gd name="T0" fmla="*/ 2147483647 w 91"/>
              <a:gd name="T1" fmla="*/ 2147483647 h 9"/>
              <a:gd name="T2" fmla="*/ 2147483647 w 91"/>
              <a:gd name="T3" fmla="*/ 0 h 9"/>
              <a:gd name="T4" fmla="*/ 0 w 91"/>
              <a:gd name="T5" fmla="*/ 0 h 9"/>
              <a:gd name="T6" fmla="*/ 0 w 91"/>
              <a:gd name="T7" fmla="*/ 2147483647 h 9"/>
              <a:gd name="T8" fmla="*/ 2147483647 w 91"/>
              <a:gd name="T9" fmla="*/ 2147483647 h 9"/>
              <a:gd name="T10" fmla="*/ 2147483647 w 91"/>
              <a:gd name="T11" fmla="*/ 2147483647 h 9"/>
              <a:gd name="T12" fmla="*/ 2147483647 w 91"/>
              <a:gd name="T13" fmla="*/ 2147483647 h 9"/>
              <a:gd name="T14" fmla="*/ 2147483647 w 91"/>
              <a:gd name="T15" fmla="*/ 2147483647 h 9"/>
              <a:gd name="T16" fmla="*/ 2147483647 w 91"/>
              <a:gd name="T17" fmla="*/ 2147483647 h 9"/>
              <a:gd name="T18" fmla="*/ 2147483647 w 91"/>
              <a:gd name="T19" fmla="*/ 2147483647 h 9"/>
              <a:gd name="T20" fmla="*/ 2147483647 w 91"/>
              <a:gd name="T21" fmla="*/ 0 h 9"/>
              <a:gd name="T22" fmla="*/ 2147483647 w 91"/>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
              <a:gd name="T38" fmla="*/ 91 w 91"/>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
                <a:moveTo>
                  <a:pt x="90" y="4"/>
                </a:moveTo>
                <a:lnTo>
                  <a:pt x="87" y="0"/>
                </a:lnTo>
                <a:lnTo>
                  <a:pt x="0" y="0"/>
                </a:lnTo>
                <a:lnTo>
                  <a:pt x="0" y="9"/>
                </a:lnTo>
                <a:lnTo>
                  <a:pt x="87" y="9"/>
                </a:lnTo>
                <a:lnTo>
                  <a:pt x="84" y="4"/>
                </a:lnTo>
                <a:lnTo>
                  <a:pt x="87" y="9"/>
                </a:lnTo>
                <a:lnTo>
                  <a:pt x="90" y="7"/>
                </a:lnTo>
                <a:lnTo>
                  <a:pt x="91" y="4"/>
                </a:lnTo>
                <a:lnTo>
                  <a:pt x="90" y="1"/>
                </a:lnTo>
                <a:lnTo>
                  <a:pt x="87" y="0"/>
                </a:lnTo>
                <a:lnTo>
                  <a:pt x="90" y="4"/>
                </a:lnTo>
                <a:close/>
              </a:path>
            </a:pathLst>
          </a:custGeom>
          <a:solidFill>
            <a:srgbClr val="000000"/>
          </a:solidFill>
          <a:ln w="9525">
            <a:noFill/>
            <a:round/>
            <a:headEnd/>
            <a:tailEnd/>
          </a:ln>
        </p:spPr>
        <p:txBody>
          <a:bodyPr/>
          <a:lstStyle/>
          <a:p>
            <a:endParaRPr lang="en-GB"/>
          </a:p>
        </p:txBody>
      </p:sp>
      <p:sp>
        <p:nvSpPr>
          <p:cNvPr id="16529" name="Freeform 146"/>
          <p:cNvSpPr>
            <a:spLocks/>
          </p:cNvSpPr>
          <p:nvPr/>
        </p:nvSpPr>
        <p:spPr bwMode="auto">
          <a:xfrm>
            <a:off x="419100" y="5684838"/>
            <a:ext cx="73025" cy="49212"/>
          </a:xfrm>
          <a:custGeom>
            <a:avLst/>
            <a:gdLst>
              <a:gd name="T0" fmla="*/ 2147483647 w 66"/>
              <a:gd name="T1" fmla="*/ 0 h 42"/>
              <a:gd name="T2" fmla="*/ 2147483647 w 66"/>
              <a:gd name="T3" fmla="*/ 2147483647 h 42"/>
              <a:gd name="T4" fmla="*/ 0 w 66"/>
              <a:gd name="T5" fmla="*/ 2147483647 h 42"/>
              <a:gd name="T6" fmla="*/ 2147483647 w 66"/>
              <a:gd name="T7" fmla="*/ 0 h 42"/>
              <a:gd name="T8" fmla="*/ 2147483647 w 66"/>
              <a:gd name="T9" fmla="*/ 0 h 42"/>
              <a:gd name="T10" fmla="*/ 0 60000 65536"/>
              <a:gd name="T11" fmla="*/ 0 60000 65536"/>
              <a:gd name="T12" fmla="*/ 0 60000 65536"/>
              <a:gd name="T13" fmla="*/ 0 60000 65536"/>
              <a:gd name="T14" fmla="*/ 0 60000 65536"/>
              <a:gd name="T15" fmla="*/ 0 w 66"/>
              <a:gd name="T16" fmla="*/ 0 h 42"/>
              <a:gd name="T17" fmla="*/ 66 w 66"/>
              <a:gd name="T18" fmla="*/ 42 h 42"/>
            </a:gdLst>
            <a:ahLst/>
            <a:cxnLst>
              <a:cxn ang="T10">
                <a:pos x="T0" y="T1"/>
              </a:cxn>
              <a:cxn ang="T11">
                <a:pos x="T2" y="T3"/>
              </a:cxn>
              <a:cxn ang="T12">
                <a:pos x="T4" y="T5"/>
              </a:cxn>
              <a:cxn ang="T13">
                <a:pos x="T6" y="T7"/>
              </a:cxn>
              <a:cxn ang="T14">
                <a:pos x="T8" y="T9"/>
              </a:cxn>
            </a:cxnLst>
            <a:rect l="T15" t="T16" r="T17" b="T18"/>
            <a:pathLst>
              <a:path w="66" h="42">
                <a:moveTo>
                  <a:pt x="66" y="0"/>
                </a:moveTo>
                <a:lnTo>
                  <a:pt x="59" y="42"/>
                </a:lnTo>
                <a:lnTo>
                  <a:pt x="0" y="42"/>
                </a:lnTo>
                <a:lnTo>
                  <a:pt x="8" y="0"/>
                </a:lnTo>
                <a:lnTo>
                  <a:pt x="66" y="0"/>
                </a:lnTo>
                <a:close/>
              </a:path>
            </a:pathLst>
          </a:custGeom>
          <a:solidFill>
            <a:srgbClr val="FFFFFF"/>
          </a:solidFill>
          <a:ln w="9525">
            <a:noFill/>
            <a:round/>
            <a:headEnd/>
            <a:tailEnd/>
          </a:ln>
        </p:spPr>
        <p:txBody>
          <a:bodyPr/>
          <a:lstStyle/>
          <a:p>
            <a:endParaRPr lang="en-GB"/>
          </a:p>
        </p:txBody>
      </p:sp>
      <p:sp>
        <p:nvSpPr>
          <p:cNvPr id="16530" name="Freeform 147"/>
          <p:cNvSpPr>
            <a:spLocks/>
          </p:cNvSpPr>
          <p:nvPr/>
        </p:nvSpPr>
        <p:spPr bwMode="auto">
          <a:xfrm>
            <a:off x="479425" y="5684838"/>
            <a:ext cx="17463" cy="55562"/>
          </a:xfrm>
          <a:custGeom>
            <a:avLst/>
            <a:gdLst>
              <a:gd name="T0" fmla="*/ 2147483647 w 15"/>
              <a:gd name="T1" fmla="*/ 2147483647 h 47"/>
              <a:gd name="T2" fmla="*/ 2147483647 w 15"/>
              <a:gd name="T3" fmla="*/ 2147483647 h 47"/>
              <a:gd name="T4" fmla="*/ 2147483647 w 15"/>
              <a:gd name="T5" fmla="*/ 0 h 47"/>
              <a:gd name="T6" fmla="*/ 2147483647 w 15"/>
              <a:gd name="T7" fmla="*/ 0 h 47"/>
              <a:gd name="T8" fmla="*/ 0 w 15"/>
              <a:gd name="T9" fmla="*/ 2147483647 h 47"/>
              <a:gd name="T10" fmla="*/ 2147483647 w 15"/>
              <a:gd name="T11" fmla="*/ 2147483647 h 47"/>
              <a:gd name="T12" fmla="*/ 0 w 15"/>
              <a:gd name="T13" fmla="*/ 2147483647 h 47"/>
              <a:gd name="T14" fmla="*/ 2147483647 w 15"/>
              <a:gd name="T15" fmla="*/ 2147483647 h 47"/>
              <a:gd name="T16" fmla="*/ 2147483647 w 15"/>
              <a:gd name="T17" fmla="*/ 2147483647 h 47"/>
              <a:gd name="T18" fmla="*/ 2147483647 w 15"/>
              <a:gd name="T19" fmla="*/ 2147483647 h 47"/>
              <a:gd name="T20" fmla="*/ 2147483647 w 15"/>
              <a:gd name="T21" fmla="*/ 2147483647 h 47"/>
              <a:gd name="T22" fmla="*/ 2147483647 w 15"/>
              <a:gd name="T23" fmla="*/ 2147483647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47"/>
              <a:gd name="T38" fmla="*/ 15 w 15"/>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47">
                <a:moveTo>
                  <a:pt x="4" y="47"/>
                </a:moveTo>
                <a:lnTo>
                  <a:pt x="7" y="42"/>
                </a:lnTo>
                <a:lnTo>
                  <a:pt x="15" y="0"/>
                </a:lnTo>
                <a:lnTo>
                  <a:pt x="8" y="0"/>
                </a:lnTo>
                <a:lnTo>
                  <a:pt x="0" y="42"/>
                </a:lnTo>
                <a:lnTo>
                  <a:pt x="4" y="38"/>
                </a:lnTo>
                <a:lnTo>
                  <a:pt x="0" y="42"/>
                </a:lnTo>
                <a:lnTo>
                  <a:pt x="1" y="45"/>
                </a:lnTo>
                <a:lnTo>
                  <a:pt x="4" y="46"/>
                </a:lnTo>
                <a:lnTo>
                  <a:pt x="6" y="45"/>
                </a:lnTo>
                <a:lnTo>
                  <a:pt x="7" y="42"/>
                </a:lnTo>
                <a:lnTo>
                  <a:pt x="4" y="47"/>
                </a:lnTo>
                <a:close/>
              </a:path>
            </a:pathLst>
          </a:custGeom>
          <a:solidFill>
            <a:srgbClr val="000000"/>
          </a:solidFill>
          <a:ln w="9525">
            <a:noFill/>
            <a:round/>
            <a:headEnd/>
            <a:tailEnd/>
          </a:ln>
        </p:spPr>
        <p:txBody>
          <a:bodyPr/>
          <a:lstStyle/>
          <a:p>
            <a:endParaRPr lang="en-GB"/>
          </a:p>
        </p:txBody>
      </p:sp>
      <p:sp>
        <p:nvSpPr>
          <p:cNvPr id="16531" name="Freeform 148"/>
          <p:cNvSpPr>
            <a:spLocks/>
          </p:cNvSpPr>
          <p:nvPr/>
        </p:nvSpPr>
        <p:spPr bwMode="auto">
          <a:xfrm>
            <a:off x="412750" y="5729288"/>
            <a:ext cx="71438" cy="11112"/>
          </a:xfrm>
          <a:custGeom>
            <a:avLst/>
            <a:gdLst>
              <a:gd name="T0" fmla="*/ 2147483647 w 64"/>
              <a:gd name="T1" fmla="*/ 2147483647 h 9"/>
              <a:gd name="T2" fmla="*/ 2147483647 w 64"/>
              <a:gd name="T3" fmla="*/ 2147483647 h 9"/>
              <a:gd name="T4" fmla="*/ 2147483647 w 64"/>
              <a:gd name="T5" fmla="*/ 2147483647 h 9"/>
              <a:gd name="T6" fmla="*/ 2147483647 w 64"/>
              <a:gd name="T7" fmla="*/ 0 h 9"/>
              <a:gd name="T8" fmla="*/ 2147483647 w 64"/>
              <a:gd name="T9" fmla="*/ 0 h 9"/>
              <a:gd name="T10" fmla="*/ 2147483647 w 64"/>
              <a:gd name="T11" fmla="*/ 2147483647 h 9"/>
              <a:gd name="T12" fmla="*/ 2147483647 w 64"/>
              <a:gd name="T13" fmla="*/ 0 h 9"/>
              <a:gd name="T14" fmla="*/ 2147483647 w 64"/>
              <a:gd name="T15" fmla="*/ 2147483647 h 9"/>
              <a:gd name="T16" fmla="*/ 0 w 64"/>
              <a:gd name="T17" fmla="*/ 2147483647 h 9"/>
              <a:gd name="T18" fmla="*/ 2147483647 w 64"/>
              <a:gd name="T19" fmla="*/ 2147483647 h 9"/>
              <a:gd name="T20" fmla="*/ 2147483647 w 64"/>
              <a:gd name="T21" fmla="*/ 2147483647 h 9"/>
              <a:gd name="T22" fmla="*/ 2147483647 w 64"/>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9"/>
              <a:gd name="T38" fmla="*/ 64 w 6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9">
                <a:moveTo>
                  <a:pt x="2" y="4"/>
                </a:moveTo>
                <a:lnTo>
                  <a:pt x="5" y="9"/>
                </a:lnTo>
                <a:lnTo>
                  <a:pt x="64" y="9"/>
                </a:lnTo>
                <a:lnTo>
                  <a:pt x="64" y="0"/>
                </a:lnTo>
                <a:lnTo>
                  <a:pt x="5" y="0"/>
                </a:lnTo>
                <a:lnTo>
                  <a:pt x="8" y="4"/>
                </a:lnTo>
                <a:lnTo>
                  <a:pt x="5" y="0"/>
                </a:lnTo>
                <a:lnTo>
                  <a:pt x="2" y="1"/>
                </a:lnTo>
                <a:lnTo>
                  <a:pt x="0" y="4"/>
                </a:lnTo>
                <a:lnTo>
                  <a:pt x="2" y="8"/>
                </a:lnTo>
                <a:lnTo>
                  <a:pt x="5" y="9"/>
                </a:lnTo>
                <a:lnTo>
                  <a:pt x="2" y="4"/>
                </a:lnTo>
                <a:close/>
              </a:path>
            </a:pathLst>
          </a:custGeom>
          <a:solidFill>
            <a:srgbClr val="000000"/>
          </a:solidFill>
          <a:ln w="9525">
            <a:noFill/>
            <a:round/>
            <a:headEnd/>
            <a:tailEnd/>
          </a:ln>
        </p:spPr>
        <p:txBody>
          <a:bodyPr/>
          <a:lstStyle/>
          <a:p>
            <a:endParaRPr lang="en-GB"/>
          </a:p>
        </p:txBody>
      </p:sp>
      <p:sp>
        <p:nvSpPr>
          <p:cNvPr id="16532" name="Freeform 149"/>
          <p:cNvSpPr>
            <a:spLocks/>
          </p:cNvSpPr>
          <p:nvPr/>
        </p:nvSpPr>
        <p:spPr bwMode="auto">
          <a:xfrm>
            <a:off x="415925" y="5680075"/>
            <a:ext cx="15875" cy="53975"/>
          </a:xfrm>
          <a:custGeom>
            <a:avLst/>
            <a:gdLst>
              <a:gd name="T0" fmla="*/ 2147483647 w 14"/>
              <a:gd name="T1" fmla="*/ 0 h 47"/>
              <a:gd name="T2" fmla="*/ 2147483647 w 14"/>
              <a:gd name="T3" fmla="*/ 2147483647 h 47"/>
              <a:gd name="T4" fmla="*/ 0 w 14"/>
              <a:gd name="T5" fmla="*/ 2147483647 h 47"/>
              <a:gd name="T6" fmla="*/ 2147483647 w 14"/>
              <a:gd name="T7" fmla="*/ 2147483647 h 47"/>
              <a:gd name="T8" fmla="*/ 2147483647 w 14"/>
              <a:gd name="T9" fmla="*/ 2147483647 h 47"/>
              <a:gd name="T10" fmla="*/ 2147483647 w 14"/>
              <a:gd name="T11" fmla="*/ 2147483647 h 47"/>
              <a:gd name="T12" fmla="*/ 2147483647 w 14"/>
              <a:gd name="T13" fmla="*/ 2147483647 h 47"/>
              <a:gd name="T14" fmla="*/ 2147483647 w 14"/>
              <a:gd name="T15" fmla="*/ 2147483647 h 47"/>
              <a:gd name="T16" fmla="*/ 2147483647 w 14"/>
              <a:gd name="T17" fmla="*/ 2147483647 h 47"/>
              <a:gd name="T18" fmla="*/ 2147483647 w 14"/>
              <a:gd name="T19" fmla="*/ 2147483647 h 47"/>
              <a:gd name="T20" fmla="*/ 2147483647 w 14"/>
              <a:gd name="T21" fmla="*/ 2147483647 h 47"/>
              <a:gd name="T22" fmla="*/ 2147483647 w 14"/>
              <a:gd name="T23" fmla="*/ 0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47"/>
              <a:gd name="T38" fmla="*/ 14 w 14"/>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47">
                <a:moveTo>
                  <a:pt x="11" y="0"/>
                </a:moveTo>
                <a:lnTo>
                  <a:pt x="7" y="5"/>
                </a:lnTo>
                <a:lnTo>
                  <a:pt x="0" y="47"/>
                </a:lnTo>
                <a:lnTo>
                  <a:pt x="6" y="47"/>
                </a:lnTo>
                <a:lnTo>
                  <a:pt x="14" y="5"/>
                </a:lnTo>
                <a:lnTo>
                  <a:pt x="11" y="9"/>
                </a:lnTo>
                <a:lnTo>
                  <a:pt x="14" y="5"/>
                </a:lnTo>
                <a:lnTo>
                  <a:pt x="13" y="2"/>
                </a:lnTo>
                <a:lnTo>
                  <a:pt x="11" y="1"/>
                </a:lnTo>
                <a:lnTo>
                  <a:pt x="9" y="2"/>
                </a:lnTo>
                <a:lnTo>
                  <a:pt x="7" y="5"/>
                </a:lnTo>
                <a:lnTo>
                  <a:pt x="11" y="0"/>
                </a:lnTo>
                <a:close/>
              </a:path>
            </a:pathLst>
          </a:custGeom>
          <a:solidFill>
            <a:srgbClr val="000000"/>
          </a:solidFill>
          <a:ln w="9525">
            <a:noFill/>
            <a:round/>
            <a:headEnd/>
            <a:tailEnd/>
          </a:ln>
        </p:spPr>
        <p:txBody>
          <a:bodyPr/>
          <a:lstStyle/>
          <a:p>
            <a:endParaRPr lang="en-GB"/>
          </a:p>
        </p:txBody>
      </p:sp>
      <p:sp>
        <p:nvSpPr>
          <p:cNvPr id="16533" name="Freeform 150"/>
          <p:cNvSpPr>
            <a:spLocks/>
          </p:cNvSpPr>
          <p:nvPr/>
        </p:nvSpPr>
        <p:spPr bwMode="auto">
          <a:xfrm>
            <a:off x="428625" y="5680075"/>
            <a:ext cx="69850" cy="9525"/>
          </a:xfrm>
          <a:custGeom>
            <a:avLst/>
            <a:gdLst>
              <a:gd name="T0" fmla="*/ 2147483647 w 63"/>
              <a:gd name="T1" fmla="*/ 2147483647 h 9"/>
              <a:gd name="T2" fmla="*/ 2147483647 w 63"/>
              <a:gd name="T3" fmla="*/ 0 h 9"/>
              <a:gd name="T4" fmla="*/ 0 w 63"/>
              <a:gd name="T5" fmla="*/ 0 h 9"/>
              <a:gd name="T6" fmla="*/ 0 w 63"/>
              <a:gd name="T7" fmla="*/ 2147483647 h 9"/>
              <a:gd name="T8" fmla="*/ 2147483647 w 63"/>
              <a:gd name="T9" fmla="*/ 2147483647 h 9"/>
              <a:gd name="T10" fmla="*/ 2147483647 w 63"/>
              <a:gd name="T11" fmla="*/ 2147483647 h 9"/>
              <a:gd name="T12" fmla="*/ 2147483647 w 63"/>
              <a:gd name="T13" fmla="*/ 2147483647 h 9"/>
              <a:gd name="T14" fmla="*/ 2147483647 w 63"/>
              <a:gd name="T15" fmla="*/ 2147483647 h 9"/>
              <a:gd name="T16" fmla="*/ 2147483647 w 63"/>
              <a:gd name="T17" fmla="*/ 2147483647 h 9"/>
              <a:gd name="T18" fmla="*/ 2147483647 w 63"/>
              <a:gd name="T19" fmla="*/ 2147483647 h 9"/>
              <a:gd name="T20" fmla="*/ 2147483647 w 63"/>
              <a:gd name="T21" fmla="*/ 0 h 9"/>
              <a:gd name="T22" fmla="*/ 2147483647 w 63"/>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
              <a:gd name="T37" fmla="*/ 0 h 9"/>
              <a:gd name="T38" fmla="*/ 63 w 63"/>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 h="9">
                <a:moveTo>
                  <a:pt x="62" y="5"/>
                </a:moveTo>
                <a:lnTo>
                  <a:pt x="58" y="0"/>
                </a:lnTo>
                <a:lnTo>
                  <a:pt x="0" y="0"/>
                </a:lnTo>
                <a:lnTo>
                  <a:pt x="0" y="9"/>
                </a:lnTo>
                <a:lnTo>
                  <a:pt x="58" y="9"/>
                </a:lnTo>
                <a:lnTo>
                  <a:pt x="55" y="5"/>
                </a:lnTo>
                <a:lnTo>
                  <a:pt x="58" y="9"/>
                </a:lnTo>
                <a:lnTo>
                  <a:pt x="62" y="8"/>
                </a:lnTo>
                <a:lnTo>
                  <a:pt x="63" y="5"/>
                </a:lnTo>
                <a:lnTo>
                  <a:pt x="62" y="1"/>
                </a:lnTo>
                <a:lnTo>
                  <a:pt x="58" y="0"/>
                </a:lnTo>
                <a:lnTo>
                  <a:pt x="62" y="5"/>
                </a:lnTo>
                <a:close/>
              </a:path>
            </a:pathLst>
          </a:custGeom>
          <a:solidFill>
            <a:srgbClr val="000000"/>
          </a:solidFill>
          <a:ln w="9525">
            <a:noFill/>
            <a:round/>
            <a:headEnd/>
            <a:tailEnd/>
          </a:ln>
        </p:spPr>
        <p:txBody>
          <a:bodyPr/>
          <a:lstStyle/>
          <a:p>
            <a:endParaRPr lang="en-GB"/>
          </a:p>
        </p:txBody>
      </p:sp>
      <p:sp>
        <p:nvSpPr>
          <p:cNvPr id="16534" name="Freeform 151"/>
          <p:cNvSpPr>
            <a:spLocks/>
          </p:cNvSpPr>
          <p:nvPr/>
        </p:nvSpPr>
        <p:spPr bwMode="auto">
          <a:xfrm>
            <a:off x="400050" y="5753100"/>
            <a:ext cx="6350" cy="11113"/>
          </a:xfrm>
          <a:custGeom>
            <a:avLst/>
            <a:gdLst>
              <a:gd name="T0" fmla="*/ 2147483647 w 5"/>
              <a:gd name="T1" fmla="*/ 0 h 9"/>
              <a:gd name="T2" fmla="*/ 2147483647 w 5"/>
              <a:gd name="T3" fmla="*/ 2147483647 h 9"/>
              <a:gd name="T4" fmla="*/ 0 w 5"/>
              <a:gd name="T5" fmla="*/ 2147483647 h 9"/>
              <a:gd name="T6" fmla="*/ 2147483647 w 5"/>
              <a:gd name="T7" fmla="*/ 2147483647 h 9"/>
              <a:gd name="T8" fmla="*/ 2147483647 w 5"/>
              <a:gd name="T9" fmla="*/ 2147483647 h 9"/>
              <a:gd name="T10" fmla="*/ 2147483647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5" y="0"/>
                </a:moveTo>
                <a:lnTo>
                  <a:pt x="1" y="2"/>
                </a:lnTo>
                <a:lnTo>
                  <a:pt x="0" y="5"/>
                </a:lnTo>
                <a:lnTo>
                  <a:pt x="1" y="8"/>
                </a:lnTo>
                <a:lnTo>
                  <a:pt x="5" y="9"/>
                </a:lnTo>
                <a:lnTo>
                  <a:pt x="5" y="0"/>
                </a:lnTo>
                <a:close/>
              </a:path>
            </a:pathLst>
          </a:custGeom>
          <a:solidFill>
            <a:srgbClr val="000000"/>
          </a:solidFill>
          <a:ln w="9525">
            <a:noFill/>
            <a:round/>
            <a:headEnd/>
            <a:tailEnd/>
          </a:ln>
        </p:spPr>
        <p:txBody>
          <a:bodyPr/>
          <a:lstStyle/>
          <a:p>
            <a:endParaRPr lang="en-GB"/>
          </a:p>
        </p:txBody>
      </p:sp>
      <p:sp>
        <p:nvSpPr>
          <p:cNvPr id="16535" name="Freeform 152"/>
          <p:cNvSpPr>
            <a:spLocks/>
          </p:cNvSpPr>
          <p:nvPr/>
        </p:nvSpPr>
        <p:spPr bwMode="auto">
          <a:xfrm>
            <a:off x="406400" y="5753100"/>
            <a:ext cx="1346200" cy="11113"/>
          </a:xfrm>
          <a:custGeom>
            <a:avLst/>
            <a:gdLst>
              <a:gd name="T0" fmla="*/ 2147483647 w 1215"/>
              <a:gd name="T1" fmla="*/ 2147483647 h 9"/>
              <a:gd name="T2" fmla="*/ 2147483647 w 1215"/>
              <a:gd name="T3" fmla="*/ 0 h 9"/>
              <a:gd name="T4" fmla="*/ 0 w 1215"/>
              <a:gd name="T5" fmla="*/ 0 h 9"/>
              <a:gd name="T6" fmla="*/ 0 w 1215"/>
              <a:gd name="T7" fmla="*/ 2147483647 h 9"/>
              <a:gd name="T8" fmla="*/ 2147483647 w 1215"/>
              <a:gd name="T9" fmla="*/ 2147483647 h 9"/>
              <a:gd name="T10" fmla="*/ 2147483647 w 1215"/>
              <a:gd name="T11" fmla="*/ 2147483647 h 9"/>
              <a:gd name="T12" fmla="*/ 0 60000 65536"/>
              <a:gd name="T13" fmla="*/ 0 60000 65536"/>
              <a:gd name="T14" fmla="*/ 0 60000 65536"/>
              <a:gd name="T15" fmla="*/ 0 60000 65536"/>
              <a:gd name="T16" fmla="*/ 0 60000 65536"/>
              <a:gd name="T17" fmla="*/ 0 60000 65536"/>
              <a:gd name="T18" fmla="*/ 0 w 1215"/>
              <a:gd name="T19" fmla="*/ 0 h 9"/>
              <a:gd name="T20" fmla="*/ 1215 w 1215"/>
              <a:gd name="T21" fmla="*/ 9 h 9"/>
            </a:gdLst>
            <a:ahLst/>
            <a:cxnLst>
              <a:cxn ang="T12">
                <a:pos x="T0" y="T1"/>
              </a:cxn>
              <a:cxn ang="T13">
                <a:pos x="T2" y="T3"/>
              </a:cxn>
              <a:cxn ang="T14">
                <a:pos x="T4" y="T5"/>
              </a:cxn>
              <a:cxn ang="T15">
                <a:pos x="T6" y="T7"/>
              </a:cxn>
              <a:cxn ang="T16">
                <a:pos x="T8" y="T9"/>
              </a:cxn>
              <a:cxn ang="T17">
                <a:pos x="T10" y="T11"/>
              </a:cxn>
            </a:cxnLst>
            <a:rect l="T18" t="T19" r="T20" b="T21"/>
            <a:pathLst>
              <a:path w="1215" h="9">
                <a:moveTo>
                  <a:pt x="1215" y="5"/>
                </a:moveTo>
                <a:lnTo>
                  <a:pt x="1215" y="0"/>
                </a:lnTo>
                <a:lnTo>
                  <a:pt x="0" y="0"/>
                </a:lnTo>
                <a:lnTo>
                  <a:pt x="0" y="9"/>
                </a:lnTo>
                <a:lnTo>
                  <a:pt x="1215" y="9"/>
                </a:lnTo>
                <a:lnTo>
                  <a:pt x="1215" y="5"/>
                </a:lnTo>
                <a:close/>
              </a:path>
            </a:pathLst>
          </a:custGeom>
          <a:solidFill>
            <a:srgbClr val="000000"/>
          </a:solidFill>
          <a:ln w="9525">
            <a:noFill/>
            <a:round/>
            <a:headEnd/>
            <a:tailEnd/>
          </a:ln>
        </p:spPr>
        <p:txBody>
          <a:bodyPr/>
          <a:lstStyle/>
          <a:p>
            <a:endParaRPr lang="en-GB"/>
          </a:p>
        </p:txBody>
      </p:sp>
      <p:sp>
        <p:nvSpPr>
          <p:cNvPr id="16536" name="Freeform 153"/>
          <p:cNvSpPr>
            <a:spLocks/>
          </p:cNvSpPr>
          <p:nvPr/>
        </p:nvSpPr>
        <p:spPr bwMode="auto">
          <a:xfrm>
            <a:off x="1752600" y="5753100"/>
            <a:ext cx="4763" cy="11113"/>
          </a:xfrm>
          <a:custGeom>
            <a:avLst/>
            <a:gdLst>
              <a:gd name="T0" fmla="*/ 0 w 4"/>
              <a:gd name="T1" fmla="*/ 2147483647 h 9"/>
              <a:gd name="T2" fmla="*/ 2147483647 w 4"/>
              <a:gd name="T3" fmla="*/ 2147483647 h 9"/>
              <a:gd name="T4" fmla="*/ 2147483647 w 4"/>
              <a:gd name="T5" fmla="*/ 2147483647 h 9"/>
              <a:gd name="T6" fmla="*/ 2147483647 w 4"/>
              <a:gd name="T7" fmla="*/ 2147483647 h 9"/>
              <a:gd name="T8" fmla="*/ 0 w 4"/>
              <a:gd name="T9" fmla="*/ 0 h 9"/>
              <a:gd name="T10" fmla="*/ 0 w 4"/>
              <a:gd name="T11" fmla="*/ 2147483647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9"/>
                </a:moveTo>
                <a:lnTo>
                  <a:pt x="3" y="8"/>
                </a:lnTo>
                <a:lnTo>
                  <a:pt x="4" y="5"/>
                </a:lnTo>
                <a:lnTo>
                  <a:pt x="3" y="2"/>
                </a:lnTo>
                <a:lnTo>
                  <a:pt x="0" y="0"/>
                </a:lnTo>
                <a:lnTo>
                  <a:pt x="0" y="9"/>
                </a:lnTo>
                <a:close/>
              </a:path>
            </a:pathLst>
          </a:custGeom>
          <a:solidFill>
            <a:srgbClr val="000000"/>
          </a:solidFill>
          <a:ln w="9525">
            <a:noFill/>
            <a:round/>
            <a:headEnd/>
            <a:tailEnd/>
          </a:ln>
        </p:spPr>
        <p:txBody>
          <a:bodyPr/>
          <a:lstStyle/>
          <a:p>
            <a:endParaRPr lang="en-GB"/>
          </a:p>
        </p:txBody>
      </p:sp>
      <p:sp>
        <p:nvSpPr>
          <p:cNvPr id="2216090" name="Text Box 154"/>
          <p:cNvSpPr txBox="1">
            <a:spLocks noChangeArrowheads="1"/>
          </p:cNvSpPr>
          <p:nvPr/>
        </p:nvSpPr>
        <p:spPr bwMode="auto">
          <a:xfrm>
            <a:off x="3581400" y="5807075"/>
            <a:ext cx="2646784" cy="400110"/>
          </a:xfrm>
          <a:prstGeom prst="rect">
            <a:avLst/>
          </a:prstGeom>
          <a:noFill/>
          <a:ln w="9525">
            <a:noFill/>
            <a:miter lim="800000"/>
            <a:headEnd/>
            <a:tailEnd/>
          </a:ln>
        </p:spPr>
        <p:txBody>
          <a:bodyPr wrap="square">
            <a:spAutoFit/>
          </a:bodyPr>
          <a:lstStyle/>
          <a:p>
            <a:pPr algn="ctr">
              <a:spcBef>
                <a:spcPct val="50000"/>
              </a:spcBef>
            </a:pPr>
            <a:r>
              <a:rPr lang="en-GB" sz="2000" dirty="0" smtClean="0"/>
              <a:t>JTAG/USB/Ethernet</a:t>
            </a:r>
            <a:endParaRPr lang="en-GB" sz="2000" dirty="0"/>
          </a:p>
        </p:txBody>
      </p:sp>
      <p:pic>
        <p:nvPicPr>
          <p:cNvPr id="14489" name="Picture 155"/>
          <p:cNvPicPr>
            <a:picLocks noChangeAspect="1" noChangeArrowheads="1"/>
          </p:cNvPicPr>
          <p:nvPr/>
        </p:nvPicPr>
        <p:blipFill>
          <a:blip r:embed="rId4" cstate="print"/>
          <a:srcRect/>
          <a:stretch>
            <a:fillRect/>
          </a:stretch>
        </p:blipFill>
        <p:spPr bwMode="auto">
          <a:xfrm>
            <a:off x="1692275" y="3213100"/>
            <a:ext cx="1584325" cy="1339850"/>
          </a:xfrm>
          <a:prstGeom prst="rect">
            <a:avLst/>
          </a:prstGeom>
          <a:noFill/>
          <a:ln w="9525">
            <a:noFill/>
            <a:miter lim="800000"/>
            <a:headEnd/>
            <a:tailEnd/>
          </a:ln>
        </p:spPr>
      </p:pic>
      <p:sp>
        <p:nvSpPr>
          <p:cNvPr id="14490" name="Text Box 156"/>
          <p:cNvSpPr txBox="1">
            <a:spLocks noChangeArrowheads="1"/>
          </p:cNvSpPr>
          <p:nvPr/>
        </p:nvSpPr>
        <p:spPr bwMode="auto">
          <a:xfrm>
            <a:off x="2843808" y="3284984"/>
            <a:ext cx="3745136" cy="400110"/>
          </a:xfrm>
          <a:prstGeom prst="rect">
            <a:avLst/>
          </a:prstGeom>
          <a:noFill/>
          <a:ln w="9525">
            <a:noFill/>
            <a:miter lim="800000"/>
            <a:headEnd/>
            <a:tailEnd/>
          </a:ln>
        </p:spPr>
        <p:txBody>
          <a:bodyPr wrap="square">
            <a:spAutoFit/>
          </a:bodyPr>
          <a:lstStyle/>
          <a:p>
            <a:pPr algn="ctr">
              <a:spcBef>
                <a:spcPct val="50000"/>
              </a:spcBef>
            </a:pPr>
            <a:r>
              <a:rPr lang="en-GB" sz="2000" dirty="0" smtClean="0"/>
              <a:t>Trace Capable Debugger</a:t>
            </a:r>
            <a:endParaRPr lang="en-GB" sz="2000" dirty="0"/>
          </a:p>
        </p:txBody>
      </p:sp>
      <p:sp>
        <p:nvSpPr>
          <p:cNvPr id="16541" name="Oval 158"/>
          <p:cNvSpPr>
            <a:spLocks noChangeArrowheads="1"/>
          </p:cNvSpPr>
          <p:nvPr/>
        </p:nvSpPr>
        <p:spPr bwMode="auto">
          <a:xfrm>
            <a:off x="7467600" y="4603750"/>
            <a:ext cx="44450" cy="46038"/>
          </a:xfrm>
          <a:prstGeom prst="ellipse">
            <a:avLst/>
          </a:prstGeom>
          <a:solidFill>
            <a:schemeClr val="tx1"/>
          </a:solidFill>
          <a:ln w="1651">
            <a:solidFill>
              <a:schemeClr val="tx1"/>
            </a:solidFill>
            <a:round/>
            <a:headEnd/>
            <a:tailEnd/>
          </a:ln>
        </p:spPr>
        <p:txBody>
          <a:bodyPr wrap="none" anchor="ctr"/>
          <a:lstStyle/>
          <a:p>
            <a:endParaRPr lang="en-US"/>
          </a:p>
        </p:txBody>
      </p:sp>
      <p:sp>
        <p:nvSpPr>
          <p:cNvPr id="2216095" name="Text Box 159"/>
          <p:cNvSpPr txBox="1">
            <a:spLocks noChangeArrowheads="1"/>
          </p:cNvSpPr>
          <p:nvPr/>
        </p:nvSpPr>
        <p:spPr bwMode="auto">
          <a:xfrm>
            <a:off x="3276600" y="4130675"/>
            <a:ext cx="2209800" cy="701675"/>
          </a:xfrm>
          <a:prstGeom prst="rect">
            <a:avLst/>
          </a:prstGeom>
          <a:noFill/>
          <a:ln w="9525">
            <a:noFill/>
            <a:miter lim="800000"/>
            <a:headEnd/>
            <a:tailEnd/>
          </a:ln>
        </p:spPr>
        <p:txBody>
          <a:bodyPr>
            <a:spAutoFit/>
          </a:bodyPr>
          <a:lstStyle/>
          <a:p>
            <a:pPr algn="ctr">
              <a:spcBef>
                <a:spcPct val="50000"/>
              </a:spcBef>
            </a:pPr>
            <a:r>
              <a:rPr lang="en-GB" sz="2000"/>
              <a:t>Trace Pod with on-board memory</a:t>
            </a:r>
          </a:p>
        </p:txBody>
      </p:sp>
      <p:sp>
        <p:nvSpPr>
          <p:cNvPr id="2216096" name="Text Box 160"/>
          <p:cNvSpPr txBox="1">
            <a:spLocks noChangeArrowheads="1"/>
          </p:cNvSpPr>
          <p:nvPr/>
        </p:nvSpPr>
        <p:spPr bwMode="auto">
          <a:xfrm>
            <a:off x="5724128" y="3861048"/>
            <a:ext cx="1600200" cy="1031051"/>
          </a:xfrm>
          <a:prstGeom prst="rect">
            <a:avLst/>
          </a:prstGeom>
          <a:noFill/>
          <a:ln w="9525">
            <a:noFill/>
            <a:miter lim="800000"/>
            <a:headEnd/>
            <a:tailEnd/>
          </a:ln>
        </p:spPr>
        <p:txBody>
          <a:bodyPr>
            <a:spAutoFit/>
          </a:bodyPr>
          <a:lstStyle/>
          <a:p>
            <a:pPr algn="ctr">
              <a:spcBef>
                <a:spcPct val="50000"/>
              </a:spcBef>
            </a:pPr>
            <a:r>
              <a:rPr lang="en-GB" sz="2000" dirty="0"/>
              <a:t>High-speed </a:t>
            </a:r>
            <a:r>
              <a:rPr lang="en-GB" sz="2000" dirty="0" smtClean="0"/>
              <a:t>Connection</a:t>
            </a:r>
          </a:p>
          <a:p>
            <a:pPr algn="ctr">
              <a:spcBef>
                <a:spcPct val="50000"/>
              </a:spcBef>
            </a:pPr>
            <a:r>
              <a:rPr lang="en-GB" sz="1400" dirty="0" smtClean="0"/>
              <a:t>(i.e. </a:t>
            </a:r>
            <a:r>
              <a:rPr lang="en-GB" sz="1400" dirty="0" err="1" smtClean="0"/>
              <a:t>Mictor</a:t>
            </a:r>
            <a:r>
              <a:rPr lang="en-GB" sz="1400" dirty="0" smtClean="0"/>
              <a:t> </a:t>
            </a:r>
            <a:r>
              <a:rPr lang="en-GB" sz="1400" dirty="0" err="1" smtClean="0"/>
              <a:t>conn</a:t>
            </a:r>
            <a:r>
              <a:rPr lang="en-GB" sz="1400" dirty="0" smtClean="0"/>
              <a:t>)</a:t>
            </a:r>
            <a:endParaRPr lang="en-GB" sz="1400" dirty="0"/>
          </a:p>
        </p:txBody>
      </p:sp>
      <p:sp>
        <p:nvSpPr>
          <p:cNvPr id="2216097" name="Line 161"/>
          <p:cNvSpPr>
            <a:spLocks noChangeShapeType="1"/>
          </p:cNvSpPr>
          <p:nvPr/>
        </p:nvSpPr>
        <p:spPr bwMode="auto">
          <a:xfrm flipH="1" flipV="1">
            <a:off x="6660232" y="4869160"/>
            <a:ext cx="121568" cy="496590"/>
          </a:xfrm>
          <a:prstGeom prst="line">
            <a:avLst/>
          </a:prstGeom>
          <a:noFill/>
          <a:ln w="76200">
            <a:solidFill>
              <a:schemeClr val="accent1"/>
            </a:solidFill>
            <a:round/>
            <a:headEnd type="triangle" w="med" len="med"/>
            <a:tailEnd/>
          </a:ln>
        </p:spPr>
        <p:txBody>
          <a:bodyPr/>
          <a:lstStyle/>
          <a:p>
            <a:endParaRPr lang="en-GB"/>
          </a:p>
        </p:txBody>
      </p:sp>
      <p:sp>
        <p:nvSpPr>
          <p:cNvPr id="2216098" name="Line 162"/>
          <p:cNvSpPr>
            <a:spLocks noChangeShapeType="1"/>
          </p:cNvSpPr>
          <p:nvPr/>
        </p:nvSpPr>
        <p:spPr bwMode="auto">
          <a:xfrm flipH="1" flipV="1">
            <a:off x="5105400" y="4756150"/>
            <a:ext cx="152400" cy="609600"/>
          </a:xfrm>
          <a:prstGeom prst="line">
            <a:avLst/>
          </a:prstGeom>
          <a:noFill/>
          <a:ln w="76200">
            <a:solidFill>
              <a:schemeClr val="accent1"/>
            </a:solidFill>
            <a:round/>
            <a:headEnd type="triangle" w="med" len="med"/>
            <a:tailEnd/>
          </a:ln>
        </p:spPr>
        <p:txBody>
          <a:bodyPr/>
          <a:lstStyle/>
          <a:p>
            <a:endParaRPr lang="en-GB"/>
          </a:p>
        </p:txBody>
      </p:sp>
      <p:sp>
        <p:nvSpPr>
          <p:cNvPr id="2216099" name="Text Box 163"/>
          <p:cNvSpPr txBox="1">
            <a:spLocks noChangeArrowheads="1"/>
          </p:cNvSpPr>
          <p:nvPr/>
        </p:nvSpPr>
        <p:spPr bwMode="auto">
          <a:xfrm>
            <a:off x="2286000" y="5137150"/>
            <a:ext cx="2209800" cy="396875"/>
          </a:xfrm>
          <a:prstGeom prst="rect">
            <a:avLst/>
          </a:prstGeom>
          <a:noFill/>
          <a:ln w="9525">
            <a:noFill/>
            <a:miter lim="800000"/>
            <a:headEnd/>
            <a:tailEnd/>
          </a:ln>
        </p:spPr>
        <p:txBody>
          <a:bodyPr>
            <a:spAutoFit/>
          </a:bodyPr>
          <a:lstStyle/>
          <a:p>
            <a:pPr algn="ctr">
              <a:spcBef>
                <a:spcPct val="50000"/>
              </a:spcBef>
            </a:pPr>
            <a:r>
              <a:rPr lang="en-GB" sz="2000"/>
              <a:t>Ethernet or USB</a:t>
            </a:r>
          </a:p>
        </p:txBody>
      </p:sp>
      <p:sp>
        <p:nvSpPr>
          <p:cNvPr id="16547" name="Text Box 7"/>
          <p:cNvSpPr txBox="1">
            <a:spLocks noChangeArrowheads="1"/>
          </p:cNvSpPr>
          <p:nvPr/>
        </p:nvSpPr>
        <p:spPr bwMode="auto">
          <a:xfrm>
            <a:off x="395288" y="3573463"/>
            <a:ext cx="855662" cy="584200"/>
          </a:xfrm>
          <a:prstGeom prst="rect">
            <a:avLst/>
          </a:prstGeom>
          <a:noFill/>
          <a:ln w="9525">
            <a:noFill/>
            <a:miter lim="800000"/>
            <a:headEnd/>
            <a:tailEnd/>
          </a:ln>
        </p:spPr>
        <p:txBody>
          <a:bodyPr wrap="none">
            <a:spAutoFit/>
          </a:bodyPr>
          <a:lstStyle/>
          <a:p>
            <a:pPr algn="ctr"/>
            <a:r>
              <a:rPr lang="en-GB" sz="1600">
                <a:solidFill>
                  <a:srgbClr val="FF0000"/>
                </a:solidFill>
              </a:rPr>
              <a:t>Host</a:t>
            </a:r>
          </a:p>
          <a:p>
            <a:pPr algn="ctr"/>
            <a:r>
              <a:rPr lang="en-GB" sz="1600">
                <a:solidFill>
                  <a:srgbClr val="FF0000"/>
                </a:solidFill>
              </a:rPr>
              <a:t>Display</a:t>
            </a:r>
            <a:endParaRPr lang="en-US" sz="1600">
              <a:solidFill>
                <a:srgbClr val="FF0000"/>
              </a:solidFill>
            </a:endParaRPr>
          </a:p>
        </p:txBody>
      </p:sp>
      <p:sp>
        <p:nvSpPr>
          <p:cNvPr id="168" name="Rectangle 157"/>
          <p:cNvSpPr>
            <a:spLocks noChangeArrowheads="1"/>
          </p:cNvSpPr>
          <p:nvPr/>
        </p:nvSpPr>
        <p:spPr bwMode="auto">
          <a:xfrm>
            <a:off x="7452320" y="4797152"/>
            <a:ext cx="1304925" cy="304800"/>
          </a:xfrm>
          <a:prstGeom prst="rect">
            <a:avLst/>
          </a:prstGeom>
          <a:solidFill>
            <a:schemeClr val="tx2"/>
          </a:solidFill>
          <a:ln w="9525">
            <a:noFill/>
            <a:miter lim="800000"/>
            <a:headEnd/>
            <a:tailEnd/>
          </a:ln>
        </p:spPr>
        <p:txBody>
          <a:bodyPr wrap="none" lIns="54000" tIns="10800" rIns="54000" bIns="10800" anchor="ctr"/>
          <a:lstStyle/>
          <a:p>
            <a:pPr algn="ctr"/>
            <a:r>
              <a:rPr lang="en-GB" b="1" dirty="0" smtClean="0">
                <a:solidFill>
                  <a:schemeClr val="bg1"/>
                </a:solidFill>
              </a:rPr>
              <a:t>Processor</a:t>
            </a:r>
            <a:endParaRPr lang="en-GB" b="1" dirty="0">
              <a:solidFill>
                <a:schemeClr val="bg1"/>
              </a:solidFill>
            </a:endParaRPr>
          </a:p>
        </p:txBody>
      </p:sp>
      <p:sp>
        <p:nvSpPr>
          <p:cNvPr id="2215940" name="Line 4"/>
          <p:cNvSpPr>
            <a:spLocks noChangeShapeType="1"/>
          </p:cNvSpPr>
          <p:nvPr/>
        </p:nvSpPr>
        <p:spPr bwMode="auto">
          <a:xfrm>
            <a:off x="6096000" y="5441950"/>
            <a:ext cx="1752600" cy="0"/>
          </a:xfrm>
          <a:prstGeom prst="line">
            <a:avLst/>
          </a:prstGeom>
          <a:noFill/>
          <a:ln w="76200">
            <a:solidFill>
              <a:schemeClr val="folHlink"/>
            </a:solidFill>
            <a:round/>
            <a:headEnd type="triangle" w="med" len="med"/>
            <a:tailEnd/>
          </a:ln>
        </p:spPr>
        <p:txBody>
          <a:bodyPr/>
          <a:lstStyle/>
          <a:p>
            <a:endParaRPr lang="en-GB"/>
          </a:p>
        </p:txBody>
      </p:sp>
      <p:sp>
        <p:nvSpPr>
          <p:cNvPr id="16540" name="Rectangle 157"/>
          <p:cNvSpPr>
            <a:spLocks noChangeArrowheads="1"/>
          </p:cNvSpPr>
          <p:nvPr/>
        </p:nvSpPr>
        <p:spPr bwMode="auto">
          <a:xfrm>
            <a:off x="7458075" y="5157192"/>
            <a:ext cx="1304925" cy="741958"/>
          </a:xfrm>
          <a:prstGeom prst="rect">
            <a:avLst/>
          </a:prstGeom>
          <a:solidFill>
            <a:srgbClr val="FF6600"/>
          </a:solidFill>
          <a:ln w="9525">
            <a:noFill/>
            <a:miter lim="800000"/>
            <a:headEnd/>
            <a:tailEnd/>
          </a:ln>
        </p:spPr>
        <p:txBody>
          <a:bodyPr wrap="none" lIns="54000" tIns="10800" rIns="54000" bIns="10800" anchor="ctr"/>
          <a:lstStyle/>
          <a:p>
            <a:pPr algn="ctr"/>
            <a:r>
              <a:rPr lang="en-GB" b="1" dirty="0" smtClean="0">
                <a:solidFill>
                  <a:schemeClr val="bg1"/>
                </a:solidFill>
              </a:rPr>
              <a:t>Processor </a:t>
            </a:r>
          </a:p>
          <a:p>
            <a:pPr algn="ctr"/>
            <a:r>
              <a:rPr lang="en-GB" b="1" dirty="0" smtClean="0">
                <a:solidFill>
                  <a:schemeClr val="bg1"/>
                </a:solidFill>
              </a:rPr>
              <a:t>Trace </a:t>
            </a:r>
            <a:r>
              <a:rPr lang="en-GB" b="1" dirty="0">
                <a:solidFill>
                  <a:schemeClr val="bg1"/>
                </a:solidFill>
              </a:rPr>
              <a:t>HW</a:t>
            </a:r>
          </a:p>
        </p:txBody>
      </p:sp>
      <p:pic>
        <p:nvPicPr>
          <p:cNvPr id="169" name="Picture 8" descr="usb-blaster"/>
          <p:cNvPicPr>
            <a:picLocks noChangeAspect="1" noChangeArrowheads="1"/>
          </p:cNvPicPr>
          <p:nvPr/>
        </p:nvPicPr>
        <p:blipFill>
          <a:blip r:embed="rId5" cstate="print"/>
          <a:srcRect/>
          <a:stretch>
            <a:fillRect/>
          </a:stretch>
        </p:blipFill>
        <p:spPr bwMode="auto">
          <a:xfrm rot="1620402">
            <a:off x="4616392" y="5691741"/>
            <a:ext cx="1363663" cy="11572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216090"/>
                                        </p:tgtEl>
                                        <p:attrNameLst>
                                          <p:attrName>style.visibility</p:attrName>
                                        </p:attrNameLst>
                                      </p:cBhvr>
                                      <p:to>
                                        <p:strVal val="visible"/>
                                      </p:to>
                                    </p:set>
                                    <p:animEffect transition="in" filter="wipe(right)">
                                      <p:cBhvr>
                                        <p:cTn id="7" dur="500"/>
                                        <p:tgtEl>
                                          <p:spTgt spid="221609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215947"/>
                                        </p:tgtEl>
                                        <p:attrNameLst>
                                          <p:attrName>style.visibility</p:attrName>
                                        </p:attrNameLst>
                                      </p:cBhvr>
                                      <p:to>
                                        <p:strVal val="visible"/>
                                      </p:to>
                                    </p:set>
                                    <p:animEffect transition="in" filter="wipe(right)">
                                      <p:cBhvr>
                                        <p:cTn id="10" dur="500"/>
                                        <p:tgtEl>
                                          <p:spTgt spid="2215947"/>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2215940"/>
                                        </p:tgtEl>
                                        <p:attrNameLst>
                                          <p:attrName>style.visibility</p:attrName>
                                        </p:attrNameLst>
                                      </p:cBhvr>
                                      <p:to>
                                        <p:strVal val="visible"/>
                                      </p:to>
                                    </p:set>
                                    <p:animEffect transition="in" filter="wipe(right)">
                                      <p:cBhvr>
                                        <p:cTn id="14" dur="500"/>
                                        <p:tgtEl>
                                          <p:spTgt spid="2215940"/>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215939"/>
                                        </p:tgtEl>
                                        <p:attrNameLst>
                                          <p:attrName>style.visibility</p:attrName>
                                        </p:attrNameLst>
                                      </p:cBhvr>
                                      <p:to>
                                        <p:strVal val="visible"/>
                                      </p:to>
                                    </p:se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2216099"/>
                                        </p:tgtEl>
                                        <p:attrNameLst>
                                          <p:attrName>style.visibility</p:attrName>
                                        </p:attrNameLst>
                                      </p:cBhvr>
                                      <p:to>
                                        <p:strVal val="visible"/>
                                      </p:to>
                                    </p:set>
                                    <p:animEffect transition="in" filter="wipe(right)">
                                      <p:cBhvr>
                                        <p:cTn id="20" dur="500"/>
                                        <p:tgtEl>
                                          <p:spTgt spid="2216099"/>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2215938"/>
                                        </p:tgtEl>
                                        <p:attrNameLst>
                                          <p:attrName>style.visibility</p:attrName>
                                        </p:attrNameLst>
                                      </p:cBhvr>
                                      <p:to>
                                        <p:strVal val="visible"/>
                                      </p:to>
                                    </p:set>
                                    <p:animEffect transition="in" filter="wipe(right)">
                                      <p:cBhvr>
                                        <p:cTn id="23" dur="500"/>
                                        <p:tgtEl>
                                          <p:spTgt spid="2215938"/>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2216098"/>
                                        </p:tgtEl>
                                        <p:attrNameLst>
                                          <p:attrName>style.visibility</p:attrName>
                                        </p:attrNameLst>
                                      </p:cBhvr>
                                      <p:to>
                                        <p:strVal val="visible"/>
                                      </p:to>
                                    </p:set>
                                    <p:animEffect transition="in" filter="wipe(down)">
                                      <p:cBhvr>
                                        <p:cTn id="27" dur="500"/>
                                        <p:tgtEl>
                                          <p:spTgt spid="221609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216095"/>
                                        </p:tgtEl>
                                        <p:attrNameLst>
                                          <p:attrName>style.visibility</p:attrName>
                                        </p:attrNameLst>
                                      </p:cBhvr>
                                      <p:to>
                                        <p:strVal val="visible"/>
                                      </p:to>
                                    </p:set>
                                    <p:animEffect transition="in" filter="wipe(down)">
                                      <p:cBhvr>
                                        <p:cTn id="30" dur="500"/>
                                        <p:tgtEl>
                                          <p:spTgt spid="221609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216097"/>
                                        </p:tgtEl>
                                        <p:attrNameLst>
                                          <p:attrName>style.visibility</p:attrName>
                                        </p:attrNameLst>
                                      </p:cBhvr>
                                      <p:to>
                                        <p:strVal val="visible"/>
                                      </p:to>
                                    </p:set>
                                    <p:animEffect transition="in" filter="wipe(down)">
                                      <p:cBhvr>
                                        <p:cTn id="33" dur="500"/>
                                        <p:tgtEl>
                                          <p:spTgt spid="221609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16096"/>
                                        </p:tgtEl>
                                        <p:attrNameLst>
                                          <p:attrName>style.visibility</p:attrName>
                                        </p:attrNameLst>
                                      </p:cBhvr>
                                      <p:to>
                                        <p:strVal val="visible"/>
                                      </p:to>
                                    </p:set>
                                    <p:animEffect transition="in" filter="wipe(down)">
                                      <p:cBhvr>
                                        <p:cTn id="36" dur="500"/>
                                        <p:tgtEl>
                                          <p:spTgt spid="2216096"/>
                                        </p:tgtEl>
                                      </p:cBhvr>
                                    </p:animEffect>
                                  </p:childTnLst>
                                </p:cTn>
                              </p:par>
                            </p:childTnLst>
                          </p:cTn>
                        </p:par>
                        <p:par>
                          <p:cTn id="37" fill="hold">
                            <p:stCondLst>
                              <p:cond delay="2000"/>
                            </p:stCondLst>
                            <p:childTnLst>
                              <p:par>
                                <p:cTn id="38" presetID="22" presetClass="entr" presetSubtype="4" fill="hold" grpId="0" nodeType="afterEffect">
                                  <p:stCondLst>
                                    <p:cond delay="0"/>
                                  </p:stCondLst>
                                  <p:childTnLst>
                                    <p:set>
                                      <p:cBhvr>
                                        <p:cTn id="39" dur="1" fill="hold">
                                          <p:stCondLst>
                                            <p:cond delay="0"/>
                                          </p:stCondLst>
                                        </p:cTn>
                                        <p:tgtEl>
                                          <p:spTgt spid="167"/>
                                        </p:tgtEl>
                                        <p:attrNameLst>
                                          <p:attrName>style.visibility</p:attrName>
                                        </p:attrNameLst>
                                      </p:cBhvr>
                                      <p:to>
                                        <p:strVal val="visible"/>
                                      </p:to>
                                    </p:set>
                                    <p:animEffect transition="in" filter="wipe(down)">
                                      <p:cBhvr>
                                        <p:cTn id="40" dur="500"/>
                                        <p:tgtEl>
                                          <p:spTgt spid="167"/>
                                        </p:tgtEl>
                                      </p:cBhvr>
                                    </p:animEffect>
                                  </p:childTnLst>
                                </p:cTn>
                              </p:par>
                              <p:par>
                                <p:cTn id="41" presetID="22" presetClass="entr" presetSubtype="4" fill="hold" nodeType="withEffect">
                                  <p:stCondLst>
                                    <p:cond delay="0"/>
                                  </p:stCondLst>
                                  <p:childTnLst>
                                    <p:set>
                                      <p:cBhvr>
                                        <p:cTn id="42" dur="1" fill="hold">
                                          <p:stCondLst>
                                            <p:cond delay="0"/>
                                          </p:stCondLst>
                                        </p:cTn>
                                        <p:tgtEl>
                                          <p:spTgt spid="14489"/>
                                        </p:tgtEl>
                                        <p:attrNameLst>
                                          <p:attrName>style.visibility</p:attrName>
                                        </p:attrNameLst>
                                      </p:cBhvr>
                                      <p:to>
                                        <p:strVal val="visible"/>
                                      </p:to>
                                    </p:set>
                                    <p:animEffect transition="in" filter="wipe(down)">
                                      <p:cBhvr>
                                        <p:cTn id="43" dur="500"/>
                                        <p:tgtEl>
                                          <p:spTgt spid="14489"/>
                                        </p:tgtEl>
                                      </p:cBhvr>
                                    </p:animEffect>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0"/>
                                          </p:stCondLst>
                                        </p:cTn>
                                        <p:tgtEl>
                                          <p:spTgt spid="14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P spid="2215938" grpId="0" animBg="1"/>
      <p:bldP spid="2215939" grpId="0" animBg="1"/>
      <p:bldP spid="2215947" grpId="0" animBg="1"/>
      <p:bldP spid="2216090" grpId="0"/>
      <p:bldP spid="14490" grpId="0"/>
      <p:bldP spid="2216095" grpId="0"/>
      <p:bldP spid="2216096" grpId="0"/>
      <p:bldP spid="2216097" grpId="0" animBg="1"/>
      <p:bldP spid="2216098" grpId="0" animBg="1"/>
      <p:bldP spid="2216099" grpId="0"/>
      <p:bldP spid="22159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7" name="Rectangle 13"/>
          <p:cNvSpPr>
            <a:spLocks noGrp="1" noChangeArrowheads="1"/>
          </p:cNvSpPr>
          <p:nvPr>
            <p:ph type="ctrTitle"/>
          </p:nvPr>
        </p:nvSpPr>
        <p:spPr>
          <a:xfrm>
            <a:off x="467544" y="2060848"/>
            <a:ext cx="8060432" cy="1045989"/>
          </a:xfrm>
          <a:noFill/>
          <a:ln/>
        </p:spPr>
        <p:txBody>
          <a:bodyPr/>
          <a:lstStyle/>
          <a:p>
            <a:r>
              <a:rPr lang="en-US" dirty="0" smtClean="0"/>
              <a:t>Altera’s SoC Devices &amp; Development Tools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ignltp_II_3c"/>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380312" y="2851522"/>
            <a:ext cx="1347787" cy="1225550"/>
          </a:xfrm>
          <a:prstGeom prst="rect">
            <a:avLst/>
          </a:prstGeom>
          <a:noFill/>
          <a:ln w="9525">
            <a:noFill/>
            <a:miter lim="800000"/>
            <a:headEnd/>
            <a:tailEnd/>
          </a:ln>
        </p:spPr>
      </p:pic>
      <p:sp>
        <p:nvSpPr>
          <p:cNvPr id="16387" name="Rectangle 3"/>
          <p:cNvSpPr>
            <a:spLocks noGrp="1" noChangeArrowheads="1"/>
          </p:cNvSpPr>
          <p:nvPr>
            <p:ph type="title"/>
          </p:nvPr>
        </p:nvSpPr>
        <p:spPr>
          <a:xfrm>
            <a:off x="323528" y="188640"/>
            <a:ext cx="8664771" cy="779320"/>
          </a:xfrm>
        </p:spPr>
        <p:txBody>
          <a:bodyPr/>
          <a:lstStyle/>
          <a:p>
            <a:pPr eaLnBrk="1" hangingPunct="1"/>
            <a:r>
              <a:rPr lang="en-US" dirty="0" err="1" smtClean="0"/>
              <a:t>SignalTap</a:t>
            </a:r>
            <a:r>
              <a:rPr lang="en-US" dirty="0" smtClean="0"/>
              <a:t>™ II Logic Debug Tool (JTAG)</a:t>
            </a:r>
          </a:p>
        </p:txBody>
      </p:sp>
      <p:sp>
        <p:nvSpPr>
          <p:cNvPr id="16388" name="Rectangle 4"/>
          <p:cNvSpPr>
            <a:spLocks noGrp="1" noChangeArrowheads="1"/>
          </p:cNvSpPr>
          <p:nvPr>
            <p:ph type="body" idx="1"/>
          </p:nvPr>
        </p:nvSpPr>
        <p:spPr>
          <a:xfrm>
            <a:off x="350838" y="1187450"/>
            <a:ext cx="8331200" cy="2501900"/>
          </a:xfrm>
        </p:spPr>
        <p:txBody>
          <a:bodyPr>
            <a:normAutofit/>
          </a:bodyPr>
          <a:lstStyle/>
          <a:p>
            <a:pPr eaLnBrk="1" hangingPunct="1">
              <a:spcBef>
                <a:spcPts val="600"/>
              </a:spcBef>
            </a:pPr>
            <a:r>
              <a:rPr lang="en-US" sz="2000" dirty="0" smtClean="0"/>
              <a:t>Built in l</a:t>
            </a:r>
            <a:r>
              <a:rPr lang="en-US" sz="2000" dirty="0" smtClean="0">
                <a:solidFill>
                  <a:srgbClr val="000000"/>
                </a:solidFill>
              </a:rPr>
              <a:t>ogic analyzer/trace capability for FPGA logic</a:t>
            </a:r>
          </a:p>
          <a:p>
            <a:pPr eaLnBrk="1" hangingPunct="1">
              <a:spcBef>
                <a:spcPts val="600"/>
              </a:spcBef>
            </a:pPr>
            <a:r>
              <a:rPr lang="en-US" sz="2000" dirty="0" smtClean="0"/>
              <a:t>Captures the state of signals when running at full system speeds </a:t>
            </a:r>
          </a:p>
          <a:p>
            <a:pPr eaLnBrk="1" hangingPunct="1">
              <a:spcBef>
                <a:spcPts val="600"/>
              </a:spcBef>
            </a:pPr>
            <a:r>
              <a:rPr lang="en-US" sz="2000" dirty="0" smtClean="0">
                <a:solidFill>
                  <a:srgbClr val="000000"/>
                </a:solidFill>
              </a:rPr>
              <a:t>Uses standard JTAG connection to PC</a:t>
            </a:r>
          </a:p>
          <a:p>
            <a:pPr eaLnBrk="1" hangingPunct="1">
              <a:spcBef>
                <a:spcPts val="600"/>
              </a:spcBef>
            </a:pPr>
            <a:r>
              <a:rPr lang="en-US" sz="2000" dirty="0" smtClean="0"/>
              <a:t>User defines target signals and trigger conditions to capture data</a:t>
            </a:r>
          </a:p>
          <a:p>
            <a:pPr eaLnBrk="1" hangingPunct="1">
              <a:spcBef>
                <a:spcPts val="600"/>
              </a:spcBef>
            </a:pPr>
            <a:r>
              <a:rPr lang="en-US" sz="2000" dirty="0" smtClean="0"/>
              <a:t>Data read back from memory and displayed on PC</a:t>
            </a:r>
          </a:p>
        </p:txBody>
      </p:sp>
      <p:pic>
        <p:nvPicPr>
          <p:cNvPr id="16389" name="Picture 5" descr="NiosII_CII_flat[1]"/>
          <p:cNvPicPr>
            <a:picLocks noChangeAspect="1" noChangeArrowheads="1"/>
          </p:cNvPicPr>
          <p:nvPr/>
        </p:nvPicPr>
        <p:blipFill>
          <a:blip r:embed="rId4" cstate="print">
            <a:clrChange>
              <a:clrFrom>
                <a:srgbClr val="FFFFFF"/>
              </a:clrFrom>
              <a:clrTo>
                <a:srgbClr val="FFFFFF">
                  <a:alpha val="0"/>
                </a:srgbClr>
              </a:clrTo>
            </a:clrChange>
          </a:blip>
          <a:srcRect l="14061" r="11249" b="9448"/>
          <a:stretch>
            <a:fillRect/>
          </a:stretch>
        </p:blipFill>
        <p:spPr bwMode="auto">
          <a:xfrm>
            <a:off x="7389813" y="4076700"/>
            <a:ext cx="1503362" cy="1301750"/>
          </a:xfrm>
          <a:prstGeom prst="rect">
            <a:avLst/>
          </a:prstGeom>
          <a:noFill/>
          <a:ln w="9525">
            <a:noFill/>
            <a:miter lim="800000"/>
            <a:headEnd/>
            <a:tailEnd/>
          </a:ln>
        </p:spPr>
      </p:pic>
      <p:grpSp>
        <p:nvGrpSpPr>
          <p:cNvPr id="2" name="Group 6"/>
          <p:cNvGrpSpPr>
            <a:grpSpLocks/>
          </p:cNvGrpSpPr>
          <p:nvPr/>
        </p:nvGrpSpPr>
        <p:grpSpPr bwMode="auto">
          <a:xfrm>
            <a:off x="1331913" y="3644900"/>
            <a:ext cx="5507037" cy="1935163"/>
            <a:chOff x="812" y="2400"/>
            <a:chExt cx="3469" cy="1219"/>
          </a:xfrm>
        </p:grpSpPr>
        <p:sp>
          <p:nvSpPr>
            <p:cNvPr id="16560" name="AutoShape 7"/>
            <p:cNvSpPr>
              <a:spLocks noChangeArrowheads="1"/>
            </p:cNvSpPr>
            <p:nvPr/>
          </p:nvSpPr>
          <p:spPr bwMode="auto">
            <a:xfrm rot="5400000" flipH="1">
              <a:off x="530" y="2682"/>
              <a:ext cx="1219" cy="65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60 w 21600"/>
                <a:gd name="T13" fmla="*/ 4676 h 21600"/>
                <a:gd name="T14" fmla="*/ 16940 w 21600"/>
                <a:gd name="T15" fmla="*/ 16924 h 21600"/>
              </a:gdLst>
              <a:ahLst/>
              <a:cxnLst>
                <a:cxn ang="T8">
                  <a:pos x="T0" y="T1"/>
                </a:cxn>
                <a:cxn ang="T9">
                  <a:pos x="T2" y="T3"/>
                </a:cxn>
                <a:cxn ang="T10">
                  <a:pos x="T4" y="T5"/>
                </a:cxn>
                <a:cxn ang="T11">
                  <a:pos x="T6" y="T7"/>
                </a:cxn>
              </a:cxnLst>
              <a:rect l="T12" t="T13" r="T14" b="T15"/>
              <a:pathLst>
                <a:path w="21600" h="21600">
                  <a:moveTo>
                    <a:pt x="0" y="0"/>
                  </a:moveTo>
                  <a:lnTo>
                    <a:pt x="5737" y="21600"/>
                  </a:lnTo>
                  <a:lnTo>
                    <a:pt x="15863" y="21600"/>
                  </a:lnTo>
                  <a:lnTo>
                    <a:pt x="21600" y="0"/>
                  </a:lnTo>
                  <a:close/>
                </a:path>
              </a:pathLst>
            </a:custGeom>
            <a:gradFill rotWithShape="1">
              <a:gsLst>
                <a:gs pos="0">
                  <a:schemeClr val="bg1"/>
                </a:gs>
                <a:gs pos="100000">
                  <a:schemeClr val="accent2"/>
                </a:gs>
              </a:gsLst>
              <a:lin ang="5400000" scaled="1"/>
            </a:gradFill>
            <a:ln w="9525">
              <a:noFill/>
              <a:miter lim="800000"/>
              <a:headEnd/>
              <a:tailEnd/>
            </a:ln>
          </p:spPr>
          <p:txBody>
            <a:bodyPr wrap="none" anchor="ctr"/>
            <a:lstStyle/>
            <a:p>
              <a:endParaRPr lang="en-GB"/>
            </a:p>
          </p:txBody>
        </p:sp>
        <p:pic>
          <p:nvPicPr>
            <p:cNvPr id="16561" name="Picture 8"/>
            <p:cNvPicPr>
              <a:picLocks noChangeAspect="1" noChangeArrowheads="1"/>
            </p:cNvPicPr>
            <p:nvPr/>
          </p:nvPicPr>
          <p:blipFill>
            <a:blip r:embed="rId5" cstate="print"/>
            <a:srcRect/>
            <a:stretch>
              <a:fillRect/>
            </a:stretch>
          </p:blipFill>
          <p:spPr bwMode="auto">
            <a:xfrm>
              <a:off x="1327" y="2423"/>
              <a:ext cx="2954" cy="1173"/>
            </a:xfrm>
            <a:prstGeom prst="rect">
              <a:avLst/>
            </a:prstGeom>
            <a:noFill/>
            <a:ln w="9525">
              <a:noFill/>
              <a:miter lim="800000"/>
              <a:headEnd/>
              <a:tailEnd/>
            </a:ln>
          </p:spPr>
        </p:pic>
      </p:grpSp>
      <p:sp>
        <p:nvSpPr>
          <p:cNvPr id="2217993" name="Line 9"/>
          <p:cNvSpPr>
            <a:spLocks noChangeShapeType="1"/>
          </p:cNvSpPr>
          <p:nvPr/>
        </p:nvSpPr>
        <p:spPr bwMode="auto">
          <a:xfrm>
            <a:off x="1836738" y="5857875"/>
            <a:ext cx="5407025" cy="0"/>
          </a:xfrm>
          <a:prstGeom prst="line">
            <a:avLst/>
          </a:prstGeom>
          <a:noFill/>
          <a:ln w="76200">
            <a:solidFill>
              <a:schemeClr val="tx1"/>
            </a:solidFill>
            <a:round/>
            <a:headEnd type="triangle" w="med" len="med"/>
            <a:tailEnd/>
          </a:ln>
        </p:spPr>
        <p:txBody>
          <a:bodyPr/>
          <a:lstStyle/>
          <a:p>
            <a:endParaRPr lang="en-GB"/>
          </a:p>
        </p:txBody>
      </p:sp>
      <p:sp>
        <p:nvSpPr>
          <p:cNvPr id="16418" name="Freeform 11"/>
          <p:cNvSpPr>
            <a:spLocks/>
          </p:cNvSpPr>
          <p:nvPr/>
        </p:nvSpPr>
        <p:spPr bwMode="auto">
          <a:xfrm>
            <a:off x="479425" y="5202238"/>
            <a:ext cx="1201738" cy="385763"/>
          </a:xfrm>
          <a:custGeom>
            <a:avLst/>
            <a:gdLst>
              <a:gd name="T0" fmla="*/ 0 w 1109"/>
              <a:gd name="T1" fmla="*/ 40 h 343"/>
              <a:gd name="T2" fmla="*/ 0 w 1109"/>
              <a:gd name="T3" fmla="*/ 2 h 343"/>
              <a:gd name="T4" fmla="*/ 1 w 1109"/>
              <a:gd name="T5" fmla="*/ 1 h 343"/>
              <a:gd name="T6" fmla="*/ 1 w 1109"/>
              <a:gd name="T7" fmla="*/ 1 h 343"/>
              <a:gd name="T8" fmla="*/ 1 w 1109"/>
              <a:gd name="T9" fmla="*/ 1 h 343"/>
              <a:gd name="T10" fmla="*/ 2 w 1109"/>
              <a:gd name="T11" fmla="*/ 0 h 343"/>
              <a:gd name="T12" fmla="*/ 109 w 1109"/>
              <a:gd name="T13" fmla="*/ 0 h 343"/>
              <a:gd name="T14" fmla="*/ 111 w 1109"/>
              <a:gd name="T15" fmla="*/ 1 h 343"/>
              <a:gd name="T16" fmla="*/ 111 w 1109"/>
              <a:gd name="T17" fmla="*/ 1 h 343"/>
              <a:gd name="T18" fmla="*/ 112 w 1109"/>
              <a:gd name="T19" fmla="*/ 1 h 343"/>
              <a:gd name="T20" fmla="*/ 113 w 1109"/>
              <a:gd name="T21" fmla="*/ 3 h 343"/>
              <a:gd name="T22" fmla="*/ 113 w 1109"/>
              <a:gd name="T23" fmla="*/ 43 h 343"/>
              <a:gd name="T24" fmla="*/ 113 w 1109"/>
              <a:gd name="T25" fmla="*/ 43 h 343"/>
              <a:gd name="T26" fmla="*/ 112 w 1109"/>
              <a:gd name="T27" fmla="*/ 43 h 343"/>
              <a:gd name="T28" fmla="*/ 111 w 1109"/>
              <a:gd name="T29" fmla="*/ 43 h 343"/>
              <a:gd name="T30" fmla="*/ 111 w 1109"/>
              <a:gd name="T31" fmla="*/ 43 h 343"/>
              <a:gd name="T32" fmla="*/ 1 w 1109"/>
              <a:gd name="T33" fmla="*/ 43 h 343"/>
              <a:gd name="T34" fmla="*/ 1 w 1109"/>
              <a:gd name="T35" fmla="*/ 43 h 343"/>
              <a:gd name="T36" fmla="*/ 1 w 1109"/>
              <a:gd name="T37" fmla="*/ 43 h 343"/>
              <a:gd name="T38" fmla="*/ 1 w 1109"/>
              <a:gd name="T39" fmla="*/ 43 h 343"/>
              <a:gd name="T40" fmla="*/ 0 w 1109"/>
              <a:gd name="T41" fmla="*/ 40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09"/>
              <a:gd name="T64" fmla="*/ 0 h 343"/>
              <a:gd name="T65" fmla="*/ 1109 w 1109"/>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09" h="343">
                <a:moveTo>
                  <a:pt x="0" y="324"/>
                </a:moveTo>
                <a:lnTo>
                  <a:pt x="0" y="17"/>
                </a:lnTo>
                <a:lnTo>
                  <a:pt x="1" y="9"/>
                </a:lnTo>
                <a:lnTo>
                  <a:pt x="6" y="4"/>
                </a:lnTo>
                <a:lnTo>
                  <a:pt x="12" y="1"/>
                </a:lnTo>
                <a:lnTo>
                  <a:pt x="20" y="0"/>
                </a:lnTo>
                <a:lnTo>
                  <a:pt x="1083" y="0"/>
                </a:lnTo>
                <a:lnTo>
                  <a:pt x="1094" y="1"/>
                </a:lnTo>
                <a:lnTo>
                  <a:pt x="1102" y="5"/>
                </a:lnTo>
                <a:lnTo>
                  <a:pt x="1108" y="12"/>
                </a:lnTo>
                <a:lnTo>
                  <a:pt x="1109" y="23"/>
                </a:lnTo>
                <a:lnTo>
                  <a:pt x="1109" y="331"/>
                </a:lnTo>
                <a:lnTo>
                  <a:pt x="1109" y="337"/>
                </a:lnTo>
                <a:lnTo>
                  <a:pt x="1107" y="341"/>
                </a:lnTo>
                <a:lnTo>
                  <a:pt x="1101" y="343"/>
                </a:lnTo>
                <a:lnTo>
                  <a:pt x="1093" y="343"/>
                </a:lnTo>
                <a:lnTo>
                  <a:pt x="18" y="343"/>
                </a:lnTo>
                <a:lnTo>
                  <a:pt x="11" y="342"/>
                </a:lnTo>
                <a:lnTo>
                  <a:pt x="6" y="340"/>
                </a:lnTo>
                <a:lnTo>
                  <a:pt x="1" y="334"/>
                </a:lnTo>
                <a:lnTo>
                  <a:pt x="0" y="324"/>
                </a:lnTo>
                <a:close/>
              </a:path>
            </a:pathLst>
          </a:custGeom>
          <a:solidFill>
            <a:srgbClr val="FFFFFF"/>
          </a:solidFill>
          <a:ln w="9525">
            <a:noFill/>
            <a:round/>
            <a:headEnd/>
            <a:tailEnd/>
          </a:ln>
        </p:spPr>
        <p:txBody>
          <a:bodyPr/>
          <a:lstStyle/>
          <a:p>
            <a:endParaRPr lang="en-GB"/>
          </a:p>
        </p:txBody>
      </p:sp>
      <p:sp>
        <p:nvSpPr>
          <p:cNvPr id="16419" name="Freeform 12"/>
          <p:cNvSpPr>
            <a:spLocks/>
          </p:cNvSpPr>
          <p:nvPr/>
        </p:nvSpPr>
        <p:spPr bwMode="auto">
          <a:xfrm>
            <a:off x="474663" y="5216525"/>
            <a:ext cx="9525" cy="349250"/>
          </a:xfrm>
          <a:custGeom>
            <a:avLst/>
            <a:gdLst>
              <a:gd name="T0" fmla="*/ 0 w 9"/>
              <a:gd name="T1" fmla="*/ 1 h 311"/>
              <a:gd name="T2" fmla="*/ 0 w 9"/>
              <a:gd name="T3" fmla="*/ 1 h 311"/>
              <a:gd name="T4" fmla="*/ 0 w 9"/>
              <a:gd name="T5" fmla="*/ 39 h 311"/>
              <a:gd name="T6" fmla="*/ 1 w 9"/>
              <a:gd name="T7" fmla="*/ 39 h 311"/>
              <a:gd name="T8" fmla="*/ 1 w 9"/>
              <a:gd name="T9" fmla="*/ 1 h 311"/>
              <a:gd name="T10" fmla="*/ 1 w 9"/>
              <a:gd name="T11" fmla="*/ 1 h 311"/>
              <a:gd name="T12" fmla="*/ 1 w 9"/>
              <a:gd name="T13" fmla="*/ 1 h 311"/>
              <a:gd name="T14" fmla="*/ 1 w 9"/>
              <a:gd name="T15" fmla="*/ 1 h 311"/>
              <a:gd name="T16" fmla="*/ 1 w 9"/>
              <a:gd name="T17" fmla="*/ 0 h 311"/>
              <a:gd name="T18" fmla="*/ 1 w 9"/>
              <a:gd name="T19" fmla="*/ 1 h 311"/>
              <a:gd name="T20" fmla="*/ 0 w 9"/>
              <a:gd name="T21" fmla="*/ 1 h 3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311"/>
              <a:gd name="T35" fmla="*/ 9 w 9"/>
              <a:gd name="T36" fmla="*/ 311 h 3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311">
                <a:moveTo>
                  <a:pt x="0" y="4"/>
                </a:moveTo>
                <a:lnTo>
                  <a:pt x="0" y="4"/>
                </a:lnTo>
                <a:lnTo>
                  <a:pt x="0" y="311"/>
                </a:lnTo>
                <a:lnTo>
                  <a:pt x="9" y="311"/>
                </a:lnTo>
                <a:lnTo>
                  <a:pt x="9" y="4"/>
                </a:lnTo>
                <a:lnTo>
                  <a:pt x="8" y="1"/>
                </a:lnTo>
                <a:lnTo>
                  <a:pt x="5" y="0"/>
                </a:lnTo>
                <a:lnTo>
                  <a:pt x="1" y="1"/>
                </a:lnTo>
                <a:lnTo>
                  <a:pt x="0" y="4"/>
                </a:lnTo>
                <a:close/>
              </a:path>
            </a:pathLst>
          </a:custGeom>
          <a:solidFill>
            <a:srgbClr val="000000"/>
          </a:solidFill>
          <a:ln w="9525">
            <a:noFill/>
            <a:round/>
            <a:headEnd/>
            <a:tailEnd/>
          </a:ln>
        </p:spPr>
        <p:txBody>
          <a:bodyPr/>
          <a:lstStyle/>
          <a:p>
            <a:endParaRPr lang="en-GB"/>
          </a:p>
        </p:txBody>
      </p:sp>
      <p:sp>
        <p:nvSpPr>
          <p:cNvPr id="16420" name="Freeform 13"/>
          <p:cNvSpPr>
            <a:spLocks/>
          </p:cNvSpPr>
          <p:nvPr/>
        </p:nvSpPr>
        <p:spPr bwMode="auto">
          <a:xfrm>
            <a:off x="474663" y="5197475"/>
            <a:ext cx="31750" cy="23813"/>
          </a:xfrm>
          <a:custGeom>
            <a:avLst/>
            <a:gdLst>
              <a:gd name="T0" fmla="*/ 2 w 30"/>
              <a:gd name="T1" fmla="*/ 0 h 21"/>
              <a:gd name="T2" fmla="*/ 2 w 30"/>
              <a:gd name="T3" fmla="*/ 0 h 21"/>
              <a:gd name="T4" fmla="*/ 1 w 30"/>
              <a:gd name="T5" fmla="*/ 1 h 21"/>
              <a:gd name="T6" fmla="*/ 1 w 30"/>
              <a:gd name="T7" fmla="*/ 1 h 21"/>
              <a:gd name="T8" fmla="*/ 1 w 30"/>
              <a:gd name="T9" fmla="*/ 1 h 21"/>
              <a:gd name="T10" fmla="*/ 0 w 30"/>
              <a:gd name="T11" fmla="*/ 3 h 21"/>
              <a:gd name="T12" fmla="*/ 1 w 30"/>
              <a:gd name="T13" fmla="*/ 3 h 21"/>
              <a:gd name="T14" fmla="*/ 1 w 30"/>
              <a:gd name="T15" fmla="*/ 2 h 21"/>
              <a:gd name="T16" fmla="*/ 1 w 30"/>
              <a:gd name="T17" fmla="*/ 1 h 21"/>
              <a:gd name="T18" fmla="*/ 1 w 30"/>
              <a:gd name="T19" fmla="*/ 1 h 21"/>
              <a:gd name="T20" fmla="*/ 2 w 30"/>
              <a:gd name="T21" fmla="*/ 1 h 21"/>
              <a:gd name="T22" fmla="*/ 2 w 30"/>
              <a:gd name="T23" fmla="*/ 1 h 21"/>
              <a:gd name="T24" fmla="*/ 2 w 30"/>
              <a:gd name="T25" fmla="*/ 1 h 21"/>
              <a:gd name="T26" fmla="*/ 3 w 30"/>
              <a:gd name="T27" fmla="*/ 1 h 21"/>
              <a:gd name="T28" fmla="*/ 3 w 30"/>
              <a:gd name="T29" fmla="*/ 1 h 21"/>
              <a:gd name="T30" fmla="*/ 3 w 30"/>
              <a:gd name="T31" fmla="*/ 1 h 21"/>
              <a:gd name="T32" fmla="*/ 2 w 30"/>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21"/>
              <a:gd name="T53" fmla="*/ 30 w 30"/>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21">
                <a:moveTo>
                  <a:pt x="25" y="0"/>
                </a:moveTo>
                <a:lnTo>
                  <a:pt x="25" y="0"/>
                </a:lnTo>
                <a:lnTo>
                  <a:pt x="17" y="2"/>
                </a:lnTo>
                <a:lnTo>
                  <a:pt x="8" y="4"/>
                </a:lnTo>
                <a:lnTo>
                  <a:pt x="3" y="12"/>
                </a:lnTo>
                <a:lnTo>
                  <a:pt x="0" y="21"/>
                </a:lnTo>
                <a:lnTo>
                  <a:pt x="9" y="21"/>
                </a:lnTo>
                <a:lnTo>
                  <a:pt x="9" y="14"/>
                </a:lnTo>
                <a:lnTo>
                  <a:pt x="13" y="11"/>
                </a:lnTo>
                <a:lnTo>
                  <a:pt x="17" y="9"/>
                </a:lnTo>
                <a:lnTo>
                  <a:pt x="25" y="9"/>
                </a:lnTo>
                <a:lnTo>
                  <a:pt x="29" y="8"/>
                </a:lnTo>
                <a:lnTo>
                  <a:pt x="30" y="4"/>
                </a:lnTo>
                <a:lnTo>
                  <a:pt x="29" y="1"/>
                </a:lnTo>
                <a:lnTo>
                  <a:pt x="25" y="0"/>
                </a:lnTo>
                <a:close/>
              </a:path>
            </a:pathLst>
          </a:custGeom>
          <a:solidFill>
            <a:srgbClr val="000000"/>
          </a:solidFill>
          <a:ln w="9525">
            <a:noFill/>
            <a:round/>
            <a:headEnd/>
            <a:tailEnd/>
          </a:ln>
        </p:spPr>
        <p:txBody>
          <a:bodyPr/>
          <a:lstStyle/>
          <a:p>
            <a:endParaRPr lang="en-GB"/>
          </a:p>
        </p:txBody>
      </p:sp>
      <p:sp>
        <p:nvSpPr>
          <p:cNvPr id="16421" name="Freeform 14"/>
          <p:cNvSpPr>
            <a:spLocks/>
          </p:cNvSpPr>
          <p:nvPr/>
        </p:nvSpPr>
        <p:spPr bwMode="auto">
          <a:xfrm>
            <a:off x="501650" y="5197475"/>
            <a:ext cx="1157288" cy="9525"/>
          </a:xfrm>
          <a:custGeom>
            <a:avLst/>
            <a:gdLst>
              <a:gd name="T0" fmla="*/ 108 w 1068"/>
              <a:gd name="T1" fmla="*/ 0 h 9"/>
              <a:gd name="T2" fmla="*/ 108 w 1068"/>
              <a:gd name="T3" fmla="*/ 0 h 9"/>
              <a:gd name="T4" fmla="*/ 0 w 1068"/>
              <a:gd name="T5" fmla="*/ 0 h 9"/>
              <a:gd name="T6" fmla="*/ 0 w 1068"/>
              <a:gd name="T7" fmla="*/ 1 h 9"/>
              <a:gd name="T8" fmla="*/ 108 w 1068"/>
              <a:gd name="T9" fmla="*/ 1 h 9"/>
              <a:gd name="T10" fmla="*/ 108 w 1068"/>
              <a:gd name="T11" fmla="*/ 1 h 9"/>
              <a:gd name="T12" fmla="*/ 108 w 1068"/>
              <a:gd name="T13" fmla="*/ 1 h 9"/>
              <a:gd name="T14" fmla="*/ 108 w 1068"/>
              <a:gd name="T15" fmla="*/ 1 h 9"/>
              <a:gd name="T16" fmla="*/ 108 w 1068"/>
              <a:gd name="T17" fmla="*/ 1 h 9"/>
              <a:gd name="T18" fmla="*/ 108 w 1068"/>
              <a:gd name="T19" fmla="*/ 1 h 9"/>
              <a:gd name="T20" fmla="*/ 108 w 1068"/>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68"/>
              <a:gd name="T34" fmla="*/ 0 h 9"/>
              <a:gd name="T35" fmla="*/ 1068 w 1068"/>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68" h="9">
                <a:moveTo>
                  <a:pt x="1063" y="0"/>
                </a:moveTo>
                <a:lnTo>
                  <a:pt x="1063" y="0"/>
                </a:lnTo>
                <a:lnTo>
                  <a:pt x="0" y="0"/>
                </a:lnTo>
                <a:lnTo>
                  <a:pt x="0" y="9"/>
                </a:lnTo>
                <a:lnTo>
                  <a:pt x="1063" y="9"/>
                </a:lnTo>
                <a:lnTo>
                  <a:pt x="1066" y="8"/>
                </a:lnTo>
                <a:lnTo>
                  <a:pt x="1068" y="4"/>
                </a:lnTo>
                <a:lnTo>
                  <a:pt x="1066" y="1"/>
                </a:lnTo>
                <a:lnTo>
                  <a:pt x="1063" y="0"/>
                </a:lnTo>
                <a:close/>
              </a:path>
            </a:pathLst>
          </a:custGeom>
          <a:solidFill>
            <a:srgbClr val="000000"/>
          </a:solidFill>
          <a:ln w="9525">
            <a:noFill/>
            <a:round/>
            <a:headEnd/>
            <a:tailEnd/>
          </a:ln>
        </p:spPr>
        <p:txBody>
          <a:bodyPr/>
          <a:lstStyle/>
          <a:p>
            <a:endParaRPr lang="en-GB"/>
          </a:p>
        </p:txBody>
      </p:sp>
      <p:sp>
        <p:nvSpPr>
          <p:cNvPr id="16422" name="Freeform 15"/>
          <p:cNvSpPr>
            <a:spLocks/>
          </p:cNvSpPr>
          <p:nvPr/>
        </p:nvSpPr>
        <p:spPr bwMode="auto">
          <a:xfrm>
            <a:off x="1652588" y="5197475"/>
            <a:ext cx="33338" cy="34925"/>
          </a:xfrm>
          <a:custGeom>
            <a:avLst/>
            <a:gdLst>
              <a:gd name="T0" fmla="*/ 4 w 30"/>
              <a:gd name="T1" fmla="*/ 3 h 31"/>
              <a:gd name="T2" fmla="*/ 4 w 30"/>
              <a:gd name="T3" fmla="*/ 3 h 31"/>
              <a:gd name="T4" fmla="*/ 4 w 30"/>
              <a:gd name="T5" fmla="*/ 2 h 31"/>
              <a:gd name="T6" fmla="*/ 3 w 30"/>
              <a:gd name="T7" fmla="*/ 1 h 31"/>
              <a:gd name="T8" fmla="*/ 1 w 30"/>
              <a:gd name="T9" fmla="*/ 1 h 31"/>
              <a:gd name="T10" fmla="*/ 0 w 30"/>
              <a:gd name="T11" fmla="*/ 0 h 31"/>
              <a:gd name="T12" fmla="*/ 0 w 30"/>
              <a:gd name="T13" fmla="*/ 1 h 31"/>
              <a:gd name="T14" fmla="*/ 1 w 30"/>
              <a:gd name="T15" fmla="*/ 1 h 31"/>
              <a:gd name="T16" fmla="*/ 2 w 30"/>
              <a:gd name="T17" fmla="*/ 1 h 31"/>
              <a:gd name="T18" fmla="*/ 3 w 30"/>
              <a:gd name="T19" fmla="*/ 2 h 31"/>
              <a:gd name="T20" fmla="*/ 3 w 30"/>
              <a:gd name="T21" fmla="*/ 3 h 31"/>
              <a:gd name="T22" fmla="*/ 3 w 30"/>
              <a:gd name="T23" fmla="*/ 3 h 31"/>
              <a:gd name="T24" fmla="*/ 3 w 30"/>
              <a:gd name="T25" fmla="*/ 3 h 31"/>
              <a:gd name="T26" fmla="*/ 3 w 30"/>
              <a:gd name="T27" fmla="*/ 4 h 31"/>
              <a:gd name="T28" fmla="*/ 3 w 30"/>
              <a:gd name="T29" fmla="*/ 4 h 31"/>
              <a:gd name="T30" fmla="*/ 4 w 30"/>
              <a:gd name="T31" fmla="*/ 4 h 31"/>
              <a:gd name="T32" fmla="*/ 4 w 30"/>
              <a:gd name="T33" fmla="*/ 3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31"/>
              <a:gd name="T53" fmla="*/ 30 w 30"/>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31">
                <a:moveTo>
                  <a:pt x="30" y="27"/>
                </a:moveTo>
                <a:lnTo>
                  <a:pt x="30" y="27"/>
                </a:lnTo>
                <a:lnTo>
                  <a:pt x="28" y="14"/>
                </a:lnTo>
                <a:lnTo>
                  <a:pt x="21" y="5"/>
                </a:lnTo>
                <a:lnTo>
                  <a:pt x="11" y="2"/>
                </a:lnTo>
                <a:lnTo>
                  <a:pt x="0" y="0"/>
                </a:lnTo>
                <a:lnTo>
                  <a:pt x="0" y="9"/>
                </a:lnTo>
                <a:lnTo>
                  <a:pt x="11" y="9"/>
                </a:lnTo>
                <a:lnTo>
                  <a:pt x="17" y="12"/>
                </a:lnTo>
                <a:lnTo>
                  <a:pt x="21" y="17"/>
                </a:lnTo>
                <a:lnTo>
                  <a:pt x="21" y="27"/>
                </a:lnTo>
                <a:lnTo>
                  <a:pt x="23" y="30"/>
                </a:lnTo>
                <a:lnTo>
                  <a:pt x="26" y="31"/>
                </a:lnTo>
                <a:lnTo>
                  <a:pt x="29" y="30"/>
                </a:lnTo>
                <a:lnTo>
                  <a:pt x="30" y="27"/>
                </a:lnTo>
                <a:close/>
              </a:path>
            </a:pathLst>
          </a:custGeom>
          <a:solidFill>
            <a:srgbClr val="000000"/>
          </a:solidFill>
          <a:ln w="9525">
            <a:noFill/>
            <a:round/>
            <a:headEnd/>
            <a:tailEnd/>
          </a:ln>
        </p:spPr>
        <p:txBody>
          <a:bodyPr/>
          <a:lstStyle/>
          <a:p>
            <a:endParaRPr lang="en-GB"/>
          </a:p>
        </p:txBody>
      </p:sp>
      <p:sp>
        <p:nvSpPr>
          <p:cNvPr id="16423" name="Freeform 16"/>
          <p:cNvSpPr>
            <a:spLocks/>
          </p:cNvSpPr>
          <p:nvPr/>
        </p:nvSpPr>
        <p:spPr bwMode="auto">
          <a:xfrm>
            <a:off x="1674813" y="5227638"/>
            <a:ext cx="11113" cy="350838"/>
          </a:xfrm>
          <a:custGeom>
            <a:avLst/>
            <a:gdLst>
              <a:gd name="T0" fmla="*/ 2 w 9"/>
              <a:gd name="T1" fmla="*/ 39 h 312"/>
              <a:gd name="T2" fmla="*/ 2 w 9"/>
              <a:gd name="T3" fmla="*/ 39 h 312"/>
              <a:gd name="T4" fmla="*/ 2 w 9"/>
              <a:gd name="T5" fmla="*/ 0 h 312"/>
              <a:gd name="T6" fmla="*/ 0 w 9"/>
              <a:gd name="T7" fmla="*/ 0 h 312"/>
              <a:gd name="T8" fmla="*/ 0 w 9"/>
              <a:gd name="T9" fmla="*/ 39 h 312"/>
              <a:gd name="T10" fmla="*/ 0 w 9"/>
              <a:gd name="T11" fmla="*/ 39 h 312"/>
              <a:gd name="T12" fmla="*/ 0 w 9"/>
              <a:gd name="T13" fmla="*/ 39 h 312"/>
              <a:gd name="T14" fmla="*/ 2 w 9"/>
              <a:gd name="T15" fmla="*/ 40 h 312"/>
              <a:gd name="T16" fmla="*/ 2 w 9"/>
              <a:gd name="T17" fmla="*/ 40 h 312"/>
              <a:gd name="T18" fmla="*/ 2 w 9"/>
              <a:gd name="T19" fmla="*/ 40 h 312"/>
              <a:gd name="T20" fmla="*/ 2 w 9"/>
              <a:gd name="T21" fmla="*/ 39 h 3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312"/>
              <a:gd name="T35" fmla="*/ 9 w 9"/>
              <a:gd name="T36" fmla="*/ 312 h 3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312">
                <a:moveTo>
                  <a:pt x="9" y="308"/>
                </a:moveTo>
                <a:lnTo>
                  <a:pt x="9" y="308"/>
                </a:lnTo>
                <a:lnTo>
                  <a:pt x="9" y="0"/>
                </a:lnTo>
                <a:lnTo>
                  <a:pt x="0" y="0"/>
                </a:lnTo>
                <a:lnTo>
                  <a:pt x="0" y="308"/>
                </a:lnTo>
                <a:lnTo>
                  <a:pt x="2" y="311"/>
                </a:lnTo>
                <a:lnTo>
                  <a:pt x="5" y="312"/>
                </a:lnTo>
                <a:lnTo>
                  <a:pt x="8" y="311"/>
                </a:lnTo>
                <a:lnTo>
                  <a:pt x="9" y="308"/>
                </a:lnTo>
                <a:close/>
              </a:path>
            </a:pathLst>
          </a:custGeom>
          <a:solidFill>
            <a:srgbClr val="000000"/>
          </a:solidFill>
          <a:ln w="9525">
            <a:noFill/>
            <a:round/>
            <a:headEnd/>
            <a:tailEnd/>
          </a:ln>
        </p:spPr>
        <p:txBody>
          <a:bodyPr/>
          <a:lstStyle/>
          <a:p>
            <a:endParaRPr lang="en-GB"/>
          </a:p>
        </p:txBody>
      </p:sp>
      <p:sp>
        <p:nvSpPr>
          <p:cNvPr id="16424" name="Freeform 17"/>
          <p:cNvSpPr>
            <a:spLocks/>
          </p:cNvSpPr>
          <p:nvPr/>
        </p:nvSpPr>
        <p:spPr bwMode="auto">
          <a:xfrm>
            <a:off x="1658938" y="5573713"/>
            <a:ext cx="26988" cy="19050"/>
          </a:xfrm>
          <a:custGeom>
            <a:avLst/>
            <a:gdLst>
              <a:gd name="T0" fmla="*/ 1 w 24"/>
              <a:gd name="T1" fmla="*/ 2 h 17"/>
              <a:gd name="T2" fmla="*/ 1 w 24"/>
              <a:gd name="T3" fmla="*/ 2 h 17"/>
              <a:gd name="T4" fmla="*/ 1 w 24"/>
              <a:gd name="T5" fmla="*/ 2 h 17"/>
              <a:gd name="T6" fmla="*/ 3 w 24"/>
              <a:gd name="T7" fmla="*/ 1 h 17"/>
              <a:gd name="T8" fmla="*/ 3 w 24"/>
              <a:gd name="T9" fmla="*/ 1 h 17"/>
              <a:gd name="T10" fmla="*/ 3 w 24"/>
              <a:gd name="T11" fmla="*/ 0 h 17"/>
              <a:gd name="T12" fmla="*/ 2 w 24"/>
              <a:gd name="T13" fmla="*/ 0 h 17"/>
              <a:gd name="T14" fmla="*/ 2 w 24"/>
              <a:gd name="T15" fmla="*/ 1 h 17"/>
              <a:gd name="T16" fmla="*/ 2 w 24"/>
              <a:gd name="T17" fmla="*/ 1 h 17"/>
              <a:gd name="T18" fmla="*/ 1 w 24"/>
              <a:gd name="T19" fmla="*/ 1 h 17"/>
              <a:gd name="T20" fmla="*/ 1 w 24"/>
              <a:gd name="T21" fmla="*/ 1 h 17"/>
              <a:gd name="T22" fmla="*/ 1 w 24"/>
              <a:gd name="T23" fmla="*/ 1 h 17"/>
              <a:gd name="T24" fmla="*/ 1 w 24"/>
              <a:gd name="T25" fmla="*/ 1 h 17"/>
              <a:gd name="T26" fmla="*/ 1 w 24"/>
              <a:gd name="T27" fmla="*/ 1 h 17"/>
              <a:gd name="T28" fmla="*/ 0 w 24"/>
              <a:gd name="T29" fmla="*/ 1 h 17"/>
              <a:gd name="T30" fmla="*/ 1 w 24"/>
              <a:gd name="T31" fmla="*/ 2 h 17"/>
              <a:gd name="T32" fmla="*/ 1 w 24"/>
              <a:gd name="T33" fmla="*/ 2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7"/>
              <a:gd name="T53" fmla="*/ 24 w 24"/>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7">
                <a:moveTo>
                  <a:pt x="4" y="17"/>
                </a:moveTo>
                <a:lnTo>
                  <a:pt x="4" y="17"/>
                </a:lnTo>
                <a:lnTo>
                  <a:pt x="12" y="16"/>
                </a:lnTo>
                <a:lnTo>
                  <a:pt x="20" y="13"/>
                </a:lnTo>
                <a:lnTo>
                  <a:pt x="23" y="6"/>
                </a:lnTo>
                <a:lnTo>
                  <a:pt x="24" y="0"/>
                </a:lnTo>
                <a:lnTo>
                  <a:pt x="15" y="0"/>
                </a:lnTo>
                <a:lnTo>
                  <a:pt x="17" y="6"/>
                </a:lnTo>
                <a:lnTo>
                  <a:pt x="15" y="6"/>
                </a:lnTo>
                <a:lnTo>
                  <a:pt x="12" y="9"/>
                </a:lnTo>
                <a:lnTo>
                  <a:pt x="4" y="8"/>
                </a:lnTo>
                <a:lnTo>
                  <a:pt x="1" y="9"/>
                </a:lnTo>
                <a:lnTo>
                  <a:pt x="0" y="12"/>
                </a:lnTo>
                <a:lnTo>
                  <a:pt x="1" y="16"/>
                </a:lnTo>
                <a:lnTo>
                  <a:pt x="4" y="17"/>
                </a:lnTo>
                <a:close/>
              </a:path>
            </a:pathLst>
          </a:custGeom>
          <a:solidFill>
            <a:srgbClr val="000000"/>
          </a:solidFill>
          <a:ln w="6350">
            <a:solidFill>
              <a:schemeClr val="tx1"/>
            </a:solidFill>
            <a:round/>
            <a:headEnd/>
            <a:tailEnd/>
          </a:ln>
        </p:spPr>
        <p:txBody>
          <a:bodyPr/>
          <a:lstStyle/>
          <a:p>
            <a:endParaRPr lang="en-GB"/>
          </a:p>
        </p:txBody>
      </p:sp>
      <p:sp>
        <p:nvSpPr>
          <p:cNvPr id="16425" name="Freeform 18"/>
          <p:cNvSpPr>
            <a:spLocks/>
          </p:cNvSpPr>
          <p:nvPr/>
        </p:nvSpPr>
        <p:spPr bwMode="auto">
          <a:xfrm>
            <a:off x="493713" y="5583238"/>
            <a:ext cx="1169988" cy="9525"/>
          </a:xfrm>
          <a:custGeom>
            <a:avLst/>
            <a:gdLst>
              <a:gd name="T0" fmla="*/ 1 w 1080"/>
              <a:gd name="T1" fmla="*/ 1 h 9"/>
              <a:gd name="T2" fmla="*/ 1 w 1080"/>
              <a:gd name="T3" fmla="*/ 1 h 9"/>
              <a:gd name="T4" fmla="*/ 109 w 1080"/>
              <a:gd name="T5" fmla="*/ 1 h 9"/>
              <a:gd name="T6" fmla="*/ 109 w 1080"/>
              <a:gd name="T7" fmla="*/ 0 h 9"/>
              <a:gd name="T8" fmla="*/ 1 w 1080"/>
              <a:gd name="T9" fmla="*/ 0 h 9"/>
              <a:gd name="T10" fmla="*/ 1 w 1080"/>
              <a:gd name="T11" fmla="*/ 0 h 9"/>
              <a:gd name="T12" fmla="*/ 1 w 1080"/>
              <a:gd name="T13" fmla="*/ 0 h 9"/>
              <a:gd name="T14" fmla="*/ 1 w 1080"/>
              <a:gd name="T15" fmla="*/ 1 h 9"/>
              <a:gd name="T16" fmla="*/ 0 w 1080"/>
              <a:gd name="T17" fmla="*/ 1 h 9"/>
              <a:gd name="T18" fmla="*/ 1 w 1080"/>
              <a:gd name="T19" fmla="*/ 1 h 9"/>
              <a:gd name="T20" fmla="*/ 1 w 1080"/>
              <a:gd name="T21" fmla="*/ 1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0"/>
              <a:gd name="T34" fmla="*/ 0 h 9"/>
              <a:gd name="T35" fmla="*/ 1080 w 1080"/>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0" h="9">
                <a:moveTo>
                  <a:pt x="5" y="9"/>
                </a:moveTo>
                <a:lnTo>
                  <a:pt x="5" y="9"/>
                </a:lnTo>
                <a:lnTo>
                  <a:pt x="1080" y="9"/>
                </a:lnTo>
                <a:lnTo>
                  <a:pt x="1080" y="0"/>
                </a:lnTo>
                <a:lnTo>
                  <a:pt x="5" y="0"/>
                </a:lnTo>
                <a:lnTo>
                  <a:pt x="2" y="1"/>
                </a:lnTo>
                <a:lnTo>
                  <a:pt x="0" y="4"/>
                </a:lnTo>
                <a:lnTo>
                  <a:pt x="2" y="8"/>
                </a:lnTo>
                <a:lnTo>
                  <a:pt x="5" y="9"/>
                </a:lnTo>
                <a:close/>
              </a:path>
            </a:pathLst>
          </a:custGeom>
          <a:solidFill>
            <a:srgbClr val="000000"/>
          </a:solidFill>
          <a:ln w="6350">
            <a:solidFill>
              <a:schemeClr val="tx1"/>
            </a:solidFill>
            <a:round/>
            <a:headEnd/>
            <a:tailEnd/>
          </a:ln>
        </p:spPr>
        <p:txBody>
          <a:bodyPr/>
          <a:lstStyle/>
          <a:p>
            <a:endParaRPr lang="en-GB"/>
          </a:p>
        </p:txBody>
      </p:sp>
      <p:sp>
        <p:nvSpPr>
          <p:cNvPr id="16426" name="Freeform 19"/>
          <p:cNvSpPr>
            <a:spLocks/>
          </p:cNvSpPr>
          <p:nvPr/>
        </p:nvSpPr>
        <p:spPr bwMode="auto">
          <a:xfrm>
            <a:off x="474663" y="5561013"/>
            <a:ext cx="25400" cy="31750"/>
          </a:xfrm>
          <a:custGeom>
            <a:avLst/>
            <a:gdLst>
              <a:gd name="T0" fmla="*/ 0 w 23"/>
              <a:gd name="T1" fmla="*/ 1 h 29"/>
              <a:gd name="T2" fmla="*/ 0 w 23"/>
              <a:gd name="T3" fmla="*/ 1 h 29"/>
              <a:gd name="T4" fmla="*/ 1 w 23"/>
              <a:gd name="T5" fmla="*/ 2 h 29"/>
              <a:gd name="T6" fmla="*/ 1 w 23"/>
              <a:gd name="T7" fmla="*/ 3 h 29"/>
              <a:gd name="T8" fmla="*/ 1 w 23"/>
              <a:gd name="T9" fmla="*/ 3 h 29"/>
              <a:gd name="T10" fmla="*/ 3 w 23"/>
              <a:gd name="T11" fmla="*/ 3 h 29"/>
              <a:gd name="T12" fmla="*/ 3 w 23"/>
              <a:gd name="T13" fmla="*/ 2 h 29"/>
              <a:gd name="T14" fmla="*/ 2 w 23"/>
              <a:gd name="T15" fmla="*/ 2 h 29"/>
              <a:gd name="T16" fmla="*/ 1 w 23"/>
              <a:gd name="T17" fmla="*/ 2 h 29"/>
              <a:gd name="T18" fmla="*/ 1 w 23"/>
              <a:gd name="T19" fmla="*/ 1 h 29"/>
              <a:gd name="T20" fmla="*/ 1 w 23"/>
              <a:gd name="T21" fmla="*/ 1 h 29"/>
              <a:gd name="T22" fmla="*/ 1 w 23"/>
              <a:gd name="T23" fmla="*/ 1 h 29"/>
              <a:gd name="T24" fmla="*/ 1 w 23"/>
              <a:gd name="T25" fmla="*/ 1 h 29"/>
              <a:gd name="T26" fmla="*/ 1 w 23"/>
              <a:gd name="T27" fmla="*/ 1 h 29"/>
              <a:gd name="T28" fmla="*/ 1 w 23"/>
              <a:gd name="T29" fmla="*/ 0 h 29"/>
              <a:gd name="T30" fmla="*/ 1 w 23"/>
              <a:gd name="T31" fmla="*/ 1 h 29"/>
              <a:gd name="T32" fmla="*/ 0 w 23"/>
              <a:gd name="T33" fmla="*/ 1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29"/>
              <a:gd name="T53" fmla="*/ 23 w 23"/>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29">
                <a:moveTo>
                  <a:pt x="0" y="5"/>
                </a:moveTo>
                <a:lnTo>
                  <a:pt x="0" y="5"/>
                </a:lnTo>
                <a:lnTo>
                  <a:pt x="3" y="16"/>
                </a:lnTo>
                <a:lnTo>
                  <a:pt x="8" y="24"/>
                </a:lnTo>
                <a:lnTo>
                  <a:pt x="15" y="26"/>
                </a:lnTo>
                <a:lnTo>
                  <a:pt x="23" y="29"/>
                </a:lnTo>
                <a:lnTo>
                  <a:pt x="23" y="20"/>
                </a:lnTo>
                <a:lnTo>
                  <a:pt x="17" y="20"/>
                </a:lnTo>
                <a:lnTo>
                  <a:pt x="13" y="17"/>
                </a:lnTo>
                <a:lnTo>
                  <a:pt x="9" y="14"/>
                </a:lnTo>
                <a:lnTo>
                  <a:pt x="9" y="5"/>
                </a:lnTo>
                <a:lnTo>
                  <a:pt x="8" y="2"/>
                </a:lnTo>
                <a:lnTo>
                  <a:pt x="5" y="0"/>
                </a:lnTo>
                <a:lnTo>
                  <a:pt x="1" y="2"/>
                </a:lnTo>
                <a:lnTo>
                  <a:pt x="0" y="5"/>
                </a:lnTo>
                <a:close/>
              </a:path>
            </a:pathLst>
          </a:custGeom>
          <a:solidFill>
            <a:srgbClr val="000000"/>
          </a:solidFill>
          <a:ln w="6350">
            <a:solidFill>
              <a:schemeClr val="tx1"/>
            </a:solidFill>
            <a:round/>
            <a:headEnd/>
            <a:tailEnd/>
          </a:ln>
        </p:spPr>
        <p:txBody>
          <a:bodyPr/>
          <a:lstStyle/>
          <a:p>
            <a:endParaRPr lang="en-GB"/>
          </a:p>
        </p:txBody>
      </p:sp>
      <p:sp>
        <p:nvSpPr>
          <p:cNvPr id="16427" name="Freeform 20"/>
          <p:cNvSpPr>
            <a:spLocks/>
          </p:cNvSpPr>
          <p:nvPr/>
        </p:nvSpPr>
        <p:spPr bwMode="auto">
          <a:xfrm>
            <a:off x="479425" y="5070475"/>
            <a:ext cx="1201738" cy="157163"/>
          </a:xfrm>
          <a:custGeom>
            <a:avLst/>
            <a:gdLst>
              <a:gd name="T0" fmla="*/ 0 w 1109"/>
              <a:gd name="T1" fmla="*/ 16 h 139"/>
              <a:gd name="T2" fmla="*/ 1 w 1109"/>
              <a:gd name="T3" fmla="*/ 15 h 139"/>
              <a:gd name="T4" fmla="*/ 1 w 1109"/>
              <a:gd name="T5" fmla="*/ 14 h 139"/>
              <a:gd name="T6" fmla="*/ 3 w 1109"/>
              <a:gd name="T7" fmla="*/ 11 h 139"/>
              <a:gd name="T8" fmla="*/ 5 w 1109"/>
              <a:gd name="T9" fmla="*/ 8 h 139"/>
              <a:gd name="T10" fmla="*/ 7 w 1109"/>
              <a:gd name="T11" fmla="*/ 5 h 139"/>
              <a:gd name="T12" fmla="*/ 8 w 1109"/>
              <a:gd name="T13" fmla="*/ 2 h 139"/>
              <a:gd name="T14" fmla="*/ 10 w 1109"/>
              <a:gd name="T15" fmla="*/ 1 h 139"/>
              <a:gd name="T16" fmla="*/ 11 w 1109"/>
              <a:gd name="T17" fmla="*/ 0 h 139"/>
              <a:gd name="T18" fmla="*/ 101 w 1109"/>
              <a:gd name="T19" fmla="*/ 0 h 139"/>
              <a:gd name="T20" fmla="*/ 102 w 1109"/>
              <a:gd name="T21" fmla="*/ 1 h 139"/>
              <a:gd name="T22" fmla="*/ 103 w 1109"/>
              <a:gd name="T23" fmla="*/ 3 h 139"/>
              <a:gd name="T24" fmla="*/ 105 w 1109"/>
              <a:gd name="T25" fmla="*/ 5 h 139"/>
              <a:gd name="T26" fmla="*/ 106 w 1109"/>
              <a:gd name="T27" fmla="*/ 8 h 139"/>
              <a:gd name="T28" fmla="*/ 109 w 1109"/>
              <a:gd name="T29" fmla="*/ 11 h 139"/>
              <a:gd name="T30" fmla="*/ 111 w 1109"/>
              <a:gd name="T31" fmla="*/ 14 h 139"/>
              <a:gd name="T32" fmla="*/ 112 w 1109"/>
              <a:gd name="T33" fmla="*/ 16 h 139"/>
              <a:gd name="T34" fmla="*/ 113 w 1109"/>
              <a:gd name="T35" fmla="*/ 17 h 139"/>
              <a:gd name="T36" fmla="*/ 113 w 1109"/>
              <a:gd name="T37" fmla="*/ 19 h 139"/>
              <a:gd name="T38" fmla="*/ 112 w 1109"/>
              <a:gd name="T39" fmla="*/ 17 h 139"/>
              <a:gd name="T40" fmla="*/ 111 w 1109"/>
              <a:gd name="T41" fmla="*/ 16 h 139"/>
              <a:gd name="T42" fmla="*/ 111 w 1109"/>
              <a:gd name="T43" fmla="*/ 15 h 139"/>
              <a:gd name="T44" fmla="*/ 109 w 1109"/>
              <a:gd name="T45" fmla="*/ 15 h 139"/>
              <a:gd name="T46" fmla="*/ 2 w 1109"/>
              <a:gd name="T47" fmla="*/ 15 h 139"/>
              <a:gd name="T48" fmla="*/ 1 w 1109"/>
              <a:gd name="T49" fmla="*/ 15 h 139"/>
              <a:gd name="T50" fmla="*/ 1 w 1109"/>
              <a:gd name="T51" fmla="*/ 16 h 139"/>
              <a:gd name="T52" fmla="*/ 1 w 1109"/>
              <a:gd name="T53" fmla="*/ 16 h 139"/>
              <a:gd name="T54" fmla="*/ 0 w 1109"/>
              <a:gd name="T55" fmla="*/ 17 h 139"/>
              <a:gd name="T56" fmla="*/ 0 w 1109"/>
              <a:gd name="T57" fmla="*/ 16 h 1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09"/>
              <a:gd name="T88" fmla="*/ 0 h 139"/>
              <a:gd name="T89" fmla="*/ 1109 w 1109"/>
              <a:gd name="T90" fmla="*/ 139 h 1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09" h="139">
                <a:moveTo>
                  <a:pt x="0" y="125"/>
                </a:moveTo>
                <a:lnTo>
                  <a:pt x="4" y="117"/>
                </a:lnTo>
                <a:lnTo>
                  <a:pt x="16" y="103"/>
                </a:lnTo>
                <a:lnTo>
                  <a:pt x="31" y="82"/>
                </a:lnTo>
                <a:lnTo>
                  <a:pt x="51" y="60"/>
                </a:lnTo>
                <a:lnTo>
                  <a:pt x="69" y="37"/>
                </a:lnTo>
                <a:lnTo>
                  <a:pt x="85" y="18"/>
                </a:lnTo>
                <a:lnTo>
                  <a:pt x="98" y="5"/>
                </a:lnTo>
                <a:lnTo>
                  <a:pt x="103" y="0"/>
                </a:lnTo>
                <a:lnTo>
                  <a:pt x="999" y="0"/>
                </a:lnTo>
                <a:lnTo>
                  <a:pt x="1005" y="6"/>
                </a:lnTo>
                <a:lnTo>
                  <a:pt x="1018" y="19"/>
                </a:lnTo>
                <a:lnTo>
                  <a:pt x="1036" y="39"/>
                </a:lnTo>
                <a:lnTo>
                  <a:pt x="1056" y="61"/>
                </a:lnTo>
                <a:lnTo>
                  <a:pt x="1075" y="84"/>
                </a:lnTo>
                <a:lnTo>
                  <a:pt x="1092" y="104"/>
                </a:lnTo>
                <a:lnTo>
                  <a:pt x="1104" y="120"/>
                </a:lnTo>
                <a:lnTo>
                  <a:pt x="1109" y="128"/>
                </a:lnTo>
                <a:lnTo>
                  <a:pt x="1109" y="139"/>
                </a:lnTo>
                <a:lnTo>
                  <a:pt x="1108" y="128"/>
                </a:lnTo>
                <a:lnTo>
                  <a:pt x="1102" y="121"/>
                </a:lnTo>
                <a:lnTo>
                  <a:pt x="1094" y="117"/>
                </a:lnTo>
                <a:lnTo>
                  <a:pt x="1083" y="116"/>
                </a:lnTo>
                <a:lnTo>
                  <a:pt x="20" y="116"/>
                </a:lnTo>
                <a:lnTo>
                  <a:pt x="12" y="117"/>
                </a:lnTo>
                <a:lnTo>
                  <a:pt x="6" y="120"/>
                </a:lnTo>
                <a:lnTo>
                  <a:pt x="1" y="125"/>
                </a:lnTo>
                <a:lnTo>
                  <a:pt x="0" y="133"/>
                </a:lnTo>
                <a:lnTo>
                  <a:pt x="0" y="125"/>
                </a:lnTo>
                <a:close/>
              </a:path>
            </a:pathLst>
          </a:custGeom>
          <a:solidFill>
            <a:srgbClr val="FFFFFF"/>
          </a:solidFill>
          <a:ln w="9525">
            <a:noFill/>
            <a:round/>
            <a:headEnd/>
            <a:tailEnd/>
          </a:ln>
        </p:spPr>
        <p:txBody>
          <a:bodyPr/>
          <a:lstStyle/>
          <a:p>
            <a:endParaRPr lang="en-GB"/>
          </a:p>
        </p:txBody>
      </p:sp>
      <p:sp>
        <p:nvSpPr>
          <p:cNvPr id="16428" name="Freeform 21"/>
          <p:cNvSpPr>
            <a:spLocks/>
          </p:cNvSpPr>
          <p:nvPr/>
        </p:nvSpPr>
        <p:spPr bwMode="auto">
          <a:xfrm>
            <a:off x="474663" y="5067300"/>
            <a:ext cx="122238" cy="144463"/>
          </a:xfrm>
          <a:custGeom>
            <a:avLst/>
            <a:gdLst>
              <a:gd name="T0" fmla="*/ 11 w 113"/>
              <a:gd name="T1" fmla="*/ 0 h 129"/>
              <a:gd name="T2" fmla="*/ 11 w 113"/>
              <a:gd name="T3" fmla="*/ 0 h 129"/>
              <a:gd name="T4" fmla="*/ 10 w 113"/>
              <a:gd name="T5" fmla="*/ 1 h 129"/>
              <a:gd name="T6" fmla="*/ 9 w 113"/>
              <a:gd name="T7" fmla="*/ 3 h 129"/>
              <a:gd name="T8" fmla="*/ 7 w 113"/>
              <a:gd name="T9" fmla="*/ 5 h 129"/>
              <a:gd name="T10" fmla="*/ 5 w 113"/>
              <a:gd name="T11" fmla="*/ 8 h 129"/>
              <a:gd name="T12" fmla="*/ 3 w 113"/>
              <a:gd name="T13" fmla="*/ 11 h 129"/>
              <a:gd name="T14" fmla="*/ 1 w 113"/>
              <a:gd name="T15" fmla="*/ 13 h 129"/>
              <a:gd name="T16" fmla="*/ 1 w 113"/>
              <a:gd name="T17" fmla="*/ 15 h 129"/>
              <a:gd name="T18" fmla="*/ 0 w 113"/>
              <a:gd name="T19" fmla="*/ 16 h 129"/>
              <a:gd name="T20" fmla="*/ 1 w 113"/>
              <a:gd name="T21" fmla="*/ 16 h 129"/>
              <a:gd name="T22" fmla="*/ 1 w 113"/>
              <a:gd name="T23" fmla="*/ 15 h 129"/>
              <a:gd name="T24" fmla="*/ 2 w 113"/>
              <a:gd name="T25" fmla="*/ 13 h 129"/>
              <a:gd name="T26" fmla="*/ 3 w 113"/>
              <a:gd name="T27" fmla="*/ 11 h 129"/>
              <a:gd name="T28" fmla="*/ 5 w 113"/>
              <a:gd name="T29" fmla="*/ 8 h 129"/>
              <a:gd name="T30" fmla="*/ 7 w 113"/>
              <a:gd name="T31" fmla="*/ 6 h 129"/>
              <a:gd name="T32" fmla="*/ 10 w 113"/>
              <a:gd name="T33" fmla="*/ 3 h 129"/>
              <a:gd name="T34" fmla="*/ 10 w 113"/>
              <a:gd name="T35" fmla="*/ 1 h 129"/>
              <a:gd name="T36" fmla="*/ 11 w 113"/>
              <a:gd name="T37" fmla="*/ 1 h 129"/>
              <a:gd name="T38" fmla="*/ 11 w 113"/>
              <a:gd name="T39" fmla="*/ 1 h 129"/>
              <a:gd name="T40" fmla="*/ 11 w 113"/>
              <a:gd name="T41" fmla="*/ 1 h 129"/>
              <a:gd name="T42" fmla="*/ 11 w 113"/>
              <a:gd name="T43" fmla="*/ 1 h 129"/>
              <a:gd name="T44" fmla="*/ 11 w 113"/>
              <a:gd name="T45" fmla="*/ 1 h 129"/>
              <a:gd name="T46" fmla="*/ 11 w 113"/>
              <a:gd name="T47" fmla="*/ 1 h 129"/>
              <a:gd name="T48" fmla="*/ 11 w 113"/>
              <a:gd name="T49" fmla="*/ 0 h 1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3"/>
              <a:gd name="T76" fmla="*/ 0 h 129"/>
              <a:gd name="T77" fmla="*/ 113 w 113"/>
              <a:gd name="T78" fmla="*/ 129 h 1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3" h="129">
                <a:moveTo>
                  <a:pt x="108" y="0"/>
                </a:moveTo>
                <a:lnTo>
                  <a:pt x="108" y="0"/>
                </a:lnTo>
                <a:lnTo>
                  <a:pt x="101" y="6"/>
                </a:lnTo>
                <a:lnTo>
                  <a:pt x="88" y="20"/>
                </a:lnTo>
                <a:lnTo>
                  <a:pt x="70" y="39"/>
                </a:lnTo>
                <a:lnTo>
                  <a:pt x="52" y="62"/>
                </a:lnTo>
                <a:lnTo>
                  <a:pt x="33" y="84"/>
                </a:lnTo>
                <a:lnTo>
                  <a:pt x="17" y="105"/>
                </a:lnTo>
                <a:lnTo>
                  <a:pt x="6" y="119"/>
                </a:lnTo>
                <a:lnTo>
                  <a:pt x="0" y="129"/>
                </a:lnTo>
                <a:lnTo>
                  <a:pt x="9" y="129"/>
                </a:lnTo>
                <a:lnTo>
                  <a:pt x="13" y="124"/>
                </a:lnTo>
                <a:lnTo>
                  <a:pt x="24" y="109"/>
                </a:lnTo>
                <a:lnTo>
                  <a:pt x="40" y="89"/>
                </a:lnTo>
                <a:lnTo>
                  <a:pt x="59" y="66"/>
                </a:lnTo>
                <a:lnTo>
                  <a:pt x="77" y="44"/>
                </a:lnTo>
                <a:lnTo>
                  <a:pt x="93" y="24"/>
                </a:lnTo>
                <a:lnTo>
                  <a:pt x="105" y="11"/>
                </a:lnTo>
                <a:lnTo>
                  <a:pt x="108" y="9"/>
                </a:lnTo>
                <a:lnTo>
                  <a:pt x="112" y="8"/>
                </a:lnTo>
                <a:lnTo>
                  <a:pt x="113" y="4"/>
                </a:lnTo>
                <a:lnTo>
                  <a:pt x="112" y="1"/>
                </a:lnTo>
                <a:lnTo>
                  <a:pt x="108" y="0"/>
                </a:lnTo>
                <a:close/>
              </a:path>
            </a:pathLst>
          </a:custGeom>
          <a:solidFill>
            <a:srgbClr val="000000"/>
          </a:solidFill>
          <a:ln w="9525">
            <a:noFill/>
            <a:round/>
            <a:headEnd/>
            <a:tailEnd/>
          </a:ln>
        </p:spPr>
        <p:txBody>
          <a:bodyPr/>
          <a:lstStyle/>
          <a:p>
            <a:endParaRPr lang="en-GB"/>
          </a:p>
        </p:txBody>
      </p:sp>
      <p:sp>
        <p:nvSpPr>
          <p:cNvPr id="16429" name="Freeform 22"/>
          <p:cNvSpPr>
            <a:spLocks/>
          </p:cNvSpPr>
          <p:nvPr/>
        </p:nvSpPr>
        <p:spPr bwMode="auto">
          <a:xfrm>
            <a:off x="592138" y="5067300"/>
            <a:ext cx="974725" cy="9525"/>
          </a:xfrm>
          <a:custGeom>
            <a:avLst/>
            <a:gdLst>
              <a:gd name="T0" fmla="*/ 90 w 900"/>
              <a:gd name="T1" fmla="*/ 0 h 9"/>
              <a:gd name="T2" fmla="*/ 90 w 900"/>
              <a:gd name="T3" fmla="*/ 0 h 9"/>
              <a:gd name="T4" fmla="*/ 0 w 900"/>
              <a:gd name="T5" fmla="*/ 0 h 9"/>
              <a:gd name="T6" fmla="*/ 0 w 900"/>
              <a:gd name="T7" fmla="*/ 1 h 9"/>
              <a:gd name="T8" fmla="*/ 90 w 900"/>
              <a:gd name="T9" fmla="*/ 1 h 9"/>
              <a:gd name="T10" fmla="*/ 90 w 900"/>
              <a:gd name="T11" fmla="*/ 1 h 9"/>
              <a:gd name="T12" fmla="*/ 90 w 900"/>
              <a:gd name="T13" fmla="*/ 1 h 9"/>
              <a:gd name="T14" fmla="*/ 90 w 900"/>
              <a:gd name="T15" fmla="*/ 1 h 9"/>
              <a:gd name="T16" fmla="*/ 91 w 900"/>
              <a:gd name="T17" fmla="*/ 1 h 9"/>
              <a:gd name="T18" fmla="*/ 90 w 900"/>
              <a:gd name="T19" fmla="*/ 1 h 9"/>
              <a:gd name="T20" fmla="*/ 90 w 900"/>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0"/>
              <a:gd name="T34" fmla="*/ 0 h 9"/>
              <a:gd name="T35" fmla="*/ 900 w 900"/>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0" h="9">
                <a:moveTo>
                  <a:pt x="896" y="0"/>
                </a:moveTo>
                <a:lnTo>
                  <a:pt x="896" y="0"/>
                </a:lnTo>
                <a:lnTo>
                  <a:pt x="0" y="0"/>
                </a:lnTo>
                <a:lnTo>
                  <a:pt x="0" y="9"/>
                </a:lnTo>
                <a:lnTo>
                  <a:pt x="896" y="9"/>
                </a:lnTo>
                <a:lnTo>
                  <a:pt x="899" y="8"/>
                </a:lnTo>
                <a:lnTo>
                  <a:pt x="900" y="4"/>
                </a:lnTo>
                <a:lnTo>
                  <a:pt x="899" y="1"/>
                </a:lnTo>
                <a:lnTo>
                  <a:pt x="896" y="0"/>
                </a:lnTo>
                <a:close/>
              </a:path>
            </a:pathLst>
          </a:custGeom>
          <a:solidFill>
            <a:srgbClr val="000000"/>
          </a:solidFill>
          <a:ln w="9525">
            <a:noFill/>
            <a:round/>
            <a:headEnd/>
            <a:tailEnd/>
          </a:ln>
        </p:spPr>
        <p:txBody>
          <a:bodyPr/>
          <a:lstStyle/>
          <a:p>
            <a:endParaRPr lang="en-GB"/>
          </a:p>
        </p:txBody>
      </p:sp>
      <p:sp>
        <p:nvSpPr>
          <p:cNvPr id="16430" name="Freeform 23"/>
          <p:cNvSpPr>
            <a:spLocks/>
          </p:cNvSpPr>
          <p:nvPr/>
        </p:nvSpPr>
        <p:spPr bwMode="auto">
          <a:xfrm>
            <a:off x="1562100" y="5067300"/>
            <a:ext cx="123825" cy="152400"/>
          </a:xfrm>
          <a:custGeom>
            <a:avLst/>
            <a:gdLst>
              <a:gd name="T0" fmla="*/ 12 w 114"/>
              <a:gd name="T1" fmla="*/ 16 h 136"/>
              <a:gd name="T2" fmla="*/ 12 w 114"/>
              <a:gd name="T3" fmla="*/ 16 h 136"/>
              <a:gd name="T4" fmla="*/ 11 w 114"/>
              <a:gd name="T5" fmla="*/ 15 h 136"/>
              <a:gd name="T6" fmla="*/ 10 w 114"/>
              <a:gd name="T7" fmla="*/ 13 h 136"/>
              <a:gd name="T8" fmla="*/ 8 w 114"/>
              <a:gd name="T9" fmla="*/ 11 h 136"/>
              <a:gd name="T10" fmla="*/ 6 w 114"/>
              <a:gd name="T11" fmla="*/ 8 h 136"/>
              <a:gd name="T12" fmla="*/ 3 w 114"/>
              <a:gd name="T13" fmla="*/ 5 h 136"/>
              <a:gd name="T14" fmla="*/ 2 w 114"/>
              <a:gd name="T15" fmla="*/ 3 h 136"/>
              <a:gd name="T16" fmla="*/ 1 w 114"/>
              <a:gd name="T17" fmla="*/ 1 h 136"/>
              <a:gd name="T18" fmla="*/ 0 w 114"/>
              <a:gd name="T19" fmla="*/ 0 h 136"/>
              <a:gd name="T20" fmla="*/ 0 w 114"/>
              <a:gd name="T21" fmla="*/ 1 h 136"/>
              <a:gd name="T22" fmla="*/ 1 w 114"/>
              <a:gd name="T23" fmla="*/ 1 h 136"/>
              <a:gd name="T24" fmla="*/ 1 w 114"/>
              <a:gd name="T25" fmla="*/ 3 h 136"/>
              <a:gd name="T26" fmla="*/ 3 w 114"/>
              <a:gd name="T27" fmla="*/ 6 h 136"/>
              <a:gd name="T28" fmla="*/ 5 w 114"/>
              <a:gd name="T29" fmla="*/ 8 h 136"/>
              <a:gd name="T30" fmla="*/ 8 w 114"/>
              <a:gd name="T31" fmla="*/ 11 h 136"/>
              <a:gd name="T32" fmla="*/ 10 w 114"/>
              <a:gd name="T33" fmla="*/ 14 h 136"/>
              <a:gd name="T34" fmla="*/ 11 w 114"/>
              <a:gd name="T35" fmla="*/ 16 h 136"/>
              <a:gd name="T36" fmla="*/ 11 w 114"/>
              <a:gd name="T37" fmla="*/ 16 h 136"/>
              <a:gd name="T38" fmla="*/ 11 w 114"/>
              <a:gd name="T39" fmla="*/ 16 h 136"/>
              <a:gd name="T40" fmla="*/ 11 w 114"/>
              <a:gd name="T41" fmla="*/ 16 h 136"/>
              <a:gd name="T42" fmla="*/ 11 w 114"/>
              <a:gd name="T43" fmla="*/ 16 h 136"/>
              <a:gd name="T44" fmla="*/ 11 w 114"/>
              <a:gd name="T45" fmla="*/ 17 h 136"/>
              <a:gd name="T46" fmla="*/ 12 w 114"/>
              <a:gd name="T47" fmla="*/ 16 h 136"/>
              <a:gd name="T48" fmla="*/ 12 w 114"/>
              <a:gd name="T49" fmla="*/ 16 h 1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4"/>
              <a:gd name="T76" fmla="*/ 0 h 136"/>
              <a:gd name="T77" fmla="*/ 114 w 114"/>
              <a:gd name="T78" fmla="*/ 136 h 1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4" h="136">
                <a:moveTo>
                  <a:pt x="114" y="132"/>
                </a:moveTo>
                <a:lnTo>
                  <a:pt x="114" y="132"/>
                </a:lnTo>
                <a:lnTo>
                  <a:pt x="109" y="121"/>
                </a:lnTo>
                <a:lnTo>
                  <a:pt x="96" y="106"/>
                </a:lnTo>
                <a:lnTo>
                  <a:pt x="80" y="85"/>
                </a:lnTo>
                <a:lnTo>
                  <a:pt x="60" y="63"/>
                </a:lnTo>
                <a:lnTo>
                  <a:pt x="39" y="40"/>
                </a:lnTo>
                <a:lnTo>
                  <a:pt x="21" y="21"/>
                </a:lnTo>
                <a:lnTo>
                  <a:pt x="9" y="8"/>
                </a:lnTo>
                <a:lnTo>
                  <a:pt x="0" y="0"/>
                </a:lnTo>
                <a:lnTo>
                  <a:pt x="0" y="9"/>
                </a:lnTo>
                <a:lnTo>
                  <a:pt x="4" y="12"/>
                </a:lnTo>
                <a:lnTo>
                  <a:pt x="17" y="26"/>
                </a:lnTo>
                <a:lnTo>
                  <a:pt x="35" y="45"/>
                </a:lnTo>
                <a:lnTo>
                  <a:pt x="54" y="67"/>
                </a:lnTo>
                <a:lnTo>
                  <a:pt x="73" y="90"/>
                </a:lnTo>
                <a:lnTo>
                  <a:pt x="90" y="110"/>
                </a:lnTo>
                <a:lnTo>
                  <a:pt x="102" y="126"/>
                </a:lnTo>
                <a:lnTo>
                  <a:pt x="105" y="132"/>
                </a:lnTo>
                <a:lnTo>
                  <a:pt x="107" y="135"/>
                </a:lnTo>
                <a:lnTo>
                  <a:pt x="110" y="136"/>
                </a:lnTo>
                <a:lnTo>
                  <a:pt x="113" y="135"/>
                </a:lnTo>
                <a:lnTo>
                  <a:pt x="114" y="132"/>
                </a:lnTo>
                <a:close/>
              </a:path>
            </a:pathLst>
          </a:custGeom>
          <a:solidFill>
            <a:srgbClr val="000000"/>
          </a:solidFill>
          <a:ln w="9525">
            <a:noFill/>
            <a:round/>
            <a:headEnd/>
            <a:tailEnd/>
          </a:ln>
        </p:spPr>
        <p:txBody>
          <a:bodyPr/>
          <a:lstStyle/>
          <a:p>
            <a:endParaRPr lang="en-GB"/>
          </a:p>
        </p:txBody>
      </p:sp>
      <p:sp>
        <p:nvSpPr>
          <p:cNvPr id="16431" name="Freeform 24"/>
          <p:cNvSpPr>
            <a:spLocks/>
          </p:cNvSpPr>
          <p:nvPr/>
        </p:nvSpPr>
        <p:spPr bwMode="auto">
          <a:xfrm>
            <a:off x="1674813" y="5214938"/>
            <a:ext cx="11113" cy="17463"/>
          </a:xfrm>
          <a:custGeom>
            <a:avLst/>
            <a:gdLst>
              <a:gd name="T0" fmla="*/ 0 w 9"/>
              <a:gd name="T1" fmla="*/ 1 h 15"/>
              <a:gd name="T2" fmla="*/ 2 w 9"/>
              <a:gd name="T3" fmla="*/ 1 h 15"/>
              <a:gd name="T4" fmla="*/ 2 w 9"/>
              <a:gd name="T5" fmla="*/ 0 h 15"/>
              <a:gd name="T6" fmla="*/ 0 w 9"/>
              <a:gd name="T7" fmla="*/ 0 h 15"/>
              <a:gd name="T8" fmla="*/ 0 w 9"/>
              <a:gd name="T9" fmla="*/ 1 h 15"/>
              <a:gd name="T10" fmla="*/ 2 w 9"/>
              <a:gd name="T11" fmla="*/ 1 h 15"/>
              <a:gd name="T12" fmla="*/ 0 w 9"/>
              <a:gd name="T13" fmla="*/ 1 h 15"/>
              <a:gd name="T14" fmla="*/ 2 w 9"/>
              <a:gd name="T15" fmla="*/ 2 h 15"/>
              <a:gd name="T16" fmla="*/ 2 w 9"/>
              <a:gd name="T17" fmla="*/ 2 h 15"/>
              <a:gd name="T18" fmla="*/ 2 w 9"/>
              <a:gd name="T19" fmla="*/ 2 h 15"/>
              <a:gd name="T20" fmla="*/ 2 w 9"/>
              <a:gd name="T21" fmla="*/ 1 h 15"/>
              <a:gd name="T22" fmla="*/ 0 w 9"/>
              <a:gd name="T23" fmla="*/ 1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15"/>
              <a:gd name="T38" fmla="*/ 9 w 9"/>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15">
                <a:moveTo>
                  <a:pt x="0" y="11"/>
                </a:moveTo>
                <a:lnTo>
                  <a:pt x="9" y="11"/>
                </a:lnTo>
                <a:lnTo>
                  <a:pt x="9" y="0"/>
                </a:lnTo>
                <a:lnTo>
                  <a:pt x="0" y="0"/>
                </a:lnTo>
                <a:lnTo>
                  <a:pt x="0" y="11"/>
                </a:lnTo>
                <a:lnTo>
                  <a:pt x="9" y="11"/>
                </a:lnTo>
                <a:lnTo>
                  <a:pt x="0" y="11"/>
                </a:lnTo>
                <a:lnTo>
                  <a:pt x="2" y="14"/>
                </a:lnTo>
                <a:lnTo>
                  <a:pt x="5" y="15"/>
                </a:lnTo>
                <a:lnTo>
                  <a:pt x="8" y="14"/>
                </a:lnTo>
                <a:lnTo>
                  <a:pt x="9" y="11"/>
                </a:lnTo>
                <a:lnTo>
                  <a:pt x="0" y="11"/>
                </a:lnTo>
                <a:close/>
              </a:path>
            </a:pathLst>
          </a:custGeom>
          <a:solidFill>
            <a:srgbClr val="000000"/>
          </a:solidFill>
          <a:ln w="9525">
            <a:noFill/>
            <a:round/>
            <a:headEnd/>
            <a:tailEnd/>
          </a:ln>
        </p:spPr>
        <p:txBody>
          <a:bodyPr/>
          <a:lstStyle/>
          <a:p>
            <a:endParaRPr lang="en-GB"/>
          </a:p>
        </p:txBody>
      </p:sp>
      <p:sp>
        <p:nvSpPr>
          <p:cNvPr id="16432" name="Freeform 25"/>
          <p:cNvSpPr>
            <a:spLocks/>
          </p:cNvSpPr>
          <p:nvPr/>
        </p:nvSpPr>
        <p:spPr bwMode="auto">
          <a:xfrm>
            <a:off x="1647825" y="5197475"/>
            <a:ext cx="38100" cy="30163"/>
          </a:xfrm>
          <a:custGeom>
            <a:avLst/>
            <a:gdLst>
              <a:gd name="T0" fmla="*/ 1 w 34"/>
              <a:gd name="T1" fmla="*/ 1 h 27"/>
              <a:gd name="T2" fmla="*/ 1 w 34"/>
              <a:gd name="T3" fmla="*/ 1 h 27"/>
              <a:gd name="T4" fmla="*/ 2 w 34"/>
              <a:gd name="T5" fmla="*/ 1 h 27"/>
              <a:gd name="T6" fmla="*/ 3 w 34"/>
              <a:gd name="T7" fmla="*/ 1 h 27"/>
              <a:gd name="T8" fmla="*/ 3 w 34"/>
              <a:gd name="T9" fmla="*/ 2 h 27"/>
              <a:gd name="T10" fmla="*/ 3 w 34"/>
              <a:gd name="T11" fmla="*/ 3 h 27"/>
              <a:gd name="T12" fmla="*/ 4 w 34"/>
              <a:gd name="T13" fmla="*/ 3 h 27"/>
              <a:gd name="T14" fmla="*/ 4 w 34"/>
              <a:gd name="T15" fmla="*/ 2 h 27"/>
              <a:gd name="T16" fmla="*/ 3 w 34"/>
              <a:gd name="T17" fmla="*/ 1 h 27"/>
              <a:gd name="T18" fmla="*/ 2 w 34"/>
              <a:gd name="T19" fmla="*/ 1 h 27"/>
              <a:gd name="T20" fmla="*/ 1 w 34"/>
              <a:gd name="T21" fmla="*/ 0 h 27"/>
              <a:gd name="T22" fmla="*/ 1 w 34"/>
              <a:gd name="T23" fmla="*/ 0 h 27"/>
              <a:gd name="T24" fmla="*/ 1 w 34"/>
              <a:gd name="T25" fmla="*/ 0 h 27"/>
              <a:gd name="T26" fmla="*/ 1 w 34"/>
              <a:gd name="T27" fmla="*/ 1 h 27"/>
              <a:gd name="T28" fmla="*/ 0 w 34"/>
              <a:gd name="T29" fmla="*/ 1 h 27"/>
              <a:gd name="T30" fmla="*/ 1 w 34"/>
              <a:gd name="T31" fmla="*/ 1 h 27"/>
              <a:gd name="T32" fmla="*/ 1 w 34"/>
              <a:gd name="T33" fmla="*/ 1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7"/>
              <a:gd name="T53" fmla="*/ 34 w 34"/>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7">
                <a:moveTo>
                  <a:pt x="4" y="9"/>
                </a:moveTo>
                <a:lnTo>
                  <a:pt x="4" y="9"/>
                </a:lnTo>
                <a:lnTo>
                  <a:pt x="15" y="9"/>
                </a:lnTo>
                <a:lnTo>
                  <a:pt x="21" y="12"/>
                </a:lnTo>
                <a:lnTo>
                  <a:pt x="25" y="17"/>
                </a:lnTo>
                <a:lnTo>
                  <a:pt x="25" y="27"/>
                </a:lnTo>
                <a:lnTo>
                  <a:pt x="34" y="27"/>
                </a:lnTo>
                <a:lnTo>
                  <a:pt x="32" y="14"/>
                </a:lnTo>
                <a:lnTo>
                  <a:pt x="25" y="5"/>
                </a:lnTo>
                <a:lnTo>
                  <a:pt x="15" y="2"/>
                </a:lnTo>
                <a:lnTo>
                  <a:pt x="4" y="0"/>
                </a:lnTo>
                <a:lnTo>
                  <a:pt x="1" y="1"/>
                </a:lnTo>
                <a:lnTo>
                  <a:pt x="0" y="4"/>
                </a:lnTo>
                <a:lnTo>
                  <a:pt x="1" y="8"/>
                </a:lnTo>
                <a:lnTo>
                  <a:pt x="4" y="9"/>
                </a:lnTo>
                <a:close/>
              </a:path>
            </a:pathLst>
          </a:custGeom>
          <a:solidFill>
            <a:srgbClr val="000000"/>
          </a:solidFill>
          <a:ln w="9525">
            <a:noFill/>
            <a:round/>
            <a:headEnd/>
            <a:tailEnd/>
          </a:ln>
        </p:spPr>
        <p:txBody>
          <a:bodyPr/>
          <a:lstStyle/>
          <a:p>
            <a:endParaRPr lang="en-GB"/>
          </a:p>
        </p:txBody>
      </p:sp>
      <p:sp>
        <p:nvSpPr>
          <p:cNvPr id="16433" name="Freeform 26"/>
          <p:cNvSpPr>
            <a:spLocks/>
          </p:cNvSpPr>
          <p:nvPr/>
        </p:nvSpPr>
        <p:spPr bwMode="auto">
          <a:xfrm>
            <a:off x="496888" y="5197475"/>
            <a:ext cx="1155700" cy="9525"/>
          </a:xfrm>
          <a:custGeom>
            <a:avLst/>
            <a:gdLst>
              <a:gd name="T0" fmla="*/ 1 w 1067"/>
              <a:gd name="T1" fmla="*/ 1 h 9"/>
              <a:gd name="T2" fmla="*/ 1 w 1067"/>
              <a:gd name="T3" fmla="*/ 1 h 9"/>
              <a:gd name="T4" fmla="*/ 108 w 1067"/>
              <a:gd name="T5" fmla="*/ 1 h 9"/>
              <a:gd name="T6" fmla="*/ 108 w 1067"/>
              <a:gd name="T7" fmla="*/ 0 h 9"/>
              <a:gd name="T8" fmla="*/ 1 w 1067"/>
              <a:gd name="T9" fmla="*/ 0 h 9"/>
              <a:gd name="T10" fmla="*/ 1 w 1067"/>
              <a:gd name="T11" fmla="*/ 0 h 9"/>
              <a:gd name="T12" fmla="*/ 1 w 1067"/>
              <a:gd name="T13" fmla="*/ 0 h 9"/>
              <a:gd name="T14" fmla="*/ 1 w 1067"/>
              <a:gd name="T15" fmla="*/ 1 h 9"/>
              <a:gd name="T16" fmla="*/ 0 w 1067"/>
              <a:gd name="T17" fmla="*/ 1 h 9"/>
              <a:gd name="T18" fmla="*/ 1 w 1067"/>
              <a:gd name="T19" fmla="*/ 1 h 9"/>
              <a:gd name="T20" fmla="*/ 1 w 1067"/>
              <a:gd name="T21" fmla="*/ 1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67"/>
              <a:gd name="T34" fmla="*/ 0 h 9"/>
              <a:gd name="T35" fmla="*/ 1067 w 106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67" h="9">
                <a:moveTo>
                  <a:pt x="4" y="9"/>
                </a:moveTo>
                <a:lnTo>
                  <a:pt x="4" y="9"/>
                </a:lnTo>
                <a:lnTo>
                  <a:pt x="1067" y="9"/>
                </a:lnTo>
                <a:lnTo>
                  <a:pt x="1067" y="0"/>
                </a:lnTo>
                <a:lnTo>
                  <a:pt x="4" y="0"/>
                </a:lnTo>
                <a:lnTo>
                  <a:pt x="1" y="1"/>
                </a:lnTo>
                <a:lnTo>
                  <a:pt x="0" y="4"/>
                </a:lnTo>
                <a:lnTo>
                  <a:pt x="1" y="8"/>
                </a:lnTo>
                <a:lnTo>
                  <a:pt x="4" y="9"/>
                </a:lnTo>
                <a:close/>
              </a:path>
            </a:pathLst>
          </a:custGeom>
          <a:solidFill>
            <a:srgbClr val="000000"/>
          </a:solidFill>
          <a:ln w="9525">
            <a:noFill/>
            <a:round/>
            <a:headEnd/>
            <a:tailEnd/>
          </a:ln>
        </p:spPr>
        <p:txBody>
          <a:bodyPr/>
          <a:lstStyle/>
          <a:p>
            <a:endParaRPr lang="en-GB"/>
          </a:p>
        </p:txBody>
      </p:sp>
      <p:sp>
        <p:nvSpPr>
          <p:cNvPr id="16434" name="Freeform 27"/>
          <p:cNvSpPr>
            <a:spLocks/>
          </p:cNvSpPr>
          <p:nvPr/>
        </p:nvSpPr>
        <p:spPr bwMode="auto">
          <a:xfrm>
            <a:off x="474663" y="5197475"/>
            <a:ext cx="26988" cy="28575"/>
          </a:xfrm>
          <a:custGeom>
            <a:avLst/>
            <a:gdLst>
              <a:gd name="T0" fmla="*/ 0 w 25"/>
              <a:gd name="T1" fmla="*/ 2 h 26"/>
              <a:gd name="T2" fmla="*/ 1 w 25"/>
              <a:gd name="T3" fmla="*/ 2 h 26"/>
              <a:gd name="T4" fmla="*/ 1 w 25"/>
              <a:gd name="T5" fmla="*/ 1 h 26"/>
              <a:gd name="T6" fmla="*/ 1 w 25"/>
              <a:gd name="T7" fmla="*/ 1 h 26"/>
              <a:gd name="T8" fmla="*/ 1 w 25"/>
              <a:gd name="T9" fmla="*/ 1 h 26"/>
              <a:gd name="T10" fmla="*/ 2 w 25"/>
              <a:gd name="T11" fmla="*/ 1 h 26"/>
              <a:gd name="T12" fmla="*/ 2 w 25"/>
              <a:gd name="T13" fmla="*/ 0 h 26"/>
              <a:gd name="T14" fmla="*/ 1 w 25"/>
              <a:gd name="T15" fmla="*/ 1 h 26"/>
              <a:gd name="T16" fmla="*/ 1 w 25"/>
              <a:gd name="T17" fmla="*/ 1 h 26"/>
              <a:gd name="T18" fmla="*/ 1 w 25"/>
              <a:gd name="T19" fmla="*/ 1 h 26"/>
              <a:gd name="T20" fmla="*/ 0 w 25"/>
              <a:gd name="T21" fmla="*/ 2 h 26"/>
              <a:gd name="T22" fmla="*/ 1 w 25"/>
              <a:gd name="T23" fmla="*/ 2 h 26"/>
              <a:gd name="T24" fmla="*/ 0 w 25"/>
              <a:gd name="T25" fmla="*/ 2 h 26"/>
              <a:gd name="T26" fmla="*/ 1 w 25"/>
              <a:gd name="T27" fmla="*/ 3 h 26"/>
              <a:gd name="T28" fmla="*/ 1 w 25"/>
              <a:gd name="T29" fmla="*/ 3 h 26"/>
              <a:gd name="T30" fmla="*/ 1 w 25"/>
              <a:gd name="T31" fmla="*/ 3 h 26"/>
              <a:gd name="T32" fmla="*/ 1 w 25"/>
              <a:gd name="T33" fmla="*/ 2 h 26"/>
              <a:gd name="T34" fmla="*/ 0 w 25"/>
              <a:gd name="T35" fmla="*/ 2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26"/>
              <a:gd name="T56" fmla="*/ 25 w 25"/>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26">
                <a:moveTo>
                  <a:pt x="0" y="21"/>
                </a:moveTo>
                <a:lnTo>
                  <a:pt x="9" y="21"/>
                </a:lnTo>
                <a:lnTo>
                  <a:pt x="9" y="14"/>
                </a:lnTo>
                <a:lnTo>
                  <a:pt x="13" y="11"/>
                </a:lnTo>
                <a:lnTo>
                  <a:pt x="17" y="9"/>
                </a:lnTo>
                <a:lnTo>
                  <a:pt x="25" y="9"/>
                </a:lnTo>
                <a:lnTo>
                  <a:pt x="25" y="0"/>
                </a:lnTo>
                <a:lnTo>
                  <a:pt x="17" y="2"/>
                </a:lnTo>
                <a:lnTo>
                  <a:pt x="8" y="4"/>
                </a:lnTo>
                <a:lnTo>
                  <a:pt x="3" y="12"/>
                </a:lnTo>
                <a:lnTo>
                  <a:pt x="0" y="21"/>
                </a:lnTo>
                <a:lnTo>
                  <a:pt x="9" y="21"/>
                </a:lnTo>
                <a:lnTo>
                  <a:pt x="0" y="21"/>
                </a:lnTo>
                <a:lnTo>
                  <a:pt x="1" y="25"/>
                </a:lnTo>
                <a:lnTo>
                  <a:pt x="5" y="26"/>
                </a:lnTo>
                <a:lnTo>
                  <a:pt x="8" y="25"/>
                </a:lnTo>
                <a:lnTo>
                  <a:pt x="9" y="21"/>
                </a:lnTo>
                <a:lnTo>
                  <a:pt x="0" y="21"/>
                </a:lnTo>
                <a:close/>
              </a:path>
            </a:pathLst>
          </a:custGeom>
          <a:solidFill>
            <a:srgbClr val="000000"/>
          </a:solidFill>
          <a:ln w="9525">
            <a:noFill/>
            <a:round/>
            <a:headEnd/>
            <a:tailEnd/>
          </a:ln>
        </p:spPr>
        <p:txBody>
          <a:bodyPr/>
          <a:lstStyle/>
          <a:p>
            <a:endParaRPr lang="en-GB"/>
          </a:p>
        </p:txBody>
      </p:sp>
      <p:sp>
        <p:nvSpPr>
          <p:cNvPr id="16435" name="Freeform 28"/>
          <p:cNvSpPr>
            <a:spLocks/>
          </p:cNvSpPr>
          <p:nvPr/>
        </p:nvSpPr>
        <p:spPr bwMode="auto">
          <a:xfrm>
            <a:off x="474663" y="5207000"/>
            <a:ext cx="9525" cy="14288"/>
          </a:xfrm>
          <a:custGeom>
            <a:avLst/>
            <a:gdLst>
              <a:gd name="T0" fmla="*/ 0 w 9"/>
              <a:gd name="T1" fmla="*/ 2 h 12"/>
              <a:gd name="T2" fmla="*/ 0 w 9"/>
              <a:gd name="T3" fmla="*/ 2 h 12"/>
              <a:gd name="T4" fmla="*/ 0 w 9"/>
              <a:gd name="T5" fmla="*/ 2 h 12"/>
              <a:gd name="T6" fmla="*/ 1 w 9"/>
              <a:gd name="T7" fmla="*/ 2 h 12"/>
              <a:gd name="T8" fmla="*/ 1 w 9"/>
              <a:gd name="T9" fmla="*/ 2 h 12"/>
              <a:gd name="T10" fmla="*/ 1 w 9"/>
              <a:gd name="T11" fmla="*/ 2 h 12"/>
              <a:gd name="T12" fmla="*/ 1 w 9"/>
              <a:gd name="T13" fmla="*/ 2 h 12"/>
              <a:gd name="T14" fmla="*/ 1 w 9"/>
              <a:gd name="T15" fmla="*/ 1 h 12"/>
              <a:gd name="T16" fmla="*/ 1 w 9"/>
              <a:gd name="T17" fmla="*/ 0 h 12"/>
              <a:gd name="T18" fmla="*/ 1 w 9"/>
              <a:gd name="T19" fmla="*/ 1 h 12"/>
              <a:gd name="T20" fmla="*/ 0 w 9"/>
              <a:gd name="T21" fmla="*/ 2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2"/>
              <a:gd name="T35" fmla="*/ 9 w 9"/>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2">
                <a:moveTo>
                  <a:pt x="0" y="4"/>
                </a:moveTo>
                <a:lnTo>
                  <a:pt x="0" y="4"/>
                </a:lnTo>
                <a:lnTo>
                  <a:pt x="0" y="12"/>
                </a:lnTo>
                <a:lnTo>
                  <a:pt x="9" y="12"/>
                </a:lnTo>
                <a:lnTo>
                  <a:pt x="9" y="4"/>
                </a:lnTo>
                <a:lnTo>
                  <a:pt x="8" y="1"/>
                </a:lnTo>
                <a:lnTo>
                  <a:pt x="5" y="0"/>
                </a:lnTo>
                <a:lnTo>
                  <a:pt x="1" y="1"/>
                </a:lnTo>
                <a:lnTo>
                  <a:pt x="0" y="4"/>
                </a:lnTo>
                <a:close/>
              </a:path>
            </a:pathLst>
          </a:custGeom>
          <a:solidFill>
            <a:srgbClr val="000000"/>
          </a:solidFill>
          <a:ln w="9525">
            <a:noFill/>
            <a:round/>
            <a:headEnd/>
            <a:tailEnd/>
          </a:ln>
        </p:spPr>
        <p:txBody>
          <a:bodyPr/>
          <a:lstStyle/>
          <a:p>
            <a:endParaRPr lang="en-GB"/>
          </a:p>
        </p:txBody>
      </p:sp>
      <p:sp>
        <p:nvSpPr>
          <p:cNvPr id="16436" name="Freeform 29"/>
          <p:cNvSpPr>
            <a:spLocks/>
          </p:cNvSpPr>
          <p:nvPr/>
        </p:nvSpPr>
        <p:spPr bwMode="auto">
          <a:xfrm>
            <a:off x="496888" y="5218113"/>
            <a:ext cx="1163638" cy="227013"/>
          </a:xfrm>
          <a:custGeom>
            <a:avLst/>
            <a:gdLst>
              <a:gd name="T0" fmla="*/ 0 w 1074"/>
              <a:gd name="T1" fmla="*/ 23 h 202"/>
              <a:gd name="T2" fmla="*/ 0 w 1074"/>
              <a:gd name="T3" fmla="*/ 2 h 202"/>
              <a:gd name="T4" fmla="*/ 1 w 1074"/>
              <a:gd name="T5" fmla="*/ 1 h 202"/>
              <a:gd name="T6" fmla="*/ 1 w 1074"/>
              <a:gd name="T7" fmla="*/ 1 h 202"/>
              <a:gd name="T8" fmla="*/ 1 w 1074"/>
              <a:gd name="T9" fmla="*/ 1 h 202"/>
              <a:gd name="T10" fmla="*/ 2 w 1074"/>
              <a:gd name="T11" fmla="*/ 0 h 202"/>
              <a:gd name="T12" fmla="*/ 106 w 1074"/>
              <a:gd name="T13" fmla="*/ 0 h 202"/>
              <a:gd name="T14" fmla="*/ 107 w 1074"/>
              <a:gd name="T15" fmla="*/ 1 h 202"/>
              <a:gd name="T16" fmla="*/ 108 w 1074"/>
              <a:gd name="T17" fmla="*/ 1 h 202"/>
              <a:gd name="T18" fmla="*/ 109 w 1074"/>
              <a:gd name="T19" fmla="*/ 1 h 202"/>
              <a:gd name="T20" fmla="*/ 109 w 1074"/>
              <a:gd name="T21" fmla="*/ 3 h 202"/>
              <a:gd name="T22" fmla="*/ 109 w 1074"/>
              <a:gd name="T23" fmla="*/ 24 h 202"/>
              <a:gd name="T24" fmla="*/ 109 w 1074"/>
              <a:gd name="T25" fmla="*/ 25 h 202"/>
              <a:gd name="T26" fmla="*/ 109 w 1074"/>
              <a:gd name="T27" fmla="*/ 25 h 202"/>
              <a:gd name="T28" fmla="*/ 108 w 1074"/>
              <a:gd name="T29" fmla="*/ 25 h 202"/>
              <a:gd name="T30" fmla="*/ 106 w 1074"/>
              <a:gd name="T31" fmla="*/ 25 h 202"/>
              <a:gd name="T32" fmla="*/ 1 w 1074"/>
              <a:gd name="T33" fmla="*/ 25 h 202"/>
              <a:gd name="T34" fmla="*/ 1 w 1074"/>
              <a:gd name="T35" fmla="*/ 25 h 202"/>
              <a:gd name="T36" fmla="*/ 1 w 1074"/>
              <a:gd name="T37" fmla="*/ 25 h 202"/>
              <a:gd name="T38" fmla="*/ 1 w 1074"/>
              <a:gd name="T39" fmla="*/ 25 h 202"/>
              <a:gd name="T40" fmla="*/ 0 w 1074"/>
              <a:gd name="T41" fmla="*/ 23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74"/>
              <a:gd name="T64" fmla="*/ 0 h 202"/>
              <a:gd name="T65" fmla="*/ 1074 w 1074"/>
              <a:gd name="T66" fmla="*/ 202 h 2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74" h="202">
                <a:moveTo>
                  <a:pt x="0" y="185"/>
                </a:moveTo>
                <a:lnTo>
                  <a:pt x="0" y="15"/>
                </a:lnTo>
                <a:lnTo>
                  <a:pt x="1" y="8"/>
                </a:lnTo>
                <a:lnTo>
                  <a:pt x="5" y="3"/>
                </a:lnTo>
                <a:lnTo>
                  <a:pt x="11" y="1"/>
                </a:lnTo>
                <a:lnTo>
                  <a:pt x="19" y="0"/>
                </a:lnTo>
                <a:lnTo>
                  <a:pt x="1051" y="0"/>
                </a:lnTo>
                <a:lnTo>
                  <a:pt x="1061" y="1"/>
                </a:lnTo>
                <a:lnTo>
                  <a:pt x="1068" y="3"/>
                </a:lnTo>
                <a:lnTo>
                  <a:pt x="1073" y="10"/>
                </a:lnTo>
                <a:lnTo>
                  <a:pt x="1074" y="20"/>
                </a:lnTo>
                <a:lnTo>
                  <a:pt x="1074" y="190"/>
                </a:lnTo>
                <a:lnTo>
                  <a:pt x="1074" y="196"/>
                </a:lnTo>
                <a:lnTo>
                  <a:pt x="1072" y="199"/>
                </a:lnTo>
                <a:lnTo>
                  <a:pt x="1067" y="202"/>
                </a:lnTo>
                <a:lnTo>
                  <a:pt x="1060" y="202"/>
                </a:lnTo>
                <a:lnTo>
                  <a:pt x="17" y="202"/>
                </a:lnTo>
                <a:lnTo>
                  <a:pt x="10" y="202"/>
                </a:lnTo>
                <a:lnTo>
                  <a:pt x="5" y="199"/>
                </a:lnTo>
                <a:lnTo>
                  <a:pt x="1" y="194"/>
                </a:lnTo>
                <a:lnTo>
                  <a:pt x="0" y="185"/>
                </a:lnTo>
                <a:close/>
              </a:path>
            </a:pathLst>
          </a:custGeom>
          <a:solidFill>
            <a:srgbClr val="FFFFFF"/>
          </a:solidFill>
          <a:ln w="9525">
            <a:noFill/>
            <a:round/>
            <a:headEnd/>
            <a:tailEnd/>
          </a:ln>
        </p:spPr>
        <p:txBody>
          <a:bodyPr/>
          <a:lstStyle/>
          <a:p>
            <a:endParaRPr lang="en-GB"/>
          </a:p>
        </p:txBody>
      </p:sp>
      <p:sp>
        <p:nvSpPr>
          <p:cNvPr id="16437" name="Freeform 30"/>
          <p:cNvSpPr>
            <a:spLocks/>
          </p:cNvSpPr>
          <p:nvPr/>
        </p:nvSpPr>
        <p:spPr bwMode="auto">
          <a:xfrm>
            <a:off x="490538" y="5227638"/>
            <a:ext cx="12700" cy="198438"/>
          </a:xfrm>
          <a:custGeom>
            <a:avLst/>
            <a:gdLst>
              <a:gd name="T0" fmla="*/ 0 w 11"/>
              <a:gd name="T1" fmla="*/ 1 h 176"/>
              <a:gd name="T2" fmla="*/ 0 w 11"/>
              <a:gd name="T3" fmla="*/ 1 h 176"/>
              <a:gd name="T4" fmla="*/ 0 w 11"/>
              <a:gd name="T5" fmla="*/ 23 h 176"/>
              <a:gd name="T6" fmla="*/ 1 w 11"/>
              <a:gd name="T7" fmla="*/ 23 h 176"/>
              <a:gd name="T8" fmla="*/ 1 w 11"/>
              <a:gd name="T9" fmla="*/ 1 h 176"/>
              <a:gd name="T10" fmla="*/ 1 w 11"/>
              <a:gd name="T11" fmla="*/ 1 h 176"/>
              <a:gd name="T12" fmla="*/ 1 w 11"/>
              <a:gd name="T13" fmla="*/ 1 h 176"/>
              <a:gd name="T14" fmla="*/ 1 w 11"/>
              <a:gd name="T15" fmla="*/ 1 h 176"/>
              <a:gd name="T16" fmla="*/ 1 w 11"/>
              <a:gd name="T17" fmla="*/ 0 h 176"/>
              <a:gd name="T18" fmla="*/ 1 w 11"/>
              <a:gd name="T19" fmla="*/ 1 h 176"/>
              <a:gd name="T20" fmla="*/ 0 w 11"/>
              <a:gd name="T21" fmla="*/ 1 h 1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76"/>
              <a:gd name="T35" fmla="*/ 11 w 11"/>
              <a:gd name="T36" fmla="*/ 176 h 1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76">
                <a:moveTo>
                  <a:pt x="0" y="6"/>
                </a:moveTo>
                <a:lnTo>
                  <a:pt x="0" y="6"/>
                </a:lnTo>
                <a:lnTo>
                  <a:pt x="0" y="176"/>
                </a:lnTo>
                <a:lnTo>
                  <a:pt x="11" y="176"/>
                </a:lnTo>
                <a:lnTo>
                  <a:pt x="11" y="6"/>
                </a:lnTo>
                <a:lnTo>
                  <a:pt x="9" y="2"/>
                </a:lnTo>
                <a:lnTo>
                  <a:pt x="6" y="0"/>
                </a:lnTo>
                <a:lnTo>
                  <a:pt x="2" y="2"/>
                </a:lnTo>
                <a:lnTo>
                  <a:pt x="0" y="6"/>
                </a:lnTo>
                <a:close/>
              </a:path>
            </a:pathLst>
          </a:custGeom>
          <a:solidFill>
            <a:srgbClr val="000000"/>
          </a:solidFill>
          <a:ln w="9525">
            <a:noFill/>
            <a:round/>
            <a:headEnd/>
            <a:tailEnd/>
          </a:ln>
        </p:spPr>
        <p:txBody>
          <a:bodyPr/>
          <a:lstStyle/>
          <a:p>
            <a:endParaRPr lang="en-GB"/>
          </a:p>
        </p:txBody>
      </p:sp>
      <p:sp>
        <p:nvSpPr>
          <p:cNvPr id="16438" name="Freeform 31"/>
          <p:cNvSpPr>
            <a:spLocks/>
          </p:cNvSpPr>
          <p:nvPr/>
        </p:nvSpPr>
        <p:spPr bwMode="auto">
          <a:xfrm>
            <a:off x="490538" y="5210175"/>
            <a:ext cx="33338" cy="23813"/>
          </a:xfrm>
          <a:custGeom>
            <a:avLst/>
            <a:gdLst>
              <a:gd name="T0" fmla="*/ 3 w 30"/>
              <a:gd name="T1" fmla="*/ 0 h 21"/>
              <a:gd name="T2" fmla="*/ 3 w 30"/>
              <a:gd name="T3" fmla="*/ 0 h 21"/>
              <a:gd name="T4" fmla="*/ 2 w 30"/>
              <a:gd name="T5" fmla="*/ 1 h 21"/>
              <a:gd name="T6" fmla="*/ 1 w 30"/>
              <a:gd name="T7" fmla="*/ 1 h 21"/>
              <a:gd name="T8" fmla="*/ 1 w 30"/>
              <a:gd name="T9" fmla="*/ 1 h 21"/>
              <a:gd name="T10" fmla="*/ 0 w 30"/>
              <a:gd name="T11" fmla="*/ 3 h 21"/>
              <a:gd name="T12" fmla="*/ 1 w 30"/>
              <a:gd name="T13" fmla="*/ 3 h 21"/>
              <a:gd name="T14" fmla="*/ 1 w 30"/>
              <a:gd name="T15" fmla="*/ 2 h 21"/>
              <a:gd name="T16" fmla="*/ 2 w 30"/>
              <a:gd name="T17" fmla="*/ 2 h 21"/>
              <a:gd name="T18" fmla="*/ 2 w 30"/>
              <a:gd name="T19" fmla="*/ 1 h 21"/>
              <a:gd name="T20" fmla="*/ 3 w 30"/>
              <a:gd name="T21" fmla="*/ 1 h 21"/>
              <a:gd name="T22" fmla="*/ 3 w 30"/>
              <a:gd name="T23" fmla="*/ 1 h 21"/>
              <a:gd name="T24" fmla="*/ 3 w 30"/>
              <a:gd name="T25" fmla="*/ 1 h 21"/>
              <a:gd name="T26" fmla="*/ 4 w 30"/>
              <a:gd name="T27" fmla="*/ 1 h 21"/>
              <a:gd name="T28" fmla="*/ 4 w 30"/>
              <a:gd name="T29" fmla="*/ 1 h 21"/>
              <a:gd name="T30" fmla="*/ 4 w 30"/>
              <a:gd name="T31" fmla="*/ 1 h 21"/>
              <a:gd name="T32" fmla="*/ 3 w 30"/>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21"/>
              <a:gd name="T53" fmla="*/ 30 w 30"/>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21">
                <a:moveTo>
                  <a:pt x="25" y="0"/>
                </a:moveTo>
                <a:lnTo>
                  <a:pt x="25" y="0"/>
                </a:lnTo>
                <a:lnTo>
                  <a:pt x="16" y="2"/>
                </a:lnTo>
                <a:lnTo>
                  <a:pt x="9" y="5"/>
                </a:lnTo>
                <a:lnTo>
                  <a:pt x="2" y="11"/>
                </a:lnTo>
                <a:lnTo>
                  <a:pt x="0" y="21"/>
                </a:lnTo>
                <a:lnTo>
                  <a:pt x="11" y="21"/>
                </a:lnTo>
                <a:lnTo>
                  <a:pt x="11" y="16"/>
                </a:lnTo>
                <a:lnTo>
                  <a:pt x="14" y="14"/>
                </a:lnTo>
                <a:lnTo>
                  <a:pt x="18" y="11"/>
                </a:lnTo>
                <a:lnTo>
                  <a:pt x="25" y="11"/>
                </a:lnTo>
                <a:lnTo>
                  <a:pt x="28" y="9"/>
                </a:lnTo>
                <a:lnTo>
                  <a:pt x="30" y="6"/>
                </a:lnTo>
                <a:lnTo>
                  <a:pt x="28" y="2"/>
                </a:lnTo>
                <a:lnTo>
                  <a:pt x="25" y="0"/>
                </a:lnTo>
                <a:close/>
              </a:path>
            </a:pathLst>
          </a:custGeom>
          <a:solidFill>
            <a:srgbClr val="000000"/>
          </a:solidFill>
          <a:ln w="9525">
            <a:noFill/>
            <a:round/>
            <a:headEnd/>
            <a:tailEnd/>
          </a:ln>
        </p:spPr>
        <p:txBody>
          <a:bodyPr/>
          <a:lstStyle/>
          <a:p>
            <a:endParaRPr lang="en-GB"/>
          </a:p>
        </p:txBody>
      </p:sp>
      <p:sp>
        <p:nvSpPr>
          <p:cNvPr id="16439" name="Freeform 32"/>
          <p:cNvSpPr>
            <a:spLocks/>
          </p:cNvSpPr>
          <p:nvPr/>
        </p:nvSpPr>
        <p:spPr bwMode="auto">
          <a:xfrm>
            <a:off x="517525" y="5210175"/>
            <a:ext cx="1123950" cy="12700"/>
          </a:xfrm>
          <a:custGeom>
            <a:avLst/>
            <a:gdLst>
              <a:gd name="T0" fmla="*/ 104 w 1038"/>
              <a:gd name="T1" fmla="*/ 0 h 11"/>
              <a:gd name="T2" fmla="*/ 104 w 1038"/>
              <a:gd name="T3" fmla="*/ 0 h 11"/>
              <a:gd name="T4" fmla="*/ 0 w 1038"/>
              <a:gd name="T5" fmla="*/ 0 h 11"/>
              <a:gd name="T6" fmla="*/ 0 w 1038"/>
              <a:gd name="T7" fmla="*/ 1 h 11"/>
              <a:gd name="T8" fmla="*/ 104 w 1038"/>
              <a:gd name="T9" fmla="*/ 1 h 11"/>
              <a:gd name="T10" fmla="*/ 104 w 1038"/>
              <a:gd name="T11" fmla="*/ 1 h 11"/>
              <a:gd name="T12" fmla="*/ 104 w 1038"/>
              <a:gd name="T13" fmla="*/ 1 h 11"/>
              <a:gd name="T14" fmla="*/ 104 w 1038"/>
              <a:gd name="T15" fmla="*/ 1 h 11"/>
              <a:gd name="T16" fmla="*/ 104 w 1038"/>
              <a:gd name="T17" fmla="*/ 1 h 11"/>
              <a:gd name="T18" fmla="*/ 104 w 1038"/>
              <a:gd name="T19" fmla="*/ 1 h 11"/>
              <a:gd name="T20" fmla="*/ 104 w 1038"/>
              <a:gd name="T21" fmla="*/ 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8"/>
              <a:gd name="T34" fmla="*/ 0 h 11"/>
              <a:gd name="T35" fmla="*/ 1038 w 1038"/>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8" h="11">
                <a:moveTo>
                  <a:pt x="1032" y="0"/>
                </a:moveTo>
                <a:lnTo>
                  <a:pt x="1032" y="0"/>
                </a:lnTo>
                <a:lnTo>
                  <a:pt x="0" y="0"/>
                </a:lnTo>
                <a:lnTo>
                  <a:pt x="0" y="11"/>
                </a:lnTo>
                <a:lnTo>
                  <a:pt x="1032" y="11"/>
                </a:lnTo>
                <a:lnTo>
                  <a:pt x="1036" y="9"/>
                </a:lnTo>
                <a:lnTo>
                  <a:pt x="1038" y="6"/>
                </a:lnTo>
                <a:lnTo>
                  <a:pt x="1036" y="2"/>
                </a:lnTo>
                <a:lnTo>
                  <a:pt x="1032" y="0"/>
                </a:lnTo>
                <a:close/>
              </a:path>
            </a:pathLst>
          </a:custGeom>
          <a:solidFill>
            <a:srgbClr val="000000"/>
          </a:solidFill>
          <a:ln w="9525">
            <a:noFill/>
            <a:round/>
            <a:headEnd/>
            <a:tailEnd/>
          </a:ln>
        </p:spPr>
        <p:txBody>
          <a:bodyPr/>
          <a:lstStyle/>
          <a:p>
            <a:endParaRPr lang="en-GB"/>
          </a:p>
        </p:txBody>
      </p:sp>
      <p:sp>
        <p:nvSpPr>
          <p:cNvPr id="16440" name="Freeform 33"/>
          <p:cNvSpPr>
            <a:spLocks/>
          </p:cNvSpPr>
          <p:nvPr/>
        </p:nvSpPr>
        <p:spPr bwMode="auto">
          <a:xfrm>
            <a:off x="1635125" y="5210175"/>
            <a:ext cx="30163" cy="34925"/>
          </a:xfrm>
          <a:custGeom>
            <a:avLst/>
            <a:gdLst>
              <a:gd name="T0" fmla="*/ 3 w 28"/>
              <a:gd name="T1" fmla="*/ 3 h 31"/>
              <a:gd name="T2" fmla="*/ 3 w 28"/>
              <a:gd name="T3" fmla="*/ 3 h 31"/>
              <a:gd name="T4" fmla="*/ 2 w 28"/>
              <a:gd name="T5" fmla="*/ 2 h 31"/>
              <a:gd name="T6" fmla="*/ 2 w 28"/>
              <a:gd name="T7" fmla="*/ 1 h 31"/>
              <a:gd name="T8" fmla="*/ 1 w 28"/>
              <a:gd name="T9" fmla="*/ 1 h 31"/>
              <a:gd name="T10" fmla="*/ 0 w 28"/>
              <a:gd name="T11" fmla="*/ 0 h 31"/>
              <a:gd name="T12" fmla="*/ 0 w 28"/>
              <a:gd name="T13" fmla="*/ 1 h 31"/>
              <a:gd name="T14" fmla="*/ 1 w 28"/>
              <a:gd name="T15" fmla="*/ 1 h 31"/>
              <a:gd name="T16" fmla="*/ 1 w 28"/>
              <a:gd name="T17" fmla="*/ 1 h 31"/>
              <a:gd name="T18" fmla="*/ 1 w 28"/>
              <a:gd name="T19" fmla="*/ 2 h 31"/>
              <a:gd name="T20" fmla="*/ 1 w 28"/>
              <a:gd name="T21" fmla="*/ 3 h 31"/>
              <a:gd name="T22" fmla="*/ 1 w 28"/>
              <a:gd name="T23" fmla="*/ 3 h 31"/>
              <a:gd name="T24" fmla="*/ 1 w 28"/>
              <a:gd name="T25" fmla="*/ 3 h 31"/>
              <a:gd name="T26" fmla="*/ 2 w 28"/>
              <a:gd name="T27" fmla="*/ 4 h 31"/>
              <a:gd name="T28" fmla="*/ 2 w 28"/>
              <a:gd name="T29" fmla="*/ 4 h 31"/>
              <a:gd name="T30" fmla="*/ 2 w 28"/>
              <a:gd name="T31" fmla="*/ 4 h 31"/>
              <a:gd name="T32" fmla="*/ 3 w 28"/>
              <a:gd name="T33" fmla="*/ 3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31"/>
              <a:gd name="T53" fmla="*/ 28 w 28"/>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31">
                <a:moveTo>
                  <a:pt x="28" y="26"/>
                </a:moveTo>
                <a:lnTo>
                  <a:pt x="28" y="26"/>
                </a:lnTo>
                <a:lnTo>
                  <a:pt x="26" y="15"/>
                </a:lnTo>
                <a:lnTo>
                  <a:pt x="21" y="6"/>
                </a:lnTo>
                <a:lnTo>
                  <a:pt x="10" y="2"/>
                </a:lnTo>
                <a:lnTo>
                  <a:pt x="0" y="0"/>
                </a:lnTo>
                <a:lnTo>
                  <a:pt x="0" y="11"/>
                </a:lnTo>
                <a:lnTo>
                  <a:pt x="10" y="11"/>
                </a:lnTo>
                <a:lnTo>
                  <a:pt x="14" y="13"/>
                </a:lnTo>
                <a:lnTo>
                  <a:pt x="17" y="17"/>
                </a:lnTo>
                <a:lnTo>
                  <a:pt x="17" y="26"/>
                </a:lnTo>
                <a:lnTo>
                  <a:pt x="19" y="30"/>
                </a:lnTo>
                <a:lnTo>
                  <a:pt x="23" y="31"/>
                </a:lnTo>
                <a:lnTo>
                  <a:pt x="26" y="30"/>
                </a:lnTo>
                <a:lnTo>
                  <a:pt x="28" y="26"/>
                </a:lnTo>
                <a:close/>
              </a:path>
            </a:pathLst>
          </a:custGeom>
          <a:solidFill>
            <a:srgbClr val="000000"/>
          </a:solidFill>
          <a:ln w="9525">
            <a:noFill/>
            <a:round/>
            <a:headEnd/>
            <a:tailEnd/>
          </a:ln>
        </p:spPr>
        <p:txBody>
          <a:bodyPr/>
          <a:lstStyle/>
          <a:p>
            <a:endParaRPr lang="en-GB"/>
          </a:p>
        </p:txBody>
      </p:sp>
      <p:sp>
        <p:nvSpPr>
          <p:cNvPr id="16441" name="Freeform 34"/>
          <p:cNvSpPr>
            <a:spLocks/>
          </p:cNvSpPr>
          <p:nvPr/>
        </p:nvSpPr>
        <p:spPr bwMode="auto">
          <a:xfrm>
            <a:off x="1654175" y="5240338"/>
            <a:ext cx="11113" cy="196850"/>
          </a:xfrm>
          <a:custGeom>
            <a:avLst/>
            <a:gdLst>
              <a:gd name="T0" fmla="*/ 1 w 11"/>
              <a:gd name="T1" fmla="*/ 21 h 175"/>
              <a:gd name="T2" fmla="*/ 1 w 11"/>
              <a:gd name="T3" fmla="*/ 21 h 175"/>
              <a:gd name="T4" fmla="*/ 1 w 11"/>
              <a:gd name="T5" fmla="*/ 0 h 175"/>
              <a:gd name="T6" fmla="*/ 0 w 11"/>
              <a:gd name="T7" fmla="*/ 0 h 175"/>
              <a:gd name="T8" fmla="*/ 0 w 11"/>
              <a:gd name="T9" fmla="*/ 21 h 175"/>
              <a:gd name="T10" fmla="*/ 0 w 11"/>
              <a:gd name="T11" fmla="*/ 21 h 175"/>
              <a:gd name="T12" fmla="*/ 0 w 11"/>
              <a:gd name="T13" fmla="*/ 21 h 175"/>
              <a:gd name="T14" fmla="*/ 1 w 11"/>
              <a:gd name="T15" fmla="*/ 22 h 175"/>
              <a:gd name="T16" fmla="*/ 1 w 11"/>
              <a:gd name="T17" fmla="*/ 22 h 175"/>
              <a:gd name="T18" fmla="*/ 1 w 11"/>
              <a:gd name="T19" fmla="*/ 22 h 175"/>
              <a:gd name="T20" fmla="*/ 1 w 11"/>
              <a:gd name="T21" fmla="*/ 21 h 1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75"/>
              <a:gd name="T35" fmla="*/ 11 w 11"/>
              <a:gd name="T36" fmla="*/ 175 h 1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75">
                <a:moveTo>
                  <a:pt x="11" y="170"/>
                </a:moveTo>
                <a:lnTo>
                  <a:pt x="11" y="170"/>
                </a:lnTo>
                <a:lnTo>
                  <a:pt x="11" y="0"/>
                </a:lnTo>
                <a:lnTo>
                  <a:pt x="0" y="0"/>
                </a:lnTo>
                <a:lnTo>
                  <a:pt x="0" y="170"/>
                </a:lnTo>
                <a:lnTo>
                  <a:pt x="2" y="174"/>
                </a:lnTo>
                <a:lnTo>
                  <a:pt x="6" y="175"/>
                </a:lnTo>
                <a:lnTo>
                  <a:pt x="9" y="174"/>
                </a:lnTo>
                <a:lnTo>
                  <a:pt x="11" y="170"/>
                </a:lnTo>
                <a:close/>
              </a:path>
            </a:pathLst>
          </a:custGeom>
          <a:solidFill>
            <a:srgbClr val="000000"/>
          </a:solidFill>
          <a:ln w="9525">
            <a:noFill/>
            <a:round/>
            <a:headEnd/>
            <a:tailEnd/>
          </a:ln>
        </p:spPr>
        <p:txBody>
          <a:bodyPr/>
          <a:lstStyle/>
          <a:p>
            <a:endParaRPr lang="en-GB"/>
          </a:p>
        </p:txBody>
      </p:sp>
      <p:sp>
        <p:nvSpPr>
          <p:cNvPr id="16442" name="Freeform 35"/>
          <p:cNvSpPr>
            <a:spLocks/>
          </p:cNvSpPr>
          <p:nvPr/>
        </p:nvSpPr>
        <p:spPr bwMode="auto">
          <a:xfrm>
            <a:off x="1641475" y="5430838"/>
            <a:ext cx="23813" cy="19050"/>
          </a:xfrm>
          <a:custGeom>
            <a:avLst/>
            <a:gdLst>
              <a:gd name="T0" fmla="*/ 1 w 23"/>
              <a:gd name="T1" fmla="*/ 2 h 17"/>
              <a:gd name="T2" fmla="*/ 1 w 23"/>
              <a:gd name="T3" fmla="*/ 2 h 17"/>
              <a:gd name="T4" fmla="*/ 1 w 23"/>
              <a:gd name="T5" fmla="*/ 2 h 17"/>
              <a:gd name="T6" fmla="*/ 1 w 23"/>
              <a:gd name="T7" fmla="*/ 1 h 17"/>
              <a:gd name="T8" fmla="*/ 2 w 23"/>
              <a:gd name="T9" fmla="*/ 1 h 17"/>
              <a:gd name="T10" fmla="*/ 2 w 23"/>
              <a:gd name="T11" fmla="*/ 0 h 17"/>
              <a:gd name="T12" fmla="*/ 1 w 23"/>
              <a:gd name="T13" fmla="*/ 0 h 17"/>
              <a:gd name="T14" fmla="*/ 1 w 23"/>
              <a:gd name="T15" fmla="*/ 1 h 17"/>
              <a:gd name="T16" fmla="*/ 1 w 23"/>
              <a:gd name="T17" fmla="*/ 1 h 17"/>
              <a:gd name="T18" fmla="*/ 1 w 23"/>
              <a:gd name="T19" fmla="*/ 1 h 17"/>
              <a:gd name="T20" fmla="*/ 1 w 23"/>
              <a:gd name="T21" fmla="*/ 1 h 17"/>
              <a:gd name="T22" fmla="*/ 1 w 23"/>
              <a:gd name="T23" fmla="*/ 1 h 17"/>
              <a:gd name="T24" fmla="*/ 1 w 23"/>
              <a:gd name="T25" fmla="*/ 1 h 17"/>
              <a:gd name="T26" fmla="*/ 1 w 23"/>
              <a:gd name="T27" fmla="*/ 1 h 17"/>
              <a:gd name="T28" fmla="*/ 0 w 23"/>
              <a:gd name="T29" fmla="*/ 1 h 17"/>
              <a:gd name="T30" fmla="*/ 1 w 23"/>
              <a:gd name="T31" fmla="*/ 2 h 17"/>
              <a:gd name="T32" fmla="*/ 1 w 23"/>
              <a:gd name="T33" fmla="*/ 2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17"/>
              <a:gd name="T53" fmla="*/ 23 w 23"/>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17">
                <a:moveTo>
                  <a:pt x="4" y="17"/>
                </a:moveTo>
                <a:lnTo>
                  <a:pt x="4" y="17"/>
                </a:lnTo>
                <a:lnTo>
                  <a:pt x="11" y="16"/>
                </a:lnTo>
                <a:lnTo>
                  <a:pt x="19" y="13"/>
                </a:lnTo>
                <a:lnTo>
                  <a:pt x="22" y="7"/>
                </a:lnTo>
                <a:lnTo>
                  <a:pt x="23" y="0"/>
                </a:lnTo>
                <a:lnTo>
                  <a:pt x="12" y="0"/>
                </a:lnTo>
                <a:lnTo>
                  <a:pt x="13" y="5"/>
                </a:lnTo>
                <a:lnTo>
                  <a:pt x="12" y="6"/>
                </a:lnTo>
                <a:lnTo>
                  <a:pt x="11" y="7"/>
                </a:lnTo>
                <a:lnTo>
                  <a:pt x="4" y="6"/>
                </a:lnTo>
                <a:lnTo>
                  <a:pt x="1" y="8"/>
                </a:lnTo>
                <a:lnTo>
                  <a:pt x="0" y="12"/>
                </a:lnTo>
                <a:lnTo>
                  <a:pt x="1" y="15"/>
                </a:lnTo>
                <a:lnTo>
                  <a:pt x="4" y="17"/>
                </a:lnTo>
                <a:close/>
              </a:path>
            </a:pathLst>
          </a:custGeom>
          <a:solidFill>
            <a:srgbClr val="000000"/>
          </a:solidFill>
          <a:ln w="9525">
            <a:noFill/>
            <a:round/>
            <a:headEnd/>
            <a:tailEnd/>
          </a:ln>
        </p:spPr>
        <p:txBody>
          <a:bodyPr/>
          <a:lstStyle/>
          <a:p>
            <a:endParaRPr lang="en-GB"/>
          </a:p>
        </p:txBody>
      </p:sp>
      <p:sp>
        <p:nvSpPr>
          <p:cNvPr id="16443" name="Freeform 36"/>
          <p:cNvSpPr>
            <a:spLocks/>
          </p:cNvSpPr>
          <p:nvPr/>
        </p:nvSpPr>
        <p:spPr bwMode="auto">
          <a:xfrm>
            <a:off x="509588" y="5438775"/>
            <a:ext cx="1135063" cy="11113"/>
          </a:xfrm>
          <a:custGeom>
            <a:avLst/>
            <a:gdLst>
              <a:gd name="T0" fmla="*/ 1 w 1048"/>
              <a:gd name="T1" fmla="*/ 1 h 11"/>
              <a:gd name="T2" fmla="*/ 1 w 1048"/>
              <a:gd name="T3" fmla="*/ 1 h 11"/>
              <a:gd name="T4" fmla="*/ 106 w 1048"/>
              <a:gd name="T5" fmla="*/ 1 h 11"/>
              <a:gd name="T6" fmla="*/ 106 w 1048"/>
              <a:gd name="T7" fmla="*/ 0 h 11"/>
              <a:gd name="T8" fmla="*/ 1 w 1048"/>
              <a:gd name="T9" fmla="*/ 0 h 11"/>
              <a:gd name="T10" fmla="*/ 1 w 1048"/>
              <a:gd name="T11" fmla="*/ 0 h 11"/>
              <a:gd name="T12" fmla="*/ 1 w 1048"/>
              <a:gd name="T13" fmla="*/ 0 h 11"/>
              <a:gd name="T14" fmla="*/ 1 w 1048"/>
              <a:gd name="T15" fmla="*/ 1 h 11"/>
              <a:gd name="T16" fmla="*/ 0 w 1048"/>
              <a:gd name="T17" fmla="*/ 1 h 11"/>
              <a:gd name="T18" fmla="*/ 1 w 1048"/>
              <a:gd name="T19" fmla="*/ 1 h 11"/>
              <a:gd name="T20" fmla="*/ 1 w 1048"/>
              <a:gd name="T21" fmla="*/ 1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8"/>
              <a:gd name="T34" fmla="*/ 0 h 11"/>
              <a:gd name="T35" fmla="*/ 1048 w 1048"/>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8" h="11">
                <a:moveTo>
                  <a:pt x="5" y="11"/>
                </a:moveTo>
                <a:lnTo>
                  <a:pt x="5" y="11"/>
                </a:lnTo>
                <a:lnTo>
                  <a:pt x="1048" y="11"/>
                </a:lnTo>
                <a:lnTo>
                  <a:pt x="1048" y="0"/>
                </a:lnTo>
                <a:lnTo>
                  <a:pt x="5" y="0"/>
                </a:lnTo>
                <a:lnTo>
                  <a:pt x="1" y="2"/>
                </a:lnTo>
                <a:lnTo>
                  <a:pt x="0" y="6"/>
                </a:lnTo>
                <a:lnTo>
                  <a:pt x="1" y="9"/>
                </a:lnTo>
                <a:lnTo>
                  <a:pt x="5" y="11"/>
                </a:lnTo>
                <a:close/>
              </a:path>
            </a:pathLst>
          </a:custGeom>
          <a:solidFill>
            <a:srgbClr val="000000"/>
          </a:solidFill>
          <a:ln w="9525">
            <a:noFill/>
            <a:round/>
            <a:headEnd/>
            <a:tailEnd/>
          </a:ln>
        </p:spPr>
        <p:txBody>
          <a:bodyPr/>
          <a:lstStyle/>
          <a:p>
            <a:endParaRPr lang="en-GB"/>
          </a:p>
        </p:txBody>
      </p:sp>
      <p:sp>
        <p:nvSpPr>
          <p:cNvPr id="16444" name="Freeform 37"/>
          <p:cNvSpPr>
            <a:spLocks/>
          </p:cNvSpPr>
          <p:nvPr/>
        </p:nvSpPr>
        <p:spPr bwMode="auto">
          <a:xfrm>
            <a:off x="490538" y="5418138"/>
            <a:ext cx="25400" cy="31750"/>
          </a:xfrm>
          <a:custGeom>
            <a:avLst/>
            <a:gdLst>
              <a:gd name="T0" fmla="*/ 0 w 23"/>
              <a:gd name="T1" fmla="*/ 1 h 28"/>
              <a:gd name="T2" fmla="*/ 0 w 23"/>
              <a:gd name="T3" fmla="*/ 1 h 28"/>
              <a:gd name="T4" fmla="*/ 1 w 23"/>
              <a:gd name="T5" fmla="*/ 2 h 28"/>
              <a:gd name="T6" fmla="*/ 1 w 23"/>
              <a:gd name="T7" fmla="*/ 3 h 28"/>
              <a:gd name="T8" fmla="*/ 2 w 23"/>
              <a:gd name="T9" fmla="*/ 4 h 28"/>
              <a:gd name="T10" fmla="*/ 3 w 23"/>
              <a:gd name="T11" fmla="*/ 4 h 28"/>
              <a:gd name="T12" fmla="*/ 3 w 23"/>
              <a:gd name="T13" fmla="*/ 2 h 28"/>
              <a:gd name="T14" fmla="*/ 2 w 23"/>
              <a:gd name="T15" fmla="*/ 2 h 28"/>
              <a:gd name="T16" fmla="*/ 1 w 23"/>
              <a:gd name="T17" fmla="*/ 2 h 28"/>
              <a:gd name="T18" fmla="*/ 1 w 23"/>
              <a:gd name="T19" fmla="*/ 2 h 28"/>
              <a:gd name="T20" fmla="*/ 1 w 23"/>
              <a:gd name="T21" fmla="*/ 1 h 28"/>
              <a:gd name="T22" fmla="*/ 1 w 23"/>
              <a:gd name="T23" fmla="*/ 1 h 28"/>
              <a:gd name="T24" fmla="*/ 1 w 23"/>
              <a:gd name="T25" fmla="*/ 1 h 28"/>
              <a:gd name="T26" fmla="*/ 1 w 23"/>
              <a:gd name="T27" fmla="*/ 1 h 28"/>
              <a:gd name="T28" fmla="*/ 1 w 23"/>
              <a:gd name="T29" fmla="*/ 0 h 28"/>
              <a:gd name="T30" fmla="*/ 1 w 23"/>
              <a:gd name="T31" fmla="*/ 1 h 28"/>
              <a:gd name="T32" fmla="*/ 0 w 23"/>
              <a:gd name="T33" fmla="*/ 1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28"/>
              <a:gd name="T53" fmla="*/ 23 w 23"/>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28">
                <a:moveTo>
                  <a:pt x="0" y="6"/>
                </a:moveTo>
                <a:lnTo>
                  <a:pt x="0" y="6"/>
                </a:lnTo>
                <a:lnTo>
                  <a:pt x="2" y="16"/>
                </a:lnTo>
                <a:lnTo>
                  <a:pt x="8" y="24"/>
                </a:lnTo>
                <a:lnTo>
                  <a:pt x="16" y="27"/>
                </a:lnTo>
                <a:lnTo>
                  <a:pt x="23" y="28"/>
                </a:lnTo>
                <a:lnTo>
                  <a:pt x="23" y="17"/>
                </a:lnTo>
                <a:lnTo>
                  <a:pt x="16" y="18"/>
                </a:lnTo>
                <a:lnTo>
                  <a:pt x="15" y="17"/>
                </a:lnTo>
                <a:lnTo>
                  <a:pt x="11" y="14"/>
                </a:lnTo>
                <a:lnTo>
                  <a:pt x="11" y="6"/>
                </a:lnTo>
                <a:lnTo>
                  <a:pt x="9" y="2"/>
                </a:lnTo>
                <a:lnTo>
                  <a:pt x="6" y="0"/>
                </a:lnTo>
                <a:lnTo>
                  <a:pt x="2" y="2"/>
                </a:lnTo>
                <a:lnTo>
                  <a:pt x="0" y="6"/>
                </a:lnTo>
                <a:close/>
              </a:path>
            </a:pathLst>
          </a:custGeom>
          <a:solidFill>
            <a:srgbClr val="000000"/>
          </a:solidFill>
          <a:ln w="9525">
            <a:noFill/>
            <a:round/>
            <a:headEnd/>
            <a:tailEnd/>
          </a:ln>
        </p:spPr>
        <p:txBody>
          <a:bodyPr/>
          <a:lstStyle/>
          <a:p>
            <a:endParaRPr lang="en-GB"/>
          </a:p>
        </p:txBody>
      </p:sp>
      <p:sp>
        <p:nvSpPr>
          <p:cNvPr id="16445" name="Freeform 38"/>
          <p:cNvSpPr>
            <a:spLocks/>
          </p:cNvSpPr>
          <p:nvPr/>
        </p:nvSpPr>
        <p:spPr bwMode="auto">
          <a:xfrm>
            <a:off x="1454150" y="5210175"/>
            <a:ext cx="12700" cy="7938"/>
          </a:xfrm>
          <a:custGeom>
            <a:avLst/>
            <a:gdLst>
              <a:gd name="T0" fmla="*/ 1 w 11"/>
              <a:gd name="T1" fmla="*/ 3 h 6"/>
              <a:gd name="T2" fmla="*/ 1 w 11"/>
              <a:gd name="T3" fmla="*/ 2 h 6"/>
              <a:gd name="T4" fmla="*/ 1 w 11"/>
              <a:gd name="T5" fmla="*/ 0 h 6"/>
              <a:gd name="T6" fmla="*/ 1 w 11"/>
              <a:gd name="T7" fmla="*/ 2 h 6"/>
              <a:gd name="T8" fmla="*/ 0 w 11"/>
              <a:gd name="T9" fmla="*/ 3 h 6"/>
              <a:gd name="T10" fmla="*/ 1 w 11"/>
              <a:gd name="T11" fmla="*/ 3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11" y="6"/>
                </a:moveTo>
                <a:lnTo>
                  <a:pt x="9" y="2"/>
                </a:lnTo>
                <a:lnTo>
                  <a:pt x="5" y="0"/>
                </a:lnTo>
                <a:lnTo>
                  <a:pt x="2" y="2"/>
                </a:lnTo>
                <a:lnTo>
                  <a:pt x="0" y="6"/>
                </a:lnTo>
                <a:lnTo>
                  <a:pt x="11" y="6"/>
                </a:lnTo>
                <a:close/>
              </a:path>
            </a:pathLst>
          </a:custGeom>
          <a:solidFill>
            <a:srgbClr val="000000"/>
          </a:solidFill>
          <a:ln w="9525">
            <a:noFill/>
            <a:round/>
            <a:headEnd/>
            <a:tailEnd/>
          </a:ln>
        </p:spPr>
        <p:txBody>
          <a:bodyPr/>
          <a:lstStyle/>
          <a:p>
            <a:endParaRPr lang="en-GB"/>
          </a:p>
        </p:txBody>
      </p:sp>
      <p:sp>
        <p:nvSpPr>
          <p:cNvPr id="16446" name="Freeform 39"/>
          <p:cNvSpPr>
            <a:spLocks/>
          </p:cNvSpPr>
          <p:nvPr/>
        </p:nvSpPr>
        <p:spPr bwMode="auto">
          <a:xfrm>
            <a:off x="1454150" y="5218113"/>
            <a:ext cx="12700" cy="227013"/>
          </a:xfrm>
          <a:custGeom>
            <a:avLst/>
            <a:gdLst>
              <a:gd name="T0" fmla="*/ 1 w 11"/>
              <a:gd name="T1" fmla="*/ 25 h 202"/>
              <a:gd name="T2" fmla="*/ 1 w 11"/>
              <a:gd name="T3" fmla="*/ 25 h 202"/>
              <a:gd name="T4" fmla="*/ 1 w 11"/>
              <a:gd name="T5" fmla="*/ 0 h 202"/>
              <a:gd name="T6" fmla="*/ 0 w 11"/>
              <a:gd name="T7" fmla="*/ 0 h 202"/>
              <a:gd name="T8" fmla="*/ 0 w 11"/>
              <a:gd name="T9" fmla="*/ 25 h 202"/>
              <a:gd name="T10" fmla="*/ 1 w 11"/>
              <a:gd name="T11" fmla="*/ 25 h 202"/>
              <a:gd name="T12" fmla="*/ 0 60000 65536"/>
              <a:gd name="T13" fmla="*/ 0 60000 65536"/>
              <a:gd name="T14" fmla="*/ 0 60000 65536"/>
              <a:gd name="T15" fmla="*/ 0 60000 65536"/>
              <a:gd name="T16" fmla="*/ 0 60000 65536"/>
              <a:gd name="T17" fmla="*/ 0 60000 65536"/>
              <a:gd name="T18" fmla="*/ 0 w 11"/>
              <a:gd name="T19" fmla="*/ 0 h 202"/>
              <a:gd name="T20" fmla="*/ 11 w 11"/>
              <a:gd name="T21" fmla="*/ 202 h 202"/>
            </a:gdLst>
            <a:ahLst/>
            <a:cxnLst>
              <a:cxn ang="T12">
                <a:pos x="T0" y="T1"/>
              </a:cxn>
              <a:cxn ang="T13">
                <a:pos x="T2" y="T3"/>
              </a:cxn>
              <a:cxn ang="T14">
                <a:pos x="T4" y="T5"/>
              </a:cxn>
              <a:cxn ang="T15">
                <a:pos x="T6" y="T7"/>
              </a:cxn>
              <a:cxn ang="T16">
                <a:pos x="T8" y="T9"/>
              </a:cxn>
              <a:cxn ang="T17">
                <a:pos x="T10" y="T11"/>
              </a:cxn>
            </a:cxnLst>
            <a:rect l="T18" t="T19" r="T20" b="T21"/>
            <a:pathLst>
              <a:path w="11" h="202">
                <a:moveTo>
                  <a:pt x="5" y="202"/>
                </a:moveTo>
                <a:lnTo>
                  <a:pt x="11" y="202"/>
                </a:lnTo>
                <a:lnTo>
                  <a:pt x="11" y="0"/>
                </a:lnTo>
                <a:lnTo>
                  <a:pt x="0" y="0"/>
                </a:lnTo>
                <a:lnTo>
                  <a:pt x="0" y="202"/>
                </a:lnTo>
                <a:lnTo>
                  <a:pt x="5" y="202"/>
                </a:lnTo>
                <a:close/>
              </a:path>
            </a:pathLst>
          </a:custGeom>
          <a:solidFill>
            <a:srgbClr val="000000"/>
          </a:solidFill>
          <a:ln w="9525">
            <a:noFill/>
            <a:round/>
            <a:headEnd/>
            <a:tailEnd/>
          </a:ln>
        </p:spPr>
        <p:txBody>
          <a:bodyPr/>
          <a:lstStyle/>
          <a:p>
            <a:endParaRPr lang="en-GB"/>
          </a:p>
        </p:txBody>
      </p:sp>
      <p:sp>
        <p:nvSpPr>
          <p:cNvPr id="16447" name="Freeform 40"/>
          <p:cNvSpPr>
            <a:spLocks/>
          </p:cNvSpPr>
          <p:nvPr/>
        </p:nvSpPr>
        <p:spPr bwMode="auto">
          <a:xfrm>
            <a:off x="1454150" y="5445125"/>
            <a:ext cx="12700" cy="4763"/>
          </a:xfrm>
          <a:custGeom>
            <a:avLst/>
            <a:gdLst>
              <a:gd name="T0" fmla="*/ 0 w 11"/>
              <a:gd name="T1" fmla="*/ 0 h 4"/>
              <a:gd name="T2" fmla="*/ 1 w 11"/>
              <a:gd name="T3" fmla="*/ 2 h 4"/>
              <a:gd name="T4" fmla="*/ 1 w 11"/>
              <a:gd name="T5" fmla="*/ 2 h 4"/>
              <a:gd name="T6" fmla="*/ 1 w 11"/>
              <a:gd name="T7" fmla="*/ 2 h 4"/>
              <a:gd name="T8" fmla="*/ 1 w 11"/>
              <a:gd name="T9" fmla="*/ 0 h 4"/>
              <a:gd name="T10" fmla="*/ 0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0" y="0"/>
                </a:moveTo>
                <a:lnTo>
                  <a:pt x="2" y="3"/>
                </a:lnTo>
                <a:lnTo>
                  <a:pt x="5" y="4"/>
                </a:lnTo>
                <a:lnTo>
                  <a:pt x="9" y="3"/>
                </a:lnTo>
                <a:lnTo>
                  <a:pt x="11" y="0"/>
                </a:lnTo>
                <a:lnTo>
                  <a:pt x="0" y="0"/>
                </a:lnTo>
                <a:close/>
              </a:path>
            </a:pathLst>
          </a:custGeom>
          <a:solidFill>
            <a:srgbClr val="000000"/>
          </a:solidFill>
          <a:ln w="9525">
            <a:noFill/>
            <a:round/>
            <a:headEnd/>
            <a:tailEnd/>
          </a:ln>
        </p:spPr>
        <p:txBody>
          <a:bodyPr/>
          <a:lstStyle/>
          <a:p>
            <a:endParaRPr lang="en-GB"/>
          </a:p>
        </p:txBody>
      </p:sp>
      <p:sp>
        <p:nvSpPr>
          <p:cNvPr id="16448" name="Freeform 41"/>
          <p:cNvSpPr>
            <a:spLocks/>
          </p:cNvSpPr>
          <p:nvPr/>
        </p:nvSpPr>
        <p:spPr bwMode="auto">
          <a:xfrm>
            <a:off x="1109663" y="5210175"/>
            <a:ext cx="12700" cy="7938"/>
          </a:xfrm>
          <a:custGeom>
            <a:avLst/>
            <a:gdLst>
              <a:gd name="T0" fmla="*/ 1 w 11"/>
              <a:gd name="T1" fmla="*/ 3 h 6"/>
              <a:gd name="T2" fmla="*/ 1 w 11"/>
              <a:gd name="T3" fmla="*/ 2 h 6"/>
              <a:gd name="T4" fmla="*/ 1 w 11"/>
              <a:gd name="T5" fmla="*/ 0 h 6"/>
              <a:gd name="T6" fmla="*/ 1 w 11"/>
              <a:gd name="T7" fmla="*/ 2 h 6"/>
              <a:gd name="T8" fmla="*/ 0 w 11"/>
              <a:gd name="T9" fmla="*/ 3 h 6"/>
              <a:gd name="T10" fmla="*/ 1 w 11"/>
              <a:gd name="T11" fmla="*/ 3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11" y="6"/>
                </a:moveTo>
                <a:lnTo>
                  <a:pt x="9" y="2"/>
                </a:lnTo>
                <a:lnTo>
                  <a:pt x="6" y="0"/>
                </a:lnTo>
                <a:lnTo>
                  <a:pt x="2" y="2"/>
                </a:lnTo>
                <a:lnTo>
                  <a:pt x="0" y="6"/>
                </a:lnTo>
                <a:lnTo>
                  <a:pt x="11" y="6"/>
                </a:lnTo>
                <a:close/>
              </a:path>
            </a:pathLst>
          </a:custGeom>
          <a:solidFill>
            <a:srgbClr val="000000"/>
          </a:solidFill>
          <a:ln w="9525">
            <a:noFill/>
            <a:round/>
            <a:headEnd/>
            <a:tailEnd/>
          </a:ln>
        </p:spPr>
        <p:txBody>
          <a:bodyPr/>
          <a:lstStyle/>
          <a:p>
            <a:endParaRPr lang="en-GB"/>
          </a:p>
        </p:txBody>
      </p:sp>
      <p:sp>
        <p:nvSpPr>
          <p:cNvPr id="16449" name="Freeform 42"/>
          <p:cNvSpPr>
            <a:spLocks/>
          </p:cNvSpPr>
          <p:nvPr/>
        </p:nvSpPr>
        <p:spPr bwMode="auto">
          <a:xfrm>
            <a:off x="1109663" y="5218113"/>
            <a:ext cx="12700" cy="227013"/>
          </a:xfrm>
          <a:custGeom>
            <a:avLst/>
            <a:gdLst>
              <a:gd name="T0" fmla="*/ 1 w 11"/>
              <a:gd name="T1" fmla="*/ 25 h 202"/>
              <a:gd name="T2" fmla="*/ 1 w 11"/>
              <a:gd name="T3" fmla="*/ 25 h 202"/>
              <a:gd name="T4" fmla="*/ 1 w 11"/>
              <a:gd name="T5" fmla="*/ 0 h 202"/>
              <a:gd name="T6" fmla="*/ 0 w 11"/>
              <a:gd name="T7" fmla="*/ 0 h 202"/>
              <a:gd name="T8" fmla="*/ 0 w 11"/>
              <a:gd name="T9" fmla="*/ 25 h 202"/>
              <a:gd name="T10" fmla="*/ 1 w 11"/>
              <a:gd name="T11" fmla="*/ 25 h 202"/>
              <a:gd name="T12" fmla="*/ 0 60000 65536"/>
              <a:gd name="T13" fmla="*/ 0 60000 65536"/>
              <a:gd name="T14" fmla="*/ 0 60000 65536"/>
              <a:gd name="T15" fmla="*/ 0 60000 65536"/>
              <a:gd name="T16" fmla="*/ 0 60000 65536"/>
              <a:gd name="T17" fmla="*/ 0 60000 65536"/>
              <a:gd name="T18" fmla="*/ 0 w 11"/>
              <a:gd name="T19" fmla="*/ 0 h 202"/>
              <a:gd name="T20" fmla="*/ 11 w 11"/>
              <a:gd name="T21" fmla="*/ 202 h 202"/>
            </a:gdLst>
            <a:ahLst/>
            <a:cxnLst>
              <a:cxn ang="T12">
                <a:pos x="T0" y="T1"/>
              </a:cxn>
              <a:cxn ang="T13">
                <a:pos x="T2" y="T3"/>
              </a:cxn>
              <a:cxn ang="T14">
                <a:pos x="T4" y="T5"/>
              </a:cxn>
              <a:cxn ang="T15">
                <a:pos x="T6" y="T7"/>
              </a:cxn>
              <a:cxn ang="T16">
                <a:pos x="T8" y="T9"/>
              </a:cxn>
              <a:cxn ang="T17">
                <a:pos x="T10" y="T11"/>
              </a:cxn>
            </a:cxnLst>
            <a:rect l="T18" t="T19" r="T20" b="T21"/>
            <a:pathLst>
              <a:path w="11" h="202">
                <a:moveTo>
                  <a:pt x="6" y="202"/>
                </a:moveTo>
                <a:lnTo>
                  <a:pt x="11" y="202"/>
                </a:lnTo>
                <a:lnTo>
                  <a:pt x="11" y="0"/>
                </a:lnTo>
                <a:lnTo>
                  <a:pt x="0" y="0"/>
                </a:lnTo>
                <a:lnTo>
                  <a:pt x="0" y="202"/>
                </a:lnTo>
                <a:lnTo>
                  <a:pt x="6" y="202"/>
                </a:lnTo>
                <a:close/>
              </a:path>
            </a:pathLst>
          </a:custGeom>
          <a:solidFill>
            <a:srgbClr val="000000"/>
          </a:solidFill>
          <a:ln w="9525">
            <a:noFill/>
            <a:round/>
            <a:headEnd/>
            <a:tailEnd/>
          </a:ln>
        </p:spPr>
        <p:txBody>
          <a:bodyPr/>
          <a:lstStyle/>
          <a:p>
            <a:endParaRPr lang="en-GB"/>
          </a:p>
        </p:txBody>
      </p:sp>
      <p:sp>
        <p:nvSpPr>
          <p:cNvPr id="16450" name="Freeform 43"/>
          <p:cNvSpPr>
            <a:spLocks/>
          </p:cNvSpPr>
          <p:nvPr/>
        </p:nvSpPr>
        <p:spPr bwMode="auto">
          <a:xfrm>
            <a:off x="1109663" y="5445125"/>
            <a:ext cx="12700" cy="4763"/>
          </a:xfrm>
          <a:custGeom>
            <a:avLst/>
            <a:gdLst>
              <a:gd name="T0" fmla="*/ 0 w 11"/>
              <a:gd name="T1" fmla="*/ 0 h 4"/>
              <a:gd name="T2" fmla="*/ 1 w 11"/>
              <a:gd name="T3" fmla="*/ 2 h 4"/>
              <a:gd name="T4" fmla="*/ 1 w 11"/>
              <a:gd name="T5" fmla="*/ 2 h 4"/>
              <a:gd name="T6" fmla="*/ 1 w 11"/>
              <a:gd name="T7" fmla="*/ 2 h 4"/>
              <a:gd name="T8" fmla="*/ 1 w 11"/>
              <a:gd name="T9" fmla="*/ 0 h 4"/>
              <a:gd name="T10" fmla="*/ 0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0" y="0"/>
                </a:moveTo>
                <a:lnTo>
                  <a:pt x="2" y="3"/>
                </a:lnTo>
                <a:lnTo>
                  <a:pt x="6" y="4"/>
                </a:lnTo>
                <a:lnTo>
                  <a:pt x="9" y="3"/>
                </a:lnTo>
                <a:lnTo>
                  <a:pt x="11" y="0"/>
                </a:lnTo>
                <a:lnTo>
                  <a:pt x="0" y="0"/>
                </a:lnTo>
                <a:close/>
              </a:path>
            </a:pathLst>
          </a:custGeom>
          <a:solidFill>
            <a:srgbClr val="000000"/>
          </a:solidFill>
          <a:ln w="9525">
            <a:noFill/>
            <a:round/>
            <a:headEnd/>
            <a:tailEnd/>
          </a:ln>
        </p:spPr>
        <p:txBody>
          <a:bodyPr/>
          <a:lstStyle/>
          <a:p>
            <a:endParaRPr lang="en-GB"/>
          </a:p>
        </p:txBody>
      </p:sp>
      <p:sp>
        <p:nvSpPr>
          <p:cNvPr id="16451" name="Freeform 44"/>
          <p:cNvSpPr>
            <a:spLocks/>
          </p:cNvSpPr>
          <p:nvPr/>
        </p:nvSpPr>
        <p:spPr bwMode="auto">
          <a:xfrm>
            <a:off x="760413" y="5210175"/>
            <a:ext cx="11113" cy="7938"/>
          </a:xfrm>
          <a:custGeom>
            <a:avLst/>
            <a:gdLst>
              <a:gd name="T0" fmla="*/ 1 w 11"/>
              <a:gd name="T1" fmla="*/ 3 h 6"/>
              <a:gd name="T2" fmla="*/ 1 w 11"/>
              <a:gd name="T3" fmla="*/ 2 h 6"/>
              <a:gd name="T4" fmla="*/ 1 w 11"/>
              <a:gd name="T5" fmla="*/ 0 h 6"/>
              <a:gd name="T6" fmla="*/ 1 w 11"/>
              <a:gd name="T7" fmla="*/ 2 h 6"/>
              <a:gd name="T8" fmla="*/ 0 w 11"/>
              <a:gd name="T9" fmla="*/ 3 h 6"/>
              <a:gd name="T10" fmla="*/ 1 w 11"/>
              <a:gd name="T11" fmla="*/ 3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11" y="6"/>
                </a:moveTo>
                <a:lnTo>
                  <a:pt x="9" y="2"/>
                </a:lnTo>
                <a:lnTo>
                  <a:pt x="5" y="0"/>
                </a:lnTo>
                <a:lnTo>
                  <a:pt x="2" y="2"/>
                </a:lnTo>
                <a:lnTo>
                  <a:pt x="0" y="6"/>
                </a:lnTo>
                <a:lnTo>
                  <a:pt x="11" y="6"/>
                </a:lnTo>
                <a:close/>
              </a:path>
            </a:pathLst>
          </a:custGeom>
          <a:solidFill>
            <a:srgbClr val="000000"/>
          </a:solidFill>
          <a:ln w="9525">
            <a:noFill/>
            <a:round/>
            <a:headEnd/>
            <a:tailEnd/>
          </a:ln>
        </p:spPr>
        <p:txBody>
          <a:bodyPr/>
          <a:lstStyle/>
          <a:p>
            <a:endParaRPr lang="en-GB"/>
          </a:p>
        </p:txBody>
      </p:sp>
      <p:sp>
        <p:nvSpPr>
          <p:cNvPr id="16452" name="Freeform 45"/>
          <p:cNvSpPr>
            <a:spLocks/>
          </p:cNvSpPr>
          <p:nvPr/>
        </p:nvSpPr>
        <p:spPr bwMode="auto">
          <a:xfrm>
            <a:off x="760413" y="5218113"/>
            <a:ext cx="11113" cy="227013"/>
          </a:xfrm>
          <a:custGeom>
            <a:avLst/>
            <a:gdLst>
              <a:gd name="T0" fmla="*/ 1 w 11"/>
              <a:gd name="T1" fmla="*/ 25 h 202"/>
              <a:gd name="T2" fmla="*/ 1 w 11"/>
              <a:gd name="T3" fmla="*/ 25 h 202"/>
              <a:gd name="T4" fmla="*/ 1 w 11"/>
              <a:gd name="T5" fmla="*/ 0 h 202"/>
              <a:gd name="T6" fmla="*/ 0 w 11"/>
              <a:gd name="T7" fmla="*/ 0 h 202"/>
              <a:gd name="T8" fmla="*/ 0 w 11"/>
              <a:gd name="T9" fmla="*/ 25 h 202"/>
              <a:gd name="T10" fmla="*/ 1 w 11"/>
              <a:gd name="T11" fmla="*/ 25 h 202"/>
              <a:gd name="T12" fmla="*/ 0 60000 65536"/>
              <a:gd name="T13" fmla="*/ 0 60000 65536"/>
              <a:gd name="T14" fmla="*/ 0 60000 65536"/>
              <a:gd name="T15" fmla="*/ 0 60000 65536"/>
              <a:gd name="T16" fmla="*/ 0 60000 65536"/>
              <a:gd name="T17" fmla="*/ 0 60000 65536"/>
              <a:gd name="T18" fmla="*/ 0 w 11"/>
              <a:gd name="T19" fmla="*/ 0 h 202"/>
              <a:gd name="T20" fmla="*/ 11 w 11"/>
              <a:gd name="T21" fmla="*/ 202 h 202"/>
            </a:gdLst>
            <a:ahLst/>
            <a:cxnLst>
              <a:cxn ang="T12">
                <a:pos x="T0" y="T1"/>
              </a:cxn>
              <a:cxn ang="T13">
                <a:pos x="T2" y="T3"/>
              </a:cxn>
              <a:cxn ang="T14">
                <a:pos x="T4" y="T5"/>
              </a:cxn>
              <a:cxn ang="T15">
                <a:pos x="T6" y="T7"/>
              </a:cxn>
              <a:cxn ang="T16">
                <a:pos x="T8" y="T9"/>
              </a:cxn>
              <a:cxn ang="T17">
                <a:pos x="T10" y="T11"/>
              </a:cxn>
            </a:cxnLst>
            <a:rect l="T18" t="T19" r="T20" b="T21"/>
            <a:pathLst>
              <a:path w="11" h="202">
                <a:moveTo>
                  <a:pt x="5" y="202"/>
                </a:moveTo>
                <a:lnTo>
                  <a:pt x="11" y="202"/>
                </a:lnTo>
                <a:lnTo>
                  <a:pt x="11" y="0"/>
                </a:lnTo>
                <a:lnTo>
                  <a:pt x="0" y="0"/>
                </a:lnTo>
                <a:lnTo>
                  <a:pt x="0" y="202"/>
                </a:lnTo>
                <a:lnTo>
                  <a:pt x="5" y="202"/>
                </a:lnTo>
                <a:close/>
              </a:path>
            </a:pathLst>
          </a:custGeom>
          <a:solidFill>
            <a:srgbClr val="000000"/>
          </a:solidFill>
          <a:ln w="9525">
            <a:noFill/>
            <a:round/>
            <a:headEnd/>
            <a:tailEnd/>
          </a:ln>
        </p:spPr>
        <p:txBody>
          <a:bodyPr/>
          <a:lstStyle/>
          <a:p>
            <a:endParaRPr lang="en-GB"/>
          </a:p>
        </p:txBody>
      </p:sp>
      <p:sp>
        <p:nvSpPr>
          <p:cNvPr id="16453" name="Freeform 46"/>
          <p:cNvSpPr>
            <a:spLocks/>
          </p:cNvSpPr>
          <p:nvPr/>
        </p:nvSpPr>
        <p:spPr bwMode="auto">
          <a:xfrm>
            <a:off x="760413" y="5445125"/>
            <a:ext cx="11113" cy="4763"/>
          </a:xfrm>
          <a:custGeom>
            <a:avLst/>
            <a:gdLst>
              <a:gd name="T0" fmla="*/ 0 w 11"/>
              <a:gd name="T1" fmla="*/ 0 h 4"/>
              <a:gd name="T2" fmla="*/ 1 w 11"/>
              <a:gd name="T3" fmla="*/ 2 h 4"/>
              <a:gd name="T4" fmla="*/ 1 w 11"/>
              <a:gd name="T5" fmla="*/ 2 h 4"/>
              <a:gd name="T6" fmla="*/ 1 w 11"/>
              <a:gd name="T7" fmla="*/ 2 h 4"/>
              <a:gd name="T8" fmla="*/ 1 w 11"/>
              <a:gd name="T9" fmla="*/ 0 h 4"/>
              <a:gd name="T10" fmla="*/ 0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0" y="0"/>
                </a:moveTo>
                <a:lnTo>
                  <a:pt x="2" y="3"/>
                </a:lnTo>
                <a:lnTo>
                  <a:pt x="5" y="4"/>
                </a:lnTo>
                <a:lnTo>
                  <a:pt x="9" y="3"/>
                </a:lnTo>
                <a:lnTo>
                  <a:pt x="11" y="0"/>
                </a:lnTo>
                <a:lnTo>
                  <a:pt x="0" y="0"/>
                </a:lnTo>
                <a:close/>
              </a:path>
            </a:pathLst>
          </a:custGeom>
          <a:solidFill>
            <a:srgbClr val="000000"/>
          </a:solidFill>
          <a:ln w="9525">
            <a:noFill/>
            <a:round/>
            <a:headEnd/>
            <a:tailEnd/>
          </a:ln>
        </p:spPr>
        <p:txBody>
          <a:bodyPr/>
          <a:lstStyle/>
          <a:p>
            <a:endParaRPr lang="en-GB"/>
          </a:p>
        </p:txBody>
      </p:sp>
      <p:sp>
        <p:nvSpPr>
          <p:cNvPr id="16454" name="Freeform 47"/>
          <p:cNvSpPr>
            <a:spLocks/>
          </p:cNvSpPr>
          <p:nvPr/>
        </p:nvSpPr>
        <p:spPr bwMode="auto">
          <a:xfrm>
            <a:off x="542925" y="5256213"/>
            <a:ext cx="120650" cy="77788"/>
          </a:xfrm>
          <a:custGeom>
            <a:avLst/>
            <a:gdLst>
              <a:gd name="T0" fmla="*/ 8 w 111"/>
              <a:gd name="T1" fmla="*/ 8 h 70"/>
              <a:gd name="T2" fmla="*/ 8 w 111"/>
              <a:gd name="T3" fmla="*/ 8 h 70"/>
              <a:gd name="T4" fmla="*/ 10 w 111"/>
              <a:gd name="T5" fmla="*/ 8 h 70"/>
              <a:gd name="T6" fmla="*/ 10 w 111"/>
              <a:gd name="T7" fmla="*/ 7 h 70"/>
              <a:gd name="T8" fmla="*/ 10 w 111"/>
              <a:gd name="T9" fmla="*/ 7 h 70"/>
              <a:gd name="T10" fmla="*/ 11 w 111"/>
              <a:gd name="T11" fmla="*/ 6 h 70"/>
              <a:gd name="T12" fmla="*/ 11 w 111"/>
              <a:gd name="T13" fmla="*/ 6 h 70"/>
              <a:gd name="T14" fmla="*/ 11 w 111"/>
              <a:gd name="T15" fmla="*/ 5 h 70"/>
              <a:gd name="T16" fmla="*/ 12 w 111"/>
              <a:gd name="T17" fmla="*/ 4 h 70"/>
              <a:gd name="T18" fmla="*/ 11 w 111"/>
              <a:gd name="T19" fmla="*/ 3 h 70"/>
              <a:gd name="T20" fmla="*/ 11 w 111"/>
              <a:gd name="T21" fmla="*/ 2 h 70"/>
              <a:gd name="T22" fmla="*/ 11 w 111"/>
              <a:gd name="T23" fmla="*/ 1 h 70"/>
              <a:gd name="T24" fmla="*/ 10 w 111"/>
              <a:gd name="T25" fmla="*/ 1 h 70"/>
              <a:gd name="T26" fmla="*/ 10 w 111"/>
              <a:gd name="T27" fmla="*/ 1 h 70"/>
              <a:gd name="T28" fmla="*/ 10 w 111"/>
              <a:gd name="T29" fmla="*/ 1 h 70"/>
              <a:gd name="T30" fmla="*/ 8 w 111"/>
              <a:gd name="T31" fmla="*/ 1 h 70"/>
              <a:gd name="T32" fmla="*/ 8 w 111"/>
              <a:gd name="T33" fmla="*/ 0 h 70"/>
              <a:gd name="T34" fmla="*/ 3 w 111"/>
              <a:gd name="T35" fmla="*/ 0 h 70"/>
              <a:gd name="T36" fmla="*/ 3 w 111"/>
              <a:gd name="T37" fmla="*/ 1 h 70"/>
              <a:gd name="T38" fmla="*/ 2 w 111"/>
              <a:gd name="T39" fmla="*/ 1 h 70"/>
              <a:gd name="T40" fmla="*/ 1 w 111"/>
              <a:gd name="T41" fmla="*/ 1 h 70"/>
              <a:gd name="T42" fmla="*/ 1 w 111"/>
              <a:gd name="T43" fmla="*/ 1 h 70"/>
              <a:gd name="T44" fmla="*/ 1 w 111"/>
              <a:gd name="T45" fmla="*/ 1 h 70"/>
              <a:gd name="T46" fmla="*/ 1 w 111"/>
              <a:gd name="T47" fmla="*/ 2 h 70"/>
              <a:gd name="T48" fmla="*/ 1 w 111"/>
              <a:gd name="T49" fmla="*/ 3 h 70"/>
              <a:gd name="T50" fmla="*/ 0 w 111"/>
              <a:gd name="T51" fmla="*/ 4 h 70"/>
              <a:gd name="T52" fmla="*/ 1 w 111"/>
              <a:gd name="T53" fmla="*/ 5 h 70"/>
              <a:gd name="T54" fmla="*/ 1 w 111"/>
              <a:gd name="T55" fmla="*/ 6 h 70"/>
              <a:gd name="T56" fmla="*/ 1 w 111"/>
              <a:gd name="T57" fmla="*/ 6 h 70"/>
              <a:gd name="T58" fmla="*/ 1 w 111"/>
              <a:gd name="T59" fmla="*/ 7 h 70"/>
              <a:gd name="T60" fmla="*/ 1 w 111"/>
              <a:gd name="T61" fmla="*/ 7 h 70"/>
              <a:gd name="T62" fmla="*/ 2 w 111"/>
              <a:gd name="T63" fmla="*/ 8 h 70"/>
              <a:gd name="T64" fmla="*/ 3 w 111"/>
              <a:gd name="T65" fmla="*/ 8 h 70"/>
              <a:gd name="T66" fmla="*/ 3 w 111"/>
              <a:gd name="T67" fmla="*/ 8 h 70"/>
              <a:gd name="T68" fmla="*/ 8 w 111"/>
              <a:gd name="T69" fmla="*/ 8 h 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1"/>
              <a:gd name="T106" fmla="*/ 0 h 70"/>
              <a:gd name="T107" fmla="*/ 111 w 111"/>
              <a:gd name="T108" fmla="*/ 70 h 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1" h="70">
                <a:moveTo>
                  <a:pt x="76" y="70"/>
                </a:moveTo>
                <a:lnTo>
                  <a:pt x="83" y="68"/>
                </a:lnTo>
                <a:lnTo>
                  <a:pt x="89" y="67"/>
                </a:lnTo>
                <a:lnTo>
                  <a:pt x="95" y="64"/>
                </a:lnTo>
                <a:lnTo>
                  <a:pt x="101" y="59"/>
                </a:lnTo>
                <a:lnTo>
                  <a:pt x="105" y="54"/>
                </a:lnTo>
                <a:lnTo>
                  <a:pt x="109" y="48"/>
                </a:lnTo>
                <a:lnTo>
                  <a:pt x="110" y="41"/>
                </a:lnTo>
                <a:lnTo>
                  <a:pt x="111" y="35"/>
                </a:lnTo>
                <a:lnTo>
                  <a:pt x="110" y="28"/>
                </a:lnTo>
                <a:lnTo>
                  <a:pt x="109" y="21"/>
                </a:lnTo>
                <a:lnTo>
                  <a:pt x="105" y="15"/>
                </a:lnTo>
                <a:lnTo>
                  <a:pt x="101" y="10"/>
                </a:lnTo>
                <a:lnTo>
                  <a:pt x="95" y="5"/>
                </a:lnTo>
                <a:lnTo>
                  <a:pt x="89" y="2"/>
                </a:lnTo>
                <a:lnTo>
                  <a:pt x="83" y="1"/>
                </a:lnTo>
                <a:lnTo>
                  <a:pt x="76" y="0"/>
                </a:lnTo>
                <a:lnTo>
                  <a:pt x="35" y="0"/>
                </a:lnTo>
                <a:lnTo>
                  <a:pt x="29" y="1"/>
                </a:lnTo>
                <a:lnTo>
                  <a:pt x="22" y="2"/>
                </a:lnTo>
                <a:lnTo>
                  <a:pt x="16" y="5"/>
                </a:lnTo>
                <a:lnTo>
                  <a:pt x="11" y="10"/>
                </a:lnTo>
                <a:lnTo>
                  <a:pt x="6" y="15"/>
                </a:lnTo>
                <a:lnTo>
                  <a:pt x="3" y="21"/>
                </a:lnTo>
                <a:lnTo>
                  <a:pt x="2" y="28"/>
                </a:lnTo>
                <a:lnTo>
                  <a:pt x="0" y="35"/>
                </a:lnTo>
                <a:lnTo>
                  <a:pt x="2" y="41"/>
                </a:lnTo>
                <a:lnTo>
                  <a:pt x="3" y="48"/>
                </a:lnTo>
                <a:lnTo>
                  <a:pt x="6" y="54"/>
                </a:lnTo>
                <a:lnTo>
                  <a:pt x="11" y="59"/>
                </a:lnTo>
                <a:lnTo>
                  <a:pt x="16" y="64"/>
                </a:lnTo>
                <a:lnTo>
                  <a:pt x="22" y="67"/>
                </a:lnTo>
                <a:lnTo>
                  <a:pt x="29" y="68"/>
                </a:lnTo>
                <a:lnTo>
                  <a:pt x="35" y="70"/>
                </a:lnTo>
                <a:lnTo>
                  <a:pt x="76" y="70"/>
                </a:lnTo>
                <a:close/>
              </a:path>
            </a:pathLst>
          </a:custGeom>
          <a:solidFill>
            <a:srgbClr val="FFFFFF"/>
          </a:solidFill>
          <a:ln w="9525">
            <a:noFill/>
            <a:round/>
            <a:headEnd/>
            <a:tailEnd/>
          </a:ln>
        </p:spPr>
        <p:txBody>
          <a:bodyPr/>
          <a:lstStyle/>
          <a:p>
            <a:endParaRPr lang="en-GB"/>
          </a:p>
        </p:txBody>
      </p:sp>
      <p:sp>
        <p:nvSpPr>
          <p:cNvPr id="16455" name="Freeform 48"/>
          <p:cNvSpPr>
            <a:spLocks/>
          </p:cNvSpPr>
          <p:nvPr/>
        </p:nvSpPr>
        <p:spPr bwMode="auto">
          <a:xfrm>
            <a:off x="625475" y="5294313"/>
            <a:ext cx="41275" cy="44450"/>
          </a:xfrm>
          <a:custGeom>
            <a:avLst/>
            <a:gdLst>
              <a:gd name="T0" fmla="*/ 3 w 39"/>
              <a:gd name="T1" fmla="*/ 0 h 39"/>
              <a:gd name="T2" fmla="*/ 3 w 39"/>
              <a:gd name="T3" fmla="*/ 0 h 39"/>
              <a:gd name="T4" fmla="*/ 3 w 39"/>
              <a:gd name="T5" fmla="*/ 1 h 39"/>
              <a:gd name="T6" fmla="*/ 3 w 39"/>
              <a:gd name="T7" fmla="*/ 1 h 39"/>
              <a:gd name="T8" fmla="*/ 2 w 39"/>
              <a:gd name="T9" fmla="*/ 2 h 39"/>
              <a:gd name="T10" fmla="*/ 2 w 39"/>
              <a:gd name="T11" fmla="*/ 3 h 39"/>
              <a:gd name="T12" fmla="*/ 1 w 39"/>
              <a:gd name="T13" fmla="*/ 4 h 39"/>
              <a:gd name="T14" fmla="*/ 1 w 39"/>
              <a:gd name="T15" fmla="*/ 4 h 39"/>
              <a:gd name="T16" fmla="*/ 1 w 39"/>
              <a:gd name="T17" fmla="*/ 4 h 39"/>
              <a:gd name="T18" fmla="*/ 0 w 39"/>
              <a:gd name="T19" fmla="*/ 4 h 39"/>
              <a:gd name="T20" fmla="*/ 0 w 39"/>
              <a:gd name="T21" fmla="*/ 5 h 39"/>
              <a:gd name="T22" fmla="*/ 1 w 39"/>
              <a:gd name="T23" fmla="*/ 5 h 39"/>
              <a:gd name="T24" fmla="*/ 1 w 39"/>
              <a:gd name="T25" fmla="*/ 5 h 39"/>
              <a:gd name="T26" fmla="*/ 2 w 39"/>
              <a:gd name="T27" fmla="*/ 4 h 39"/>
              <a:gd name="T28" fmla="*/ 2 w 39"/>
              <a:gd name="T29" fmla="*/ 4 h 39"/>
              <a:gd name="T30" fmla="*/ 3 w 39"/>
              <a:gd name="T31" fmla="*/ 3 h 39"/>
              <a:gd name="T32" fmla="*/ 3 w 39"/>
              <a:gd name="T33" fmla="*/ 2 h 39"/>
              <a:gd name="T34" fmla="*/ 3 w 39"/>
              <a:gd name="T35" fmla="*/ 1 h 39"/>
              <a:gd name="T36" fmla="*/ 3 w 39"/>
              <a:gd name="T37" fmla="*/ 0 h 39"/>
              <a:gd name="T38" fmla="*/ 3 w 39"/>
              <a:gd name="T39" fmla="*/ 0 h 39"/>
              <a:gd name="T40" fmla="*/ 3 w 39"/>
              <a:gd name="T41" fmla="*/ 0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39"/>
              <a:gd name="T65" fmla="*/ 39 w 39"/>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39">
                <a:moveTo>
                  <a:pt x="30" y="0"/>
                </a:moveTo>
                <a:lnTo>
                  <a:pt x="30" y="0"/>
                </a:lnTo>
                <a:lnTo>
                  <a:pt x="30" y="6"/>
                </a:lnTo>
                <a:lnTo>
                  <a:pt x="29" y="12"/>
                </a:lnTo>
                <a:lnTo>
                  <a:pt x="26" y="17"/>
                </a:lnTo>
                <a:lnTo>
                  <a:pt x="22" y="22"/>
                </a:lnTo>
                <a:lnTo>
                  <a:pt x="17" y="26"/>
                </a:lnTo>
                <a:lnTo>
                  <a:pt x="12" y="29"/>
                </a:lnTo>
                <a:lnTo>
                  <a:pt x="7" y="30"/>
                </a:lnTo>
                <a:lnTo>
                  <a:pt x="0" y="30"/>
                </a:lnTo>
                <a:lnTo>
                  <a:pt x="0" y="39"/>
                </a:lnTo>
                <a:lnTo>
                  <a:pt x="7" y="37"/>
                </a:lnTo>
                <a:lnTo>
                  <a:pt x="15" y="36"/>
                </a:lnTo>
                <a:lnTo>
                  <a:pt x="21" y="32"/>
                </a:lnTo>
                <a:lnTo>
                  <a:pt x="27" y="27"/>
                </a:lnTo>
                <a:lnTo>
                  <a:pt x="33" y="21"/>
                </a:lnTo>
                <a:lnTo>
                  <a:pt x="36" y="14"/>
                </a:lnTo>
                <a:lnTo>
                  <a:pt x="37" y="6"/>
                </a:lnTo>
                <a:lnTo>
                  <a:pt x="39" y="0"/>
                </a:lnTo>
                <a:lnTo>
                  <a:pt x="30" y="0"/>
                </a:lnTo>
                <a:close/>
              </a:path>
            </a:pathLst>
          </a:custGeom>
          <a:solidFill>
            <a:srgbClr val="000000"/>
          </a:solidFill>
          <a:ln w="9525">
            <a:noFill/>
            <a:round/>
            <a:headEnd/>
            <a:tailEnd/>
          </a:ln>
        </p:spPr>
        <p:txBody>
          <a:bodyPr/>
          <a:lstStyle/>
          <a:p>
            <a:endParaRPr lang="en-GB"/>
          </a:p>
        </p:txBody>
      </p:sp>
      <p:sp>
        <p:nvSpPr>
          <p:cNvPr id="16456" name="Freeform 49"/>
          <p:cNvSpPr>
            <a:spLocks/>
          </p:cNvSpPr>
          <p:nvPr/>
        </p:nvSpPr>
        <p:spPr bwMode="auto">
          <a:xfrm>
            <a:off x="625475" y="5249863"/>
            <a:ext cx="41275" cy="44450"/>
          </a:xfrm>
          <a:custGeom>
            <a:avLst/>
            <a:gdLst>
              <a:gd name="T0" fmla="*/ 0 w 39"/>
              <a:gd name="T1" fmla="*/ 1 h 40"/>
              <a:gd name="T2" fmla="*/ 0 w 39"/>
              <a:gd name="T3" fmla="*/ 1 h 40"/>
              <a:gd name="T4" fmla="*/ 1 w 39"/>
              <a:gd name="T5" fmla="*/ 1 h 40"/>
              <a:gd name="T6" fmla="*/ 1 w 39"/>
              <a:gd name="T7" fmla="*/ 1 h 40"/>
              <a:gd name="T8" fmla="*/ 1 w 39"/>
              <a:gd name="T9" fmla="*/ 2 h 40"/>
              <a:gd name="T10" fmla="*/ 2 w 39"/>
              <a:gd name="T11" fmla="*/ 2 h 40"/>
              <a:gd name="T12" fmla="*/ 2 w 39"/>
              <a:gd name="T13" fmla="*/ 3 h 40"/>
              <a:gd name="T14" fmla="*/ 3 w 39"/>
              <a:gd name="T15" fmla="*/ 3 h 40"/>
              <a:gd name="T16" fmla="*/ 3 w 39"/>
              <a:gd name="T17" fmla="*/ 4 h 40"/>
              <a:gd name="T18" fmla="*/ 3 w 39"/>
              <a:gd name="T19" fmla="*/ 5 h 40"/>
              <a:gd name="T20" fmla="*/ 3 w 39"/>
              <a:gd name="T21" fmla="*/ 5 h 40"/>
              <a:gd name="T22" fmla="*/ 3 w 39"/>
              <a:gd name="T23" fmla="*/ 4 h 40"/>
              <a:gd name="T24" fmla="*/ 3 w 39"/>
              <a:gd name="T25" fmla="*/ 3 h 40"/>
              <a:gd name="T26" fmla="*/ 3 w 39"/>
              <a:gd name="T27" fmla="*/ 2 h 40"/>
              <a:gd name="T28" fmla="*/ 2 w 39"/>
              <a:gd name="T29" fmla="*/ 1 h 40"/>
              <a:gd name="T30" fmla="*/ 2 w 39"/>
              <a:gd name="T31" fmla="*/ 1 h 40"/>
              <a:gd name="T32" fmla="*/ 1 w 39"/>
              <a:gd name="T33" fmla="*/ 1 h 40"/>
              <a:gd name="T34" fmla="*/ 1 w 39"/>
              <a:gd name="T35" fmla="*/ 1 h 40"/>
              <a:gd name="T36" fmla="*/ 0 w 39"/>
              <a:gd name="T37" fmla="*/ 0 h 40"/>
              <a:gd name="T38" fmla="*/ 0 w 39"/>
              <a:gd name="T39" fmla="*/ 0 h 40"/>
              <a:gd name="T40" fmla="*/ 0 w 39"/>
              <a:gd name="T41" fmla="*/ 1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40"/>
              <a:gd name="T65" fmla="*/ 39 w 39"/>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40">
                <a:moveTo>
                  <a:pt x="0" y="9"/>
                </a:moveTo>
                <a:lnTo>
                  <a:pt x="0" y="9"/>
                </a:lnTo>
                <a:lnTo>
                  <a:pt x="7" y="9"/>
                </a:lnTo>
                <a:lnTo>
                  <a:pt x="12" y="10"/>
                </a:lnTo>
                <a:lnTo>
                  <a:pt x="17" y="14"/>
                </a:lnTo>
                <a:lnTo>
                  <a:pt x="22" y="17"/>
                </a:lnTo>
                <a:lnTo>
                  <a:pt x="26" y="23"/>
                </a:lnTo>
                <a:lnTo>
                  <a:pt x="29" y="27"/>
                </a:lnTo>
                <a:lnTo>
                  <a:pt x="30" y="33"/>
                </a:lnTo>
                <a:lnTo>
                  <a:pt x="30" y="40"/>
                </a:lnTo>
                <a:lnTo>
                  <a:pt x="39" y="40"/>
                </a:lnTo>
                <a:lnTo>
                  <a:pt x="37" y="33"/>
                </a:lnTo>
                <a:lnTo>
                  <a:pt x="36" y="25"/>
                </a:lnTo>
                <a:lnTo>
                  <a:pt x="33" y="18"/>
                </a:lnTo>
                <a:lnTo>
                  <a:pt x="27" y="13"/>
                </a:lnTo>
                <a:lnTo>
                  <a:pt x="21" y="7"/>
                </a:lnTo>
                <a:lnTo>
                  <a:pt x="15" y="4"/>
                </a:lnTo>
                <a:lnTo>
                  <a:pt x="7" y="2"/>
                </a:lnTo>
                <a:lnTo>
                  <a:pt x="0" y="0"/>
                </a:lnTo>
                <a:lnTo>
                  <a:pt x="0" y="9"/>
                </a:lnTo>
                <a:close/>
              </a:path>
            </a:pathLst>
          </a:custGeom>
          <a:solidFill>
            <a:srgbClr val="000000"/>
          </a:solidFill>
          <a:ln w="9525">
            <a:noFill/>
            <a:round/>
            <a:headEnd/>
            <a:tailEnd/>
          </a:ln>
        </p:spPr>
        <p:txBody>
          <a:bodyPr/>
          <a:lstStyle/>
          <a:p>
            <a:endParaRPr lang="en-GB"/>
          </a:p>
        </p:txBody>
      </p:sp>
      <p:sp>
        <p:nvSpPr>
          <p:cNvPr id="16457" name="Freeform 50"/>
          <p:cNvSpPr>
            <a:spLocks/>
          </p:cNvSpPr>
          <p:nvPr/>
        </p:nvSpPr>
        <p:spPr bwMode="auto">
          <a:xfrm>
            <a:off x="581025" y="5249863"/>
            <a:ext cx="44450" cy="11113"/>
          </a:xfrm>
          <a:custGeom>
            <a:avLst/>
            <a:gdLst>
              <a:gd name="T0" fmla="*/ 0 w 41"/>
              <a:gd name="T1" fmla="*/ 2 h 9"/>
              <a:gd name="T2" fmla="*/ 0 w 41"/>
              <a:gd name="T3" fmla="*/ 2 h 9"/>
              <a:gd name="T4" fmla="*/ 4 w 41"/>
              <a:gd name="T5" fmla="*/ 2 h 9"/>
              <a:gd name="T6" fmla="*/ 4 w 41"/>
              <a:gd name="T7" fmla="*/ 0 h 9"/>
              <a:gd name="T8" fmla="*/ 0 w 41"/>
              <a:gd name="T9" fmla="*/ 0 h 9"/>
              <a:gd name="T10" fmla="*/ 0 w 41"/>
              <a:gd name="T11" fmla="*/ 0 h 9"/>
              <a:gd name="T12" fmla="*/ 0 w 41"/>
              <a:gd name="T13" fmla="*/ 2 h 9"/>
              <a:gd name="T14" fmla="*/ 0 60000 65536"/>
              <a:gd name="T15" fmla="*/ 0 60000 65536"/>
              <a:gd name="T16" fmla="*/ 0 60000 65536"/>
              <a:gd name="T17" fmla="*/ 0 60000 65536"/>
              <a:gd name="T18" fmla="*/ 0 60000 65536"/>
              <a:gd name="T19" fmla="*/ 0 60000 65536"/>
              <a:gd name="T20" fmla="*/ 0 60000 65536"/>
              <a:gd name="T21" fmla="*/ 0 w 41"/>
              <a:gd name="T22" fmla="*/ 0 h 9"/>
              <a:gd name="T23" fmla="*/ 41 w 4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9">
                <a:moveTo>
                  <a:pt x="0" y="9"/>
                </a:moveTo>
                <a:lnTo>
                  <a:pt x="0" y="9"/>
                </a:lnTo>
                <a:lnTo>
                  <a:pt x="41" y="9"/>
                </a:lnTo>
                <a:lnTo>
                  <a:pt x="41" y="0"/>
                </a:lnTo>
                <a:lnTo>
                  <a:pt x="0" y="0"/>
                </a:lnTo>
                <a:lnTo>
                  <a:pt x="0" y="9"/>
                </a:lnTo>
                <a:close/>
              </a:path>
            </a:pathLst>
          </a:custGeom>
          <a:solidFill>
            <a:srgbClr val="000000"/>
          </a:solidFill>
          <a:ln w="9525">
            <a:noFill/>
            <a:round/>
            <a:headEnd/>
            <a:tailEnd/>
          </a:ln>
        </p:spPr>
        <p:txBody>
          <a:bodyPr/>
          <a:lstStyle/>
          <a:p>
            <a:endParaRPr lang="en-GB"/>
          </a:p>
        </p:txBody>
      </p:sp>
      <p:sp>
        <p:nvSpPr>
          <p:cNvPr id="16458" name="Freeform 51"/>
          <p:cNvSpPr>
            <a:spLocks/>
          </p:cNvSpPr>
          <p:nvPr/>
        </p:nvSpPr>
        <p:spPr bwMode="auto">
          <a:xfrm>
            <a:off x="538163" y="5249863"/>
            <a:ext cx="42863" cy="44450"/>
          </a:xfrm>
          <a:custGeom>
            <a:avLst/>
            <a:gdLst>
              <a:gd name="T0" fmla="*/ 1 w 39"/>
              <a:gd name="T1" fmla="*/ 5 h 40"/>
              <a:gd name="T2" fmla="*/ 1 w 39"/>
              <a:gd name="T3" fmla="*/ 5 h 40"/>
              <a:gd name="T4" fmla="*/ 1 w 39"/>
              <a:gd name="T5" fmla="*/ 4 h 40"/>
              <a:gd name="T6" fmla="*/ 1 w 39"/>
              <a:gd name="T7" fmla="*/ 3 h 40"/>
              <a:gd name="T8" fmla="*/ 1 w 39"/>
              <a:gd name="T9" fmla="*/ 3 h 40"/>
              <a:gd name="T10" fmla="*/ 2 w 39"/>
              <a:gd name="T11" fmla="*/ 2 h 40"/>
              <a:gd name="T12" fmla="*/ 2 w 39"/>
              <a:gd name="T13" fmla="*/ 2 h 40"/>
              <a:gd name="T14" fmla="*/ 3 w 39"/>
              <a:gd name="T15" fmla="*/ 1 h 40"/>
              <a:gd name="T16" fmla="*/ 4 w 39"/>
              <a:gd name="T17" fmla="*/ 1 h 40"/>
              <a:gd name="T18" fmla="*/ 4 w 39"/>
              <a:gd name="T19" fmla="*/ 1 h 40"/>
              <a:gd name="T20" fmla="*/ 4 w 39"/>
              <a:gd name="T21" fmla="*/ 0 h 40"/>
              <a:gd name="T22" fmla="*/ 4 w 39"/>
              <a:gd name="T23" fmla="*/ 1 h 40"/>
              <a:gd name="T24" fmla="*/ 3 w 39"/>
              <a:gd name="T25" fmla="*/ 1 h 40"/>
              <a:gd name="T26" fmla="*/ 2 w 39"/>
              <a:gd name="T27" fmla="*/ 1 h 40"/>
              <a:gd name="T28" fmla="*/ 1 w 39"/>
              <a:gd name="T29" fmla="*/ 1 h 40"/>
              <a:gd name="T30" fmla="*/ 1 w 39"/>
              <a:gd name="T31" fmla="*/ 2 h 40"/>
              <a:gd name="T32" fmla="*/ 1 w 39"/>
              <a:gd name="T33" fmla="*/ 3 h 40"/>
              <a:gd name="T34" fmla="*/ 1 w 39"/>
              <a:gd name="T35" fmla="*/ 4 h 40"/>
              <a:gd name="T36" fmla="*/ 0 w 39"/>
              <a:gd name="T37" fmla="*/ 5 h 40"/>
              <a:gd name="T38" fmla="*/ 0 w 39"/>
              <a:gd name="T39" fmla="*/ 5 h 40"/>
              <a:gd name="T40" fmla="*/ 1 w 39"/>
              <a:gd name="T41" fmla="*/ 5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40"/>
              <a:gd name="T65" fmla="*/ 39 w 39"/>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40">
                <a:moveTo>
                  <a:pt x="9" y="40"/>
                </a:moveTo>
                <a:lnTo>
                  <a:pt x="9" y="40"/>
                </a:lnTo>
                <a:lnTo>
                  <a:pt x="9" y="33"/>
                </a:lnTo>
                <a:lnTo>
                  <a:pt x="10" y="27"/>
                </a:lnTo>
                <a:lnTo>
                  <a:pt x="13" y="23"/>
                </a:lnTo>
                <a:lnTo>
                  <a:pt x="17" y="17"/>
                </a:lnTo>
                <a:lnTo>
                  <a:pt x="22" y="14"/>
                </a:lnTo>
                <a:lnTo>
                  <a:pt x="27" y="10"/>
                </a:lnTo>
                <a:lnTo>
                  <a:pt x="33" y="9"/>
                </a:lnTo>
                <a:lnTo>
                  <a:pt x="39" y="9"/>
                </a:lnTo>
                <a:lnTo>
                  <a:pt x="39" y="0"/>
                </a:lnTo>
                <a:lnTo>
                  <a:pt x="33" y="2"/>
                </a:lnTo>
                <a:lnTo>
                  <a:pt x="25" y="4"/>
                </a:lnTo>
                <a:lnTo>
                  <a:pt x="18" y="7"/>
                </a:lnTo>
                <a:lnTo>
                  <a:pt x="12" y="13"/>
                </a:lnTo>
                <a:lnTo>
                  <a:pt x="7" y="18"/>
                </a:lnTo>
                <a:lnTo>
                  <a:pt x="3" y="25"/>
                </a:lnTo>
                <a:lnTo>
                  <a:pt x="2" y="33"/>
                </a:lnTo>
                <a:lnTo>
                  <a:pt x="0" y="40"/>
                </a:lnTo>
                <a:lnTo>
                  <a:pt x="9" y="40"/>
                </a:lnTo>
                <a:close/>
              </a:path>
            </a:pathLst>
          </a:custGeom>
          <a:solidFill>
            <a:srgbClr val="000000"/>
          </a:solidFill>
          <a:ln w="9525">
            <a:noFill/>
            <a:round/>
            <a:headEnd/>
            <a:tailEnd/>
          </a:ln>
        </p:spPr>
        <p:txBody>
          <a:bodyPr/>
          <a:lstStyle/>
          <a:p>
            <a:endParaRPr lang="en-GB"/>
          </a:p>
        </p:txBody>
      </p:sp>
      <p:sp>
        <p:nvSpPr>
          <p:cNvPr id="16459" name="Freeform 52"/>
          <p:cNvSpPr>
            <a:spLocks/>
          </p:cNvSpPr>
          <p:nvPr/>
        </p:nvSpPr>
        <p:spPr bwMode="auto">
          <a:xfrm>
            <a:off x="538163" y="5294313"/>
            <a:ext cx="42863" cy="44450"/>
          </a:xfrm>
          <a:custGeom>
            <a:avLst/>
            <a:gdLst>
              <a:gd name="T0" fmla="*/ 4 w 39"/>
              <a:gd name="T1" fmla="*/ 4 h 39"/>
              <a:gd name="T2" fmla="*/ 4 w 39"/>
              <a:gd name="T3" fmla="*/ 4 h 39"/>
              <a:gd name="T4" fmla="*/ 4 w 39"/>
              <a:gd name="T5" fmla="*/ 4 h 39"/>
              <a:gd name="T6" fmla="*/ 3 w 39"/>
              <a:gd name="T7" fmla="*/ 4 h 39"/>
              <a:gd name="T8" fmla="*/ 2 w 39"/>
              <a:gd name="T9" fmla="*/ 4 h 39"/>
              <a:gd name="T10" fmla="*/ 2 w 39"/>
              <a:gd name="T11" fmla="*/ 3 h 39"/>
              <a:gd name="T12" fmla="*/ 1 w 39"/>
              <a:gd name="T13" fmla="*/ 2 h 39"/>
              <a:gd name="T14" fmla="*/ 1 w 39"/>
              <a:gd name="T15" fmla="*/ 1 h 39"/>
              <a:gd name="T16" fmla="*/ 1 w 39"/>
              <a:gd name="T17" fmla="*/ 1 h 39"/>
              <a:gd name="T18" fmla="*/ 1 w 39"/>
              <a:gd name="T19" fmla="*/ 0 h 39"/>
              <a:gd name="T20" fmla="*/ 0 w 39"/>
              <a:gd name="T21" fmla="*/ 0 h 39"/>
              <a:gd name="T22" fmla="*/ 1 w 39"/>
              <a:gd name="T23" fmla="*/ 1 h 39"/>
              <a:gd name="T24" fmla="*/ 1 w 39"/>
              <a:gd name="T25" fmla="*/ 2 h 39"/>
              <a:gd name="T26" fmla="*/ 1 w 39"/>
              <a:gd name="T27" fmla="*/ 3 h 39"/>
              <a:gd name="T28" fmla="*/ 1 w 39"/>
              <a:gd name="T29" fmla="*/ 4 h 39"/>
              <a:gd name="T30" fmla="*/ 2 w 39"/>
              <a:gd name="T31" fmla="*/ 4 h 39"/>
              <a:gd name="T32" fmla="*/ 3 w 39"/>
              <a:gd name="T33" fmla="*/ 5 h 39"/>
              <a:gd name="T34" fmla="*/ 4 w 39"/>
              <a:gd name="T35" fmla="*/ 5 h 39"/>
              <a:gd name="T36" fmla="*/ 4 w 39"/>
              <a:gd name="T37" fmla="*/ 5 h 39"/>
              <a:gd name="T38" fmla="*/ 4 w 39"/>
              <a:gd name="T39" fmla="*/ 5 h 39"/>
              <a:gd name="T40" fmla="*/ 4 w 39"/>
              <a:gd name="T41" fmla="*/ 4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39"/>
              <a:gd name="T65" fmla="*/ 39 w 39"/>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39">
                <a:moveTo>
                  <a:pt x="39" y="30"/>
                </a:moveTo>
                <a:lnTo>
                  <a:pt x="39" y="30"/>
                </a:lnTo>
                <a:lnTo>
                  <a:pt x="33" y="30"/>
                </a:lnTo>
                <a:lnTo>
                  <a:pt x="27" y="29"/>
                </a:lnTo>
                <a:lnTo>
                  <a:pt x="22" y="26"/>
                </a:lnTo>
                <a:lnTo>
                  <a:pt x="17" y="22"/>
                </a:lnTo>
                <a:lnTo>
                  <a:pt x="13" y="17"/>
                </a:lnTo>
                <a:lnTo>
                  <a:pt x="10" y="12"/>
                </a:lnTo>
                <a:lnTo>
                  <a:pt x="9" y="6"/>
                </a:lnTo>
                <a:lnTo>
                  <a:pt x="9" y="0"/>
                </a:lnTo>
                <a:lnTo>
                  <a:pt x="0" y="0"/>
                </a:lnTo>
                <a:lnTo>
                  <a:pt x="2" y="6"/>
                </a:lnTo>
                <a:lnTo>
                  <a:pt x="3" y="14"/>
                </a:lnTo>
                <a:lnTo>
                  <a:pt x="7" y="21"/>
                </a:lnTo>
                <a:lnTo>
                  <a:pt x="12" y="27"/>
                </a:lnTo>
                <a:lnTo>
                  <a:pt x="18" y="32"/>
                </a:lnTo>
                <a:lnTo>
                  <a:pt x="25" y="36"/>
                </a:lnTo>
                <a:lnTo>
                  <a:pt x="33" y="37"/>
                </a:lnTo>
                <a:lnTo>
                  <a:pt x="39" y="39"/>
                </a:lnTo>
                <a:lnTo>
                  <a:pt x="39" y="30"/>
                </a:lnTo>
                <a:close/>
              </a:path>
            </a:pathLst>
          </a:custGeom>
          <a:solidFill>
            <a:srgbClr val="000000"/>
          </a:solidFill>
          <a:ln w="9525">
            <a:noFill/>
            <a:round/>
            <a:headEnd/>
            <a:tailEnd/>
          </a:ln>
        </p:spPr>
        <p:txBody>
          <a:bodyPr/>
          <a:lstStyle/>
          <a:p>
            <a:endParaRPr lang="en-GB"/>
          </a:p>
        </p:txBody>
      </p:sp>
      <p:sp>
        <p:nvSpPr>
          <p:cNvPr id="16460" name="Freeform 53"/>
          <p:cNvSpPr>
            <a:spLocks/>
          </p:cNvSpPr>
          <p:nvPr/>
        </p:nvSpPr>
        <p:spPr bwMode="auto">
          <a:xfrm>
            <a:off x="581025" y="5329238"/>
            <a:ext cx="44450" cy="9525"/>
          </a:xfrm>
          <a:custGeom>
            <a:avLst/>
            <a:gdLst>
              <a:gd name="T0" fmla="*/ 4 w 41"/>
              <a:gd name="T1" fmla="*/ 0 h 9"/>
              <a:gd name="T2" fmla="*/ 4 w 41"/>
              <a:gd name="T3" fmla="*/ 0 h 9"/>
              <a:gd name="T4" fmla="*/ 0 w 41"/>
              <a:gd name="T5" fmla="*/ 0 h 9"/>
              <a:gd name="T6" fmla="*/ 0 w 41"/>
              <a:gd name="T7" fmla="*/ 1 h 9"/>
              <a:gd name="T8" fmla="*/ 4 w 41"/>
              <a:gd name="T9" fmla="*/ 1 h 9"/>
              <a:gd name="T10" fmla="*/ 4 w 41"/>
              <a:gd name="T11" fmla="*/ 1 h 9"/>
              <a:gd name="T12" fmla="*/ 4 w 41"/>
              <a:gd name="T13" fmla="*/ 0 h 9"/>
              <a:gd name="T14" fmla="*/ 0 60000 65536"/>
              <a:gd name="T15" fmla="*/ 0 60000 65536"/>
              <a:gd name="T16" fmla="*/ 0 60000 65536"/>
              <a:gd name="T17" fmla="*/ 0 60000 65536"/>
              <a:gd name="T18" fmla="*/ 0 60000 65536"/>
              <a:gd name="T19" fmla="*/ 0 60000 65536"/>
              <a:gd name="T20" fmla="*/ 0 60000 65536"/>
              <a:gd name="T21" fmla="*/ 0 w 41"/>
              <a:gd name="T22" fmla="*/ 0 h 9"/>
              <a:gd name="T23" fmla="*/ 41 w 4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9">
                <a:moveTo>
                  <a:pt x="41" y="0"/>
                </a:moveTo>
                <a:lnTo>
                  <a:pt x="41" y="0"/>
                </a:lnTo>
                <a:lnTo>
                  <a:pt x="0" y="0"/>
                </a:lnTo>
                <a:lnTo>
                  <a:pt x="0" y="9"/>
                </a:lnTo>
                <a:lnTo>
                  <a:pt x="41" y="9"/>
                </a:lnTo>
                <a:lnTo>
                  <a:pt x="41" y="0"/>
                </a:lnTo>
                <a:close/>
              </a:path>
            </a:pathLst>
          </a:custGeom>
          <a:solidFill>
            <a:srgbClr val="000000"/>
          </a:solidFill>
          <a:ln w="9525">
            <a:noFill/>
            <a:round/>
            <a:headEnd/>
            <a:tailEnd/>
          </a:ln>
        </p:spPr>
        <p:txBody>
          <a:bodyPr/>
          <a:lstStyle/>
          <a:p>
            <a:endParaRPr lang="en-GB"/>
          </a:p>
        </p:txBody>
      </p:sp>
      <p:sp>
        <p:nvSpPr>
          <p:cNvPr id="16461" name="Freeform 54"/>
          <p:cNvSpPr>
            <a:spLocks/>
          </p:cNvSpPr>
          <p:nvPr/>
        </p:nvSpPr>
        <p:spPr bwMode="auto">
          <a:xfrm>
            <a:off x="492125" y="5360988"/>
            <a:ext cx="4763" cy="9525"/>
          </a:xfrm>
          <a:custGeom>
            <a:avLst/>
            <a:gdLst>
              <a:gd name="T0" fmla="*/ 1 w 5"/>
              <a:gd name="T1" fmla="*/ 0 h 9"/>
              <a:gd name="T2" fmla="*/ 1 w 5"/>
              <a:gd name="T3" fmla="*/ 1 h 9"/>
              <a:gd name="T4" fmla="*/ 0 w 5"/>
              <a:gd name="T5" fmla="*/ 1 h 9"/>
              <a:gd name="T6" fmla="*/ 1 w 5"/>
              <a:gd name="T7" fmla="*/ 1 h 9"/>
              <a:gd name="T8" fmla="*/ 1 w 5"/>
              <a:gd name="T9" fmla="*/ 1 h 9"/>
              <a:gd name="T10" fmla="*/ 1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5" y="0"/>
                </a:moveTo>
                <a:lnTo>
                  <a:pt x="1" y="1"/>
                </a:lnTo>
                <a:lnTo>
                  <a:pt x="0" y="5"/>
                </a:lnTo>
                <a:lnTo>
                  <a:pt x="1" y="8"/>
                </a:lnTo>
                <a:lnTo>
                  <a:pt x="5" y="9"/>
                </a:lnTo>
                <a:lnTo>
                  <a:pt x="5" y="0"/>
                </a:lnTo>
                <a:close/>
              </a:path>
            </a:pathLst>
          </a:custGeom>
          <a:solidFill>
            <a:srgbClr val="000000"/>
          </a:solidFill>
          <a:ln w="9525">
            <a:noFill/>
            <a:round/>
            <a:headEnd/>
            <a:tailEnd/>
          </a:ln>
        </p:spPr>
        <p:txBody>
          <a:bodyPr/>
          <a:lstStyle/>
          <a:p>
            <a:endParaRPr lang="en-GB"/>
          </a:p>
        </p:txBody>
      </p:sp>
      <p:sp>
        <p:nvSpPr>
          <p:cNvPr id="16462" name="Freeform 55"/>
          <p:cNvSpPr>
            <a:spLocks/>
          </p:cNvSpPr>
          <p:nvPr/>
        </p:nvSpPr>
        <p:spPr bwMode="auto">
          <a:xfrm>
            <a:off x="496888" y="5360988"/>
            <a:ext cx="520700" cy="9525"/>
          </a:xfrm>
          <a:custGeom>
            <a:avLst/>
            <a:gdLst>
              <a:gd name="T0" fmla="*/ 48 w 480"/>
              <a:gd name="T1" fmla="*/ 1 h 9"/>
              <a:gd name="T2" fmla="*/ 49 w 480"/>
              <a:gd name="T3" fmla="*/ 0 h 9"/>
              <a:gd name="T4" fmla="*/ 0 w 480"/>
              <a:gd name="T5" fmla="*/ 0 h 9"/>
              <a:gd name="T6" fmla="*/ 0 w 480"/>
              <a:gd name="T7" fmla="*/ 1 h 9"/>
              <a:gd name="T8" fmla="*/ 49 w 480"/>
              <a:gd name="T9" fmla="*/ 1 h 9"/>
              <a:gd name="T10" fmla="*/ 49 w 480"/>
              <a:gd name="T11" fmla="*/ 1 h 9"/>
              <a:gd name="T12" fmla="*/ 49 w 480"/>
              <a:gd name="T13" fmla="*/ 1 h 9"/>
              <a:gd name="T14" fmla="*/ 49 w 480"/>
              <a:gd name="T15" fmla="*/ 1 h 9"/>
              <a:gd name="T16" fmla="*/ 49 w 480"/>
              <a:gd name="T17" fmla="*/ 1 h 9"/>
              <a:gd name="T18" fmla="*/ 49 w 480"/>
              <a:gd name="T19" fmla="*/ 1 h 9"/>
              <a:gd name="T20" fmla="*/ 49 w 480"/>
              <a:gd name="T21" fmla="*/ 0 h 9"/>
              <a:gd name="T22" fmla="*/ 48 w 480"/>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0"/>
              <a:gd name="T37" fmla="*/ 0 h 9"/>
              <a:gd name="T38" fmla="*/ 480 w 48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0" h="9">
                <a:moveTo>
                  <a:pt x="471" y="5"/>
                </a:moveTo>
                <a:lnTo>
                  <a:pt x="476" y="0"/>
                </a:lnTo>
                <a:lnTo>
                  <a:pt x="0" y="0"/>
                </a:lnTo>
                <a:lnTo>
                  <a:pt x="0" y="9"/>
                </a:lnTo>
                <a:lnTo>
                  <a:pt x="476" y="9"/>
                </a:lnTo>
                <a:lnTo>
                  <a:pt x="480" y="5"/>
                </a:lnTo>
                <a:lnTo>
                  <a:pt x="476" y="9"/>
                </a:lnTo>
                <a:lnTo>
                  <a:pt x="479" y="8"/>
                </a:lnTo>
                <a:lnTo>
                  <a:pt x="480" y="5"/>
                </a:lnTo>
                <a:lnTo>
                  <a:pt x="479" y="1"/>
                </a:lnTo>
                <a:lnTo>
                  <a:pt x="476" y="0"/>
                </a:lnTo>
                <a:lnTo>
                  <a:pt x="471" y="5"/>
                </a:lnTo>
                <a:close/>
              </a:path>
            </a:pathLst>
          </a:custGeom>
          <a:solidFill>
            <a:srgbClr val="000000"/>
          </a:solidFill>
          <a:ln w="9525">
            <a:noFill/>
            <a:round/>
            <a:headEnd/>
            <a:tailEnd/>
          </a:ln>
        </p:spPr>
        <p:txBody>
          <a:bodyPr/>
          <a:lstStyle/>
          <a:p>
            <a:endParaRPr lang="en-GB"/>
          </a:p>
        </p:txBody>
      </p:sp>
      <p:sp>
        <p:nvSpPr>
          <p:cNvPr id="16463" name="Freeform 56"/>
          <p:cNvSpPr>
            <a:spLocks/>
          </p:cNvSpPr>
          <p:nvPr/>
        </p:nvSpPr>
        <p:spPr bwMode="auto">
          <a:xfrm>
            <a:off x="1008063" y="5338763"/>
            <a:ext cx="9525" cy="26988"/>
          </a:xfrm>
          <a:custGeom>
            <a:avLst/>
            <a:gdLst>
              <a:gd name="T0" fmla="*/ 1 w 9"/>
              <a:gd name="T1" fmla="*/ 0 h 24"/>
              <a:gd name="T2" fmla="*/ 0 w 9"/>
              <a:gd name="T3" fmla="*/ 1 h 24"/>
              <a:gd name="T4" fmla="*/ 0 w 9"/>
              <a:gd name="T5" fmla="*/ 3 h 24"/>
              <a:gd name="T6" fmla="*/ 1 w 9"/>
              <a:gd name="T7" fmla="*/ 3 h 24"/>
              <a:gd name="T8" fmla="*/ 1 w 9"/>
              <a:gd name="T9" fmla="*/ 1 h 24"/>
              <a:gd name="T10" fmla="*/ 1 w 9"/>
              <a:gd name="T11" fmla="*/ 1 h 24"/>
              <a:gd name="T12" fmla="*/ 1 w 9"/>
              <a:gd name="T13" fmla="*/ 1 h 24"/>
              <a:gd name="T14" fmla="*/ 1 w 9"/>
              <a:gd name="T15" fmla="*/ 1 h 24"/>
              <a:gd name="T16" fmla="*/ 1 w 9"/>
              <a:gd name="T17" fmla="*/ 0 h 24"/>
              <a:gd name="T18" fmla="*/ 1 w 9"/>
              <a:gd name="T19" fmla="*/ 1 h 24"/>
              <a:gd name="T20" fmla="*/ 0 w 9"/>
              <a:gd name="T21" fmla="*/ 1 h 24"/>
              <a:gd name="T22" fmla="*/ 1 w 9"/>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24"/>
              <a:gd name="T38" fmla="*/ 9 w 9"/>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24">
                <a:moveTo>
                  <a:pt x="5" y="0"/>
                </a:moveTo>
                <a:lnTo>
                  <a:pt x="0" y="5"/>
                </a:lnTo>
                <a:lnTo>
                  <a:pt x="0" y="24"/>
                </a:lnTo>
                <a:lnTo>
                  <a:pt x="9" y="24"/>
                </a:lnTo>
                <a:lnTo>
                  <a:pt x="9" y="5"/>
                </a:lnTo>
                <a:lnTo>
                  <a:pt x="5" y="9"/>
                </a:lnTo>
                <a:lnTo>
                  <a:pt x="9" y="5"/>
                </a:lnTo>
                <a:lnTo>
                  <a:pt x="8" y="1"/>
                </a:lnTo>
                <a:lnTo>
                  <a:pt x="5" y="0"/>
                </a:lnTo>
                <a:lnTo>
                  <a:pt x="2" y="1"/>
                </a:lnTo>
                <a:lnTo>
                  <a:pt x="0" y="5"/>
                </a:lnTo>
                <a:lnTo>
                  <a:pt x="5" y="0"/>
                </a:lnTo>
                <a:close/>
              </a:path>
            </a:pathLst>
          </a:custGeom>
          <a:solidFill>
            <a:srgbClr val="000000"/>
          </a:solidFill>
          <a:ln w="9525">
            <a:noFill/>
            <a:round/>
            <a:headEnd/>
            <a:tailEnd/>
          </a:ln>
        </p:spPr>
        <p:txBody>
          <a:bodyPr/>
          <a:lstStyle/>
          <a:p>
            <a:endParaRPr lang="en-GB"/>
          </a:p>
        </p:txBody>
      </p:sp>
      <p:sp>
        <p:nvSpPr>
          <p:cNvPr id="16464" name="Freeform 57"/>
          <p:cNvSpPr>
            <a:spLocks/>
          </p:cNvSpPr>
          <p:nvPr/>
        </p:nvSpPr>
        <p:spPr bwMode="auto">
          <a:xfrm>
            <a:off x="1012825" y="5338763"/>
            <a:ext cx="82550" cy="11113"/>
          </a:xfrm>
          <a:custGeom>
            <a:avLst/>
            <a:gdLst>
              <a:gd name="T0" fmla="*/ 7 w 77"/>
              <a:gd name="T1" fmla="*/ 2 h 9"/>
              <a:gd name="T2" fmla="*/ 7 w 77"/>
              <a:gd name="T3" fmla="*/ 0 h 9"/>
              <a:gd name="T4" fmla="*/ 0 w 77"/>
              <a:gd name="T5" fmla="*/ 0 h 9"/>
              <a:gd name="T6" fmla="*/ 0 w 77"/>
              <a:gd name="T7" fmla="*/ 2 h 9"/>
              <a:gd name="T8" fmla="*/ 7 w 77"/>
              <a:gd name="T9" fmla="*/ 2 h 9"/>
              <a:gd name="T10" fmla="*/ 6 w 77"/>
              <a:gd name="T11" fmla="*/ 2 h 9"/>
              <a:gd name="T12" fmla="*/ 7 w 77"/>
              <a:gd name="T13" fmla="*/ 2 h 9"/>
              <a:gd name="T14" fmla="*/ 7 w 77"/>
              <a:gd name="T15" fmla="*/ 2 h 9"/>
              <a:gd name="T16" fmla="*/ 7 w 77"/>
              <a:gd name="T17" fmla="*/ 2 h 9"/>
              <a:gd name="T18" fmla="*/ 7 w 77"/>
              <a:gd name="T19" fmla="*/ 1 h 9"/>
              <a:gd name="T20" fmla="*/ 7 w 77"/>
              <a:gd name="T21" fmla="*/ 0 h 9"/>
              <a:gd name="T22" fmla="*/ 7 w 77"/>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
              <a:gd name="T37" fmla="*/ 0 h 9"/>
              <a:gd name="T38" fmla="*/ 77 w 77"/>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 h="9">
                <a:moveTo>
                  <a:pt x="77" y="5"/>
                </a:moveTo>
                <a:lnTo>
                  <a:pt x="72" y="0"/>
                </a:lnTo>
                <a:lnTo>
                  <a:pt x="0" y="0"/>
                </a:lnTo>
                <a:lnTo>
                  <a:pt x="0" y="9"/>
                </a:lnTo>
                <a:lnTo>
                  <a:pt x="72" y="9"/>
                </a:lnTo>
                <a:lnTo>
                  <a:pt x="68" y="5"/>
                </a:lnTo>
                <a:lnTo>
                  <a:pt x="72" y="9"/>
                </a:lnTo>
                <a:lnTo>
                  <a:pt x="75" y="8"/>
                </a:lnTo>
                <a:lnTo>
                  <a:pt x="77" y="5"/>
                </a:lnTo>
                <a:lnTo>
                  <a:pt x="75" y="1"/>
                </a:lnTo>
                <a:lnTo>
                  <a:pt x="72" y="0"/>
                </a:lnTo>
                <a:lnTo>
                  <a:pt x="77" y="5"/>
                </a:lnTo>
                <a:close/>
              </a:path>
            </a:pathLst>
          </a:custGeom>
          <a:solidFill>
            <a:srgbClr val="000000"/>
          </a:solidFill>
          <a:ln w="9525">
            <a:noFill/>
            <a:round/>
            <a:headEnd/>
            <a:tailEnd/>
          </a:ln>
        </p:spPr>
        <p:txBody>
          <a:bodyPr/>
          <a:lstStyle/>
          <a:p>
            <a:endParaRPr lang="en-GB"/>
          </a:p>
        </p:txBody>
      </p:sp>
      <p:sp>
        <p:nvSpPr>
          <p:cNvPr id="16465" name="Freeform 58"/>
          <p:cNvSpPr>
            <a:spLocks/>
          </p:cNvSpPr>
          <p:nvPr/>
        </p:nvSpPr>
        <p:spPr bwMode="auto">
          <a:xfrm>
            <a:off x="1085850" y="5345113"/>
            <a:ext cx="9525" cy="25400"/>
          </a:xfrm>
          <a:custGeom>
            <a:avLst/>
            <a:gdLst>
              <a:gd name="T0" fmla="*/ 1 w 9"/>
              <a:gd name="T1" fmla="*/ 1 h 23"/>
              <a:gd name="T2" fmla="*/ 1 w 9"/>
              <a:gd name="T3" fmla="*/ 2 h 23"/>
              <a:gd name="T4" fmla="*/ 1 w 9"/>
              <a:gd name="T5" fmla="*/ 0 h 23"/>
              <a:gd name="T6" fmla="*/ 0 w 9"/>
              <a:gd name="T7" fmla="*/ 0 h 23"/>
              <a:gd name="T8" fmla="*/ 0 w 9"/>
              <a:gd name="T9" fmla="*/ 2 h 23"/>
              <a:gd name="T10" fmla="*/ 1 w 9"/>
              <a:gd name="T11" fmla="*/ 3 h 23"/>
              <a:gd name="T12" fmla="*/ 0 w 9"/>
              <a:gd name="T13" fmla="*/ 2 h 23"/>
              <a:gd name="T14" fmla="*/ 1 w 9"/>
              <a:gd name="T15" fmla="*/ 2 h 23"/>
              <a:gd name="T16" fmla="*/ 1 w 9"/>
              <a:gd name="T17" fmla="*/ 3 h 23"/>
              <a:gd name="T18" fmla="*/ 1 w 9"/>
              <a:gd name="T19" fmla="*/ 2 h 23"/>
              <a:gd name="T20" fmla="*/ 1 w 9"/>
              <a:gd name="T21" fmla="*/ 2 h 23"/>
              <a:gd name="T22" fmla="*/ 1 w 9"/>
              <a:gd name="T23" fmla="*/ 1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23"/>
              <a:gd name="T38" fmla="*/ 9 w 9"/>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23">
                <a:moveTo>
                  <a:pt x="4" y="14"/>
                </a:moveTo>
                <a:lnTo>
                  <a:pt x="9" y="19"/>
                </a:lnTo>
                <a:lnTo>
                  <a:pt x="9" y="0"/>
                </a:lnTo>
                <a:lnTo>
                  <a:pt x="0" y="0"/>
                </a:lnTo>
                <a:lnTo>
                  <a:pt x="0" y="19"/>
                </a:lnTo>
                <a:lnTo>
                  <a:pt x="4" y="23"/>
                </a:lnTo>
                <a:lnTo>
                  <a:pt x="0" y="19"/>
                </a:lnTo>
                <a:lnTo>
                  <a:pt x="1" y="22"/>
                </a:lnTo>
                <a:lnTo>
                  <a:pt x="4" y="23"/>
                </a:lnTo>
                <a:lnTo>
                  <a:pt x="7" y="22"/>
                </a:lnTo>
                <a:lnTo>
                  <a:pt x="9" y="19"/>
                </a:lnTo>
                <a:lnTo>
                  <a:pt x="4" y="14"/>
                </a:lnTo>
                <a:close/>
              </a:path>
            </a:pathLst>
          </a:custGeom>
          <a:solidFill>
            <a:srgbClr val="000000"/>
          </a:solidFill>
          <a:ln w="9525">
            <a:noFill/>
            <a:round/>
            <a:headEnd/>
            <a:tailEnd/>
          </a:ln>
        </p:spPr>
        <p:txBody>
          <a:bodyPr/>
          <a:lstStyle/>
          <a:p>
            <a:endParaRPr lang="en-GB"/>
          </a:p>
        </p:txBody>
      </p:sp>
      <p:sp>
        <p:nvSpPr>
          <p:cNvPr id="16466" name="Freeform 59"/>
          <p:cNvSpPr>
            <a:spLocks/>
          </p:cNvSpPr>
          <p:nvPr/>
        </p:nvSpPr>
        <p:spPr bwMode="auto">
          <a:xfrm>
            <a:off x="1090613" y="5360988"/>
            <a:ext cx="569913" cy="9525"/>
          </a:xfrm>
          <a:custGeom>
            <a:avLst/>
            <a:gdLst>
              <a:gd name="T0" fmla="*/ 53 w 526"/>
              <a:gd name="T1" fmla="*/ 1 h 9"/>
              <a:gd name="T2" fmla="*/ 53 w 526"/>
              <a:gd name="T3" fmla="*/ 0 h 9"/>
              <a:gd name="T4" fmla="*/ 0 w 526"/>
              <a:gd name="T5" fmla="*/ 0 h 9"/>
              <a:gd name="T6" fmla="*/ 0 w 526"/>
              <a:gd name="T7" fmla="*/ 1 h 9"/>
              <a:gd name="T8" fmla="*/ 53 w 526"/>
              <a:gd name="T9" fmla="*/ 1 h 9"/>
              <a:gd name="T10" fmla="*/ 53 w 526"/>
              <a:gd name="T11" fmla="*/ 1 h 9"/>
              <a:gd name="T12" fmla="*/ 0 60000 65536"/>
              <a:gd name="T13" fmla="*/ 0 60000 65536"/>
              <a:gd name="T14" fmla="*/ 0 60000 65536"/>
              <a:gd name="T15" fmla="*/ 0 60000 65536"/>
              <a:gd name="T16" fmla="*/ 0 60000 65536"/>
              <a:gd name="T17" fmla="*/ 0 60000 65536"/>
              <a:gd name="T18" fmla="*/ 0 w 526"/>
              <a:gd name="T19" fmla="*/ 0 h 9"/>
              <a:gd name="T20" fmla="*/ 526 w 526"/>
              <a:gd name="T21" fmla="*/ 9 h 9"/>
            </a:gdLst>
            <a:ahLst/>
            <a:cxnLst>
              <a:cxn ang="T12">
                <a:pos x="T0" y="T1"/>
              </a:cxn>
              <a:cxn ang="T13">
                <a:pos x="T2" y="T3"/>
              </a:cxn>
              <a:cxn ang="T14">
                <a:pos x="T4" y="T5"/>
              </a:cxn>
              <a:cxn ang="T15">
                <a:pos x="T6" y="T7"/>
              </a:cxn>
              <a:cxn ang="T16">
                <a:pos x="T8" y="T9"/>
              </a:cxn>
              <a:cxn ang="T17">
                <a:pos x="T10" y="T11"/>
              </a:cxn>
            </a:cxnLst>
            <a:rect l="T18" t="T19" r="T20" b="T21"/>
            <a:pathLst>
              <a:path w="526" h="9">
                <a:moveTo>
                  <a:pt x="526" y="5"/>
                </a:moveTo>
                <a:lnTo>
                  <a:pt x="526" y="0"/>
                </a:lnTo>
                <a:lnTo>
                  <a:pt x="0" y="0"/>
                </a:lnTo>
                <a:lnTo>
                  <a:pt x="0" y="9"/>
                </a:lnTo>
                <a:lnTo>
                  <a:pt x="526" y="9"/>
                </a:lnTo>
                <a:lnTo>
                  <a:pt x="526" y="5"/>
                </a:lnTo>
                <a:close/>
              </a:path>
            </a:pathLst>
          </a:custGeom>
          <a:solidFill>
            <a:srgbClr val="000000"/>
          </a:solidFill>
          <a:ln w="9525">
            <a:noFill/>
            <a:round/>
            <a:headEnd/>
            <a:tailEnd/>
          </a:ln>
        </p:spPr>
        <p:txBody>
          <a:bodyPr/>
          <a:lstStyle/>
          <a:p>
            <a:endParaRPr lang="en-GB"/>
          </a:p>
        </p:txBody>
      </p:sp>
      <p:sp>
        <p:nvSpPr>
          <p:cNvPr id="16467" name="Freeform 60"/>
          <p:cNvSpPr>
            <a:spLocks/>
          </p:cNvSpPr>
          <p:nvPr/>
        </p:nvSpPr>
        <p:spPr bwMode="auto">
          <a:xfrm>
            <a:off x="1660525" y="5360988"/>
            <a:ext cx="4763" cy="9525"/>
          </a:xfrm>
          <a:custGeom>
            <a:avLst/>
            <a:gdLst>
              <a:gd name="T0" fmla="*/ 0 w 4"/>
              <a:gd name="T1" fmla="*/ 1 h 9"/>
              <a:gd name="T2" fmla="*/ 2 w 4"/>
              <a:gd name="T3" fmla="*/ 1 h 9"/>
              <a:gd name="T4" fmla="*/ 2 w 4"/>
              <a:gd name="T5" fmla="*/ 1 h 9"/>
              <a:gd name="T6" fmla="*/ 2 w 4"/>
              <a:gd name="T7" fmla="*/ 1 h 9"/>
              <a:gd name="T8" fmla="*/ 0 w 4"/>
              <a:gd name="T9" fmla="*/ 0 h 9"/>
              <a:gd name="T10" fmla="*/ 0 w 4"/>
              <a:gd name="T11" fmla="*/ 1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9"/>
                </a:moveTo>
                <a:lnTo>
                  <a:pt x="3" y="8"/>
                </a:lnTo>
                <a:lnTo>
                  <a:pt x="4" y="5"/>
                </a:lnTo>
                <a:lnTo>
                  <a:pt x="3" y="1"/>
                </a:lnTo>
                <a:lnTo>
                  <a:pt x="0" y="0"/>
                </a:lnTo>
                <a:lnTo>
                  <a:pt x="0" y="9"/>
                </a:lnTo>
                <a:close/>
              </a:path>
            </a:pathLst>
          </a:custGeom>
          <a:solidFill>
            <a:srgbClr val="000000"/>
          </a:solidFill>
          <a:ln w="9525">
            <a:noFill/>
            <a:round/>
            <a:headEnd/>
            <a:tailEnd/>
          </a:ln>
        </p:spPr>
        <p:txBody>
          <a:bodyPr/>
          <a:lstStyle/>
          <a:p>
            <a:endParaRPr lang="en-GB"/>
          </a:p>
        </p:txBody>
      </p:sp>
      <p:sp>
        <p:nvSpPr>
          <p:cNvPr id="16468" name="Rectangle 61"/>
          <p:cNvSpPr>
            <a:spLocks noChangeArrowheads="1"/>
          </p:cNvSpPr>
          <p:nvPr/>
        </p:nvSpPr>
        <p:spPr bwMode="auto">
          <a:xfrm>
            <a:off x="1017588" y="5351463"/>
            <a:ext cx="68263" cy="34925"/>
          </a:xfrm>
          <a:prstGeom prst="rect">
            <a:avLst/>
          </a:prstGeom>
          <a:solidFill>
            <a:srgbClr val="000000"/>
          </a:solidFill>
          <a:ln w="9525">
            <a:noFill/>
            <a:miter lim="800000"/>
            <a:headEnd/>
            <a:tailEnd/>
          </a:ln>
        </p:spPr>
        <p:txBody>
          <a:bodyPr/>
          <a:lstStyle/>
          <a:p>
            <a:endParaRPr lang="en-US"/>
          </a:p>
        </p:txBody>
      </p:sp>
      <p:sp>
        <p:nvSpPr>
          <p:cNvPr id="16469" name="Freeform 62"/>
          <p:cNvSpPr>
            <a:spLocks/>
          </p:cNvSpPr>
          <p:nvPr/>
        </p:nvSpPr>
        <p:spPr bwMode="auto">
          <a:xfrm>
            <a:off x="787400" y="5280025"/>
            <a:ext cx="304800" cy="52388"/>
          </a:xfrm>
          <a:custGeom>
            <a:avLst/>
            <a:gdLst>
              <a:gd name="T0" fmla="*/ 29 w 282"/>
              <a:gd name="T1" fmla="*/ 4 h 46"/>
              <a:gd name="T2" fmla="*/ 20 w 282"/>
              <a:gd name="T3" fmla="*/ 4 h 46"/>
              <a:gd name="T4" fmla="*/ 20 w 282"/>
              <a:gd name="T5" fmla="*/ 6 h 46"/>
              <a:gd name="T6" fmla="*/ 8 w 282"/>
              <a:gd name="T7" fmla="*/ 6 h 46"/>
              <a:gd name="T8" fmla="*/ 8 w 282"/>
              <a:gd name="T9" fmla="*/ 4 h 46"/>
              <a:gd name="T10" fmla="*/ 0 w 282"/>
              <a:gd name="T11" fmla="*/ 4 h 46"/>
              <a:gd name="T12" fmla="*/ 0 w 282"/>
              <a:gd name="T13" fmla="*/ 2 h 46"/>
              <a:gd name="T14" fmla="*/ 8 w 282"/>
              <a:gd name="T15" fmla="*/ 2 h 46"/>
              <a:gd name="T16" fmla="*/ 8 w 282"/>
              <a:gd name="T17" fmla="*/ 0 h 46"/>
              <a:gd name="T18" fmla="*/ 20 w 282"/>
              <a:gd name="T19" fmla="*/ 0 h 46"/>
              <a:gd name="T20" fmla="*/ 20 w 282"/>
              <a:gd name="T21" fmla="*/ 1 h 46"/>
              <a:gd name="T22" fmla="*/ 29 w 282"/>
              <a:gd name="T23" fmla="*/ 1 h 46"/>
              <a:gd name="T24" fmla="*/ 29 w 282"/>
              <a:gd name="T25" fmla="*/ 4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2"/>
              <a:gd name="T40" fmla="*/ 0 h 46"/>
              <a:gd name="T41" fmla="*/ 282 w 282"/>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2" h="46">
                <a:moveTo>
                  <a:pt x="282" y="34"/>
                </a:moveTo>
                <a:lnTo>
                  <a:pt x="193" y="34"/>
                </a:lnTo>
                <a:lnTo>
                  <a:pt x="193" y="46"/>
                </a:lnTo>
                <a:lnTo>
                  <a:pt x="87" y="46"/>
                </a:lnTo>
                <a:lnTo>
                  <a:pt x="87" y="33"/>
                </a:lnTo>
                <a:lnTo>
                  <a:pt x="0" y="33"/>
                </a:lnTo>
                <a:lnTo>
                  <a:pt x="0" y="14"/>
                </a:lnTo>
                <a:lnTo>
                  <a:pt x="87" y="14"/>
                </a:lnTo>
                <a:lnTo>
                  <a:pt x="87" y="0"/>
                </a:lnTo>
                <a:lnTo>
                  <a:pt x="193" y="0"/>
                </a:lnTo>
                <a:lnTo>
                  <a:pt x="193" y="13"/>
                </a:lnTo>
                <a:lnTo>
                  <a:pt x="282" y="13"/>
                </a:lnTo>
                <a:lnTo>
                  <a:pt x="282" y="34"/>
                </a:lnTo>
                <a:close/>
              </a:path>
            </a:pathLst>
          </a:custGeom>
          <a:solidFill>
            <a:srgbClr val="000000"/>
          </a:solidFill>
          <a:ln w="9525">
            <a:noFill/>
            <a:round/>
            <a:headEnd/>
            <a:tailEnd/>
          </a:ln>
        </p:spPr>
        <p:txBody>
          <a:bodyPr/>
          <a:lstStyle/>
          <a:p>
            <a:endParaRPr lang="en-GB"/>
          </a:p>
        </p:txBody>
      </p:sp>
      <p:sp>
        <p:nvSpPr>
          <p:cNvPr id="16470" name="Rectangle 63"/>
          <p:cNvSpPr>
            <a:spLocks noChangeArrowheads="1"/>
          </p:cNvSpPr>
          <p:nvPr/>
        </p:nvSpPr>
        <p:spPr bwMode="auto">
          <a:xfrm>
            <a:off x="1538288" y="5278438"/>
            <a:ext cx="49213" cy="80963"/>
          </a:xfrm>
          <a:prstGeom prst="rect">
            <a:avLst/>
          </a:prstGeom>
          <a:solidFill>
            <a:srgbClr val="FFFFFF"/>
          </a:solidFill>
          <a:ln w="9525">
            <a:noFill/>
            <a:miter lim="800000"/>
            <a:headEnd/>
            <a:tailEnd/>
          </a:ln>
        </p:spPr>
        <p:txBody>
          <a:bodyPr/>
          <a:lstStyle/>
          <a:p>
            <a:endParaRPr lang="en-US"/>
          </a:p>
        </p:txBody>
      </p:sp>
      <p:sp>
        <p:nvSpPr>
          <p:cNvPr id="16471" name="Freeform 64"/>
          <p:cNvSpPr>
            <a:spLocks/>
          </p:cNvSpPr>
          <p:nvPr/>
        </p:nvSpPr>
        <p:spPr bwMode="auto">
          <a:xfrm>
            <a:off x="1582738" y="5278438"/>
            <a:ext cx="9525" cy="85725"/>
          </a:xfrm>
          <a:custGeom>
            <a:avLst/>
            <a:gdLst>
              <a:gd name="T0" fmla="*/ 1 w 9"/>
              <a:gd name="T1" fmla="*/ 9 h 77"/>
              <a:gd name="T2" fmla="*/ 1 w 9"/>
              <a:gd name="T3" fmla="*/ 9 h 77"/>
              <a:gd name="T4" fmla="*/ 1 w 9"/>
              <a:gd name="T5" fmla="*/ 0 h 77"/>
              <a:gd name="T6" fmla="*/ 0 w 9"/>
              <a:gd name="T7" fmla="*/ 0 h 77"/>
              <a:gd name="T8" fmla="*/ 0 w 9"/>
              <a:gd name="T9" fmla="*/ 9 h 77"/>
              <a:gd name="T10" fmla="*/ 1 w 9"/>
              <a:gd name="T11" fmla="*/ 8 h 77"/>
              <a:gd name="T12" fmla="*/ 1 w 9"/>
              <a:gd name="T13" fmla="*/ 9 h 77"/>
              <a:gd name="T14" fmla="*/ 1 w 9"/>
              <a:gd name="T15" fmla="*/ 9 h 77"/>
              <a:gd name="T16" fmla="*/ 1 w 9"/>
              <a:gd name="T17" fmla="*/ 9 h 77"/>
              <a:gd name="T18" fmla="*/ 1 w 9"/>
              <a:gd name="T19" fmla="*/ 9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7"/>
              <a:gd name="T32" fmla="*/ 9 w 9"/>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7">
                <a:moveTo>
                  <a:pt x="4" y="77"/>
                </a:moveTo>
                <a:lnTo>
                  <a:pt x="9" y="72"/>
                </a:lnTo>
                <a:lnTo>
                  <a:pt x="9" y="0"/>
                </a:lnTo>
                <a:lnTo>
                  <a:pt x="0" y="0"/>
                </a:lnTo>
                <a:lnTo>
                  <a:pt x="0" y="72"/>
                </a:lnTo>
                <a:lnTo>
                  <a:pt x="4" y="68"/>
                </a:lnTo>
                <a:lnTo>
                  <a:pt x="4" y="77"/>
                </a:lnTo>
                <a:lnTo>
                  <a:pt x="9" y="77"/>
                </a:lnTo>
                <a:lnTo>
                  <a:pt x="9" y="72"/>
                </a:lnTo>
                <a:lnTo>
                  <a:pt x="4" y="77"/>
                </a:lnTo>
                <a:close/>
              </a:path>
            </a:pathLst>
          </a:custGeom>
          <a:solidFill>
            <a:srgbClr val="000000"/>
          </a:solidFill>
          <a:ln w="9525">
            <a:noFill/>
            <a:round/>
            <a:headEnd/>
            <a:tailEnd/>
          </a:ln>
        </p:spPr>
        <p:txBody>
          <a:bodyPr/>
          <a:lstStyle/>
          <a:p>
            <a:endParaRPr lang="en-GB"/>
          </a:p>
        </p:txBody>
      </p:sp>
      <p:sp>
        <p:nvSpPr>
          <p:cNvPr id="16472" name="Freeform 65"/>
          <p:cNvSpPr>
            <a:spLocks/>
          </p:cNvSpPr>
          <p:nvPr/>
        </p:nvSpPr>
        <p:spPr bwMode="auto">
          <a:xfrm>
            <a:off x="1533525" y="5354638"/>
            <a:ext cx="53975" cy="9525"/>
          </a:xfrm>
          <a:custGeom>
            <a:avLst/>
            <a:gdLst>
              <a:gd name="T0" fmla="*/ 0 w 49"/>
              <a:gd name="T1" fmla="*/ 1 h 9"/>
              <a:gd name="T2" fmla="*/ 1 w 49"/>
              <a:gd name="T3" fmla="*/ 1 h 9"/>
              <a:gd name="T4" fmla="*/ 6 w 49"/>
              <a:gd name="T5" fmla="*/ 1 h 9"/>
              <a:gd name="T6" fmla="*/ 6 w 49"/>
              <a:gd name="T7" fmla="*/ 0 h 9"/>
              <a:gd name="T8" fmla="*/ 1 w 49"/>
              <a:gd name="T9" fmla="*/ 0 h 9"/>
              <a:gd name="T10" fmla="*/ 1 w 49"/>
              <a:gd name="T11" fmla="*/ 1 h 9"/>
              <a:gd name="T12" fmla="*/ 0 w 49"/>
              <a:gd name="T13" fmla="*/ 1 h 9"/>
              <a:gd name="T14" fmla="*/ 0 w 49"/>
              <a:gd name="T15" fmla="*/ 1 h 9"/>
              <a:gd name="T16" fmla="*/ 1 w 49"/>
              <a:gd name="T17" fmla="*/ 1 h 9"/>
              <a:gd name="T18" fmla="*/ 0 w 49"/>
              <a:gd name="T19" fmla="*/ 1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9"/>
              <a:gd name="T32" fmla="*/ 49 w 4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9">
                <a:moveTo>
                  <a:pt x="0" y="4"/>
                </a:moveTo>
                <a:lnTo>
                  <a:pt x="4" y="9"/>
                </a:lnTo>
                <a:lnTo>
                  <a:pt x="49" y="9"/>
                </a:lnTo>
                <a:lnTo>
                  <a:pt x="49" y="0"/>
                </a:lnTo>
                <a:lnTo>
                  <a:pt x="4" y="0"/>
                </a:lnTo>
                <a:lnTo>
                  <a:pt x="9" y="4"/>
                </a:lnTo>
                <a:lnTo>
                  <a:pt x="0" y="4"/>
                </a:lnTo>
                <a:lnTo>
                  <a:pt x="0" y="9"/>
                </a:lnTo>
                <a:lnTo>
                  <a:pt x="4" y="9"/>
                </a:lnTo>
                <a:lnTo>
                  <a:pt x="0" y="4"/>
                </a:lnTo>
                <a:close/>
              </a:path>
            </a:pathLst>
          </a:custGeom>
          <a:solidFill>
            <a:srgbClr val="000000"/>
          </a:solidFill>
          <a:ln w="9525">
            <a:noFill/>
            <a:round/>
            <a:headEnd/>
            <a:tailEnd/>
          </a:ln>
        </p:spPr>
        <p:txBody>
          <a:bodyPr/>
          <a:lstStyle/>
          <a:p>
            <a:endParaRPr lang="en-GB"/>
          </a:p>
        </p:txBody>
      </p:sp>
      <p:sp>
        <p:nvSpPr>
          <p:cNvPr id="16473" name="Freeform 66"/>
          <p:cNvSpPr>
            <a:spLocks/>
          </p:cNvSpPr>
          <p:nvPr/>
        </p:nvSpPr>
        <p:spPr bwMode="auto">
          <a:xfrm>
            <a:off x="1533525" y="5272088"/>
            <a:ext cx="9525" cy="87313"/>
          </a:xfrm>
          <a:custGeom>
            <a:avLst/>
            <a:gdLst>
              <a:gd name="T0" fmla="*/ 1 w 9"/>
              <a:gd name="T1" fmla="*/ 0 h 77"/>
              <a:gd name="T2" fmla="*/ 0 w 9"/>
              <a:gd name="T3" fmla="*/ 1 h 77"/>
              <a:gd name="T4" fmla="*/ 0 w 9"/>
              <a:gd name="T5" fmla="*/ 10 h 77"/>
              <a:gd name="T6" fmla="*/ 1 w 9"/>
              <a:gd name="T7" fmla="*/ 10 h 77"/>
              <a:gd name="T8" fmla="*/ 1 w 9"/>
              <a:gd name="T9" fmla="*/ 1 h 77"/>
              <a:gd name="T10" fmla="*/ 1 w 9"/>
              <a:gd name="T11" fmla="*/ 1 h 77"/>
              <a:gd name="T12" fmla="*/ 1 w 9"/>
              <a:gd name="T13" fmla="*/ 0 h 77"/>
              <a:gd name="T14" fmla="*/ 0 w 9"/>
              <a:gd name="T15" fmla="*/ 0 h 77"/>
              <a:gd name="T16" fmla="*/ 0 w 9"/>
              <a:gd name="T17" fmla="*/ 1 h 77"/>
              <a:gd name="T18" fmla="*/ 1 w 9"/>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7"/>
              <a:gd name="T32" fmla="*/ 9 w 9"/>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7">
                <a:moveTo>
                  <a:pt x="4" y="0"/>
                </a:moveTo>
                <a:lnTo>
                  <a:pt x="0" y="5"/>
                </a:lnTo>
                <a:lnTo>
                  <a:pt x="0" y="77"/>
                </a:lnTo>
                <a:lnTo>
                  <a:pt x="9" y="77"/>
                </a:lnTo>
                <a:lnTo>
                  <a:pt x="9" y="5"/>
                </a:lnTo>
                <a:lnTo>
                  <a:pt x="4" y="9"/>
                </a:lnTo>
                <a:lnTo>
                  <a:pt x="4" y="0"/>
                </a:lnTo>
                <a:lnTo>
                  <a:pt x="0" y="0"/>
                </a:lnTo>
                <a:lnTo>
                  <a:pt x="0" y="5"/>
                </a:lnTo>
                <a:lnTo>
                  <a:pt x="4" y="0"/>
                </a:lnTo>
                <a:close/>
              </a:path>
            </a:pathLst>
          </a:custGeom>
          <a:solidFill>
            <a:srgbClr val="000000"/>
          </a:solidFill>
          <a:ln w="9525">
            <a:noFill/>
            <a:round/>
            <a:headEnd/>
            <a:tailEnd/>
          </a:ln>
        </p:spPr>
        <p:txBody>
          <a:bodyPr/>
          <a:lstStyle/>
          <a:p>
            <a:endParaRPr lang="en-GB"/>
          </a:p>
        </p:txBody>
      </p:sp>
      <p:sp>
        <p:nvSpPr>
          <p:cNvPr id="16474" name="Freeform 67"/>
          <p:cNvSpPr>
            <a:spLocks/>
          </p:cNvSpPr>
          <p:nvPr/>
        </p:nvSpPr>
        <p:spPr bwMode="auto">
          <a:xfrm>
            <a:off x="1538288" y="5272088"/>
            <a:ext cx="53975" cy="11113"/>
          </a:xfrm>
          <a:custGeom>
            <a:avLst/>
            <a:gdLst>
              <a:gd name="T0" fmla="*/ 5 w 50"/>
              <a:gd name="T1" fmla="*/ 2 h 9"/>
              <a:gd name="T2" fmla="*/ 5 w 50"/>
              <a:gd name="T3" fmla="*/ 0 h 9"/>
              <a:gd name="T4" fmla="*/ 0 w 50"/>
              <a:gd name="T5" fmla="*/ 0 h 9"/>
              <a:gd name="T6" fmla="*/ 0 w 50"/>
              <a:gd name="T7" fmla="*/ 2 h 9"/>
              <a:gd name="T8" fmla="*/ 5 w 50"/>
              <a:gd name="T9" fmla="*/ 2 h 9"/>
              <a:gd name="T10" fmla="*/ 4 w 50"/>
              <a:gd name="T11" fmla="*/ 2 h 9"/>
              <a:gd name="T12" fmla="*/ 5 w 50"/>
              <a:gd name="T13" fmla="*/ 2 h 9"/>
              <a:gd name="T14" fmla="*/ 5 w 50"/>
              <a:gd name="T15" fmla="*/ 0 h 9"/>
              <a:gd name="T16" fmla="*/ 5 w 50"/>
              <a:gd name="T17" fmla="*/ 0 h 9"/>
              <a:gd name="T18" fmla="*/ 5 w 50"/>
              <a:gd name="T19" fmla="*/ 2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9"/>
              <a:gd name="T32" fmla="*/ 50 w 5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9">
                <a:moveTo>
                  <a:pt x="50" y="5"/>
                </a:moveTo>
                <a:lnTo>
                  <a:pt x="45" y="0"/>
                </a:lnTo>
                <a:lnTo>
                  <a:pt x="0" y="0"/>
                </a:lnTo>
                <a:lnTo>
                  <a:pt x="0" y="9"/>
                </a:lnTo>
                <a:lnTo>
                  <a:pt x="45" y="9"/>
                </a:lnTo>
                <a:lnTo>
                  <a:pt x="41" y="5"/>
                </a:lnTo>
                <a:lnTo>
                  <a:pt x="50" y="5"/>
                </a:lnTo>
                <a:lnTo>
                  <a:pt x="50" y="0"/>
                </a:lnTo>
                <a:lnTo>
                  <a:pt x="45" y="0"/>
                </a:lnTo>
                <a:lnTo>
                  <a:pt x="50" y="5"/>
                </a:lnTo>
                <a:close/>
              </a:path>
            </a:pathLst>
          </a:custGeom>
          <a:solidFill>
            <a:srgbClr val="000000"/>
          </a:solidFill>
          <a:ln w="9525">
            <a:noFill/>
            <a:round/>
            <a:headEnd/>
            <a:tailEnd/>
          </a:ln>
        </p:spPr>
        <p:txBody>
          <a:bodyPr/>
          <a:lstStyle/>
          <a:p>
            <a:endParaRPr lang="en-GB"/>
          </a:p>
        </p:txBody>
      </p:sp>
      <p:sp>
        <p:nvSpPr>
          <p:cNvPr id="16475" name="Rectangle 68"/>
          <p:cNvSpPr>
            <a:spLocks noChangeArrowheads="1"/>
          </p:cNvSpPr>
          <p:nvPr/>
        </p:nvSpPr>
        <p:spPr bwMode="auto">
          <a:xfrm>
            <a:off x="493713" y="5484813"/>
            <a:ext cx="1162050" cy="82550"/>
          </a:xfrm>
          <a:prstGeom prst="rect">
            <a:avLst/>
          </a:prstGeom>
          <a:solidFill>
            <a:srgbClr val="D8D8D8"/>
          </a:solidFill>
          <a:ln w="9525">
            <a:noFill/>
            <a:miter lim="800000"/>
            <a:headEnd/>
            <a:tailEnd/>
          </a:ln>
        </p:spPr>
        <p:txBody>
          <a:bodyPr/>
          <a:lstStyle/>
          <a:p>
            <a:endParaRPr lang="en-US"/>
          </a:p>
        </p:txBody>
      </p:sp>
      <p:sp>
        <p:nvSpPr>
          <p:cNvPr id="16476" name="Freeform 69"/>
          <p:cNvSpPr>
            <a:spLocks/>
          </p:cNvSpPr>
          <p:nvPr/>
        </p:nvSpPr>
        <p:spPr bwMode="auto">
          <a:xfrm>
            <a:off x="530225" y="4086225"/>
            <a:ext cx="1065213" cy="904875"/>
          </a:xfrm>
          <a:custGeom>
            <a:avLst/>
            <a:gdLst>
              <a:gd name="T0" fmla="*/ 0 w 984"/>
              <a:gd name="T1" fmla="*/ 98 h 805"/>
              <a:gd name="T2" fmla="*/ 0 w 984"/>
              <a:gd name="T3" fmla="*/ 6 h 805"/>
              <a:gd name="T4" fmla="*/ 1 w 984"/>
              <a:gd name="T5" fmla="*/ 4 h 805"/>
              <a:gd name="T6" fmla="*/ 1 w 984"/>
              <a:gd name="T7" fmla="*/ 3 h 805"/>
              <a:gd name="T8" fmla="*/ 1 w 984"/>
              <a:gd name="T9" fmla="*/ 2 h 805"/>
              <a:gd name="T10" fmla="*/ 2 w 984"/>
              <a:gd name="T11" fmla="*/ 1 h 805"/>
              <a:gd name="T12" fmla="*/ 2 w 984"/>
              <a:gd name="T13" fmla="*/ 1 h 805"/>
              <a:gd name="T14" fmla="*/ 3 w 984"/>
              <a:gd name="T15" fmla="*/ 1 h 805"/>
              <a:gd name="T16" fmla="*/ 5 w 984"/>
              <a:gd name="T17" fmla="*/ 0 h 805"/>
              <a:gd name="T18" fmla="*/ 5 w 984"/>
              <a:gd name="T19" fmla="*/ 0 h 805"/>
              <a:gd name="T20" fmla="*/ 94 w 984"/>
              <a:gd name="T21" fmla="*/ 0 h 805"/>
              <a:gd name="T22" fmla="*/ 95 w 984"/>
              <a:gd name="T23" fmla="*/ 0 h 805"/>
              <a:gd name="T24" fmla="*/ 96 w 984"/>
              <a:gd name="T25" fmla="*/ 1 h 805"/>
              <a:gd name="T26" fmla="*/ 98 w 984"/>
              <a:gd name="T27" fmla="*/ 1 h 805"/>
              <a:gd name="T28" fmla="*/ 98 w 984"/>
              <a:gd name="T29" fmla="*/ 1 h 805"/>
              <a:gd name="T30" fmla="*/ 98 w 984"/>
              <a:gd name="T31" fmla="*/ 2 h 805"/>
              <a:gd name="T32" fmla="*/ 99 w 984"/>
              <a:gd name="T33" fmla="*/ 3 h 805"/>
              <a:gd name="T34" fmla="*/ 99 w 984"/>
              <a:gd name="T35" fmla="*/ 4 h 805"/>
              <a:gd name="T36" fmla="*/ 99 w 984"/>
              <a:gd name="T37" fmla="*/ 5 h 805"/>
              <a:gd name="T38" fmla="*/ 99 w 984"/>
              <a:gd name="T39" fmla="*/ 96 h 805"/>
              <a:gd name="T40" fmla="*/ 99 w 984"/>
              <a:gd name="T41" fmla="*/ 97 h 805"/>
              <a:gd name="T42" fmla="*/ 99 w 984"/>
              <a:gd name="T43" fmla="*/ 98 h 805"/>
              <a:gd name="T44" fmla="*/ 98 w 984"/>
              <a:gd name="T45" fmla="*/ 98 h 805"/>
              <a:gd name="T46" fmla="*/ 98 w 984"/>
              <a:gd name="T47" fmla="*/ 99 h 805"/>
              <a:gd name="T48" fmla="*/ 98 w 984"/>
              <a:gd name="T49" fmla="*/ 101 h 805"/>
              <a:gd name="T50" fmla="*/ 96 w 984"/>
              <a:gd name="T51" fmla="*/ 101 h 805"/>
              <a:gd name="T52" fmla="*/ 96 w 984"/>
              <a:gd name="T53" fmla="*/ 101 h 805"/>
              <a:gd name="T54" fmla="*/ 95 w 984"/>
              <a:gd name="T55" fmla="*/ 102 h 805"/>
              <a:gd name="T56" fmla="*/ 3 w 984"/>
              <a:gd name="T57" fmla="*/ 102 h 805"/>
              <a:gd name="T58" fmla="*/ 1 w 984"/>
              <a:gd name="T59" fmla="*/ 101 h 805"/>
              <a:gd name="T60" fmla="*/ 1 w 984"/>
              <a:gd name="T61" fmla="*/ 101 h 805"/>
              <a:gd name="T62" fmla="*/ 1 w 984"/>
              <a:gd name="T63" fmla="*/ 99 h 805"/>
              <a:gd name="T64" fmla="*/ 0 w 984"/>
              <a:gd name="T65" fmla="*/ 98 h 8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84"/>
              <a:gd name="T100" fmla="*/ 0 h 805"/>
              <a:gd name="T101" fmla="*/ 984 w 984"/>
              <a:gd name="T102" fmla="*/ 805 h 8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84" h="805">
                <a:moveTo>
                  <a:pt x="0" y="774"/>
                </a:moveTo>
                <a:lnTo>
                  <a:pt x="0" y="46"/>
                </a:lnTo>
                <a:lnTo>
                  <a:pt x="1" y="34"/>
                </a:lnTo>
                <a:lnTo>
                  <a:pt x="6" y="25"/>
                </a:lnTo>
                <a:lnTo>
                  <a:pt x="11" y="16"/>
                </a:lnTo>
                <a:lnTo>
                  <a:pt x="19" y="10"/>
                </a:lnTo>
                <a:lnTo>
                  <a:pt x="27" y="6"/>
                </a:lnTo>
                <a:lnTo>
                  <a:pt x="36" y="2"/>
                </a:lnTo>
                <a:lnTo>
                  <a:pt x="45" y="0"/>
                </a:lnTo>
                <a:lnTo>
                  <a:pt x="53" y="0"/>
                </a:lnTo>
                <a:lnTo>
                  <a:pt x="940" y="0"/>
                </a:lnTo>
                <a:lnTo>
                  <a:pt x="949" y="0"/>
                </a:lnTo>
                <a:lnTo>
                  <a:pt x="958" y="2"/>
                </a:lnTo>
                <a:lnTo>
                  <a:pt x="965" y="5"/>
                </a:lnTo>
                <a:lnTo>
                  <a:pt x="972" y="9"/>
                </a:lnTo>
                <a:lnTo>
                  <a:pt x="977" y="15"/>
                </a:lnTo>
                <a:lnTo>
                  <a:pt x="981" y="21"/>
                </a:lnTo>
                <a:lnTo>
                  <a:pt x="983" y="29"/>
                </a:lnTo>
                <a:lnTo>
                  <a:pt x="984" y="39"/>
                </a:lnTo>
                <a:lnTo>
                  <a:pt x="984" y="760"/>
                </a:lnTo>
                <a:lnTo>
                  <a:pt x="983" y="768"/>
                </a:lnTo>
                <a:lnTo>
                  <a:pt x="981" y="777"/>
                </a:lnTo>
                <a:lnTo>
                  <a:pt x="977" y="784"/>
                </a:lnTo>
                <a:lnTo>
                  <a:pt x="972" y="790"/>
                </a:lnTo>
                <a:lnTo>
                  <a:pt x="966" y="797"/>
                </a:lnTo>
                <a:lnTo>
                  <a:pt x="959" y="802"/>
                </a:lnTo>
                <a:lnTo>
                  <a:pt x="954" y="804"/>
                </a:lnTo>
                <a:lnTo>
                  <a:pt x="947" y="805"/>
                </a:lnTo>
                <a:lnTo>
                  <a:pt x="33" y="805"/>
                </a:lnTo>
                <a:lnTo>
                  <a:pt x="17" y="803"/>
                </a:lnTo>
                <a:lnTo>
                  <a:pt x="7" y="797"/>
                </a:lnTo>
                <a:lnTo>
                  <a:pt x="1" y="787"/>
                </a:lnTo>
                <a:lnTo>
                  <a:pt x="0" y="774"/>
                </a:lnTo>
                <a:close/>
              </a:path>
            </a:pathLst>
          </a:custGeom>
          <a:solidFill>
            <a:srgbClr val="FFFFFF"/>
          </a:solidFill>
          <a:ln w="9525">
            <a:noFill/>
            <a:round/>
            <a:headEnd/>
            <a:tailEnd/>
          </a:ln>
        </p:spPr>
        <p:txBody>
          <a:bodyPr/>
          <a:lstStyle/>
          <a:p>
            <a:endParaRPr lang="en-GB"/>
          </a:p>
        </p:txBody>
      </p:sp>
      <p:sp>
        <p:nvSpPr>
          <p:cNvPr id="16477" name="Freeform 70"/>
          <p:cNvSpPr>
            <a:spLocks/>
          </p:cNvSpPr>
          <p:nvPr/>
        </p:nvSpPr>
        <p:spPr bwMode="auto">
          <a:xfrm>
            <a:off x="525463" y="4132263"/>
            <a:ext cx="9525" cy="823913"/>
          </a:xfrm>
          <a:custGeom>
            <a:avLst/>
            <a:gdLst>
              <a:gd name="T0" fmla="*/ 0 w 9"/>
              <a:gd name="T1" fmla="*/ 1 h 732"/>
              <a:gd name="T2" fmla="*/ 0 w 9"/>
              <a:gd name="T3" fmla="*/ 1 h 732"/>
              <a:gd name="T4" fmla="*/ 0 w 9"/>
              <a:gd name="T5" fmla="*/ 93 h 732"/>
              <a:gd name="T6" fmla="*/ 1 w 9"/>
              <a:gd name="T7" fmla="*/ 93 h 732"/>
              <a:gd name="T8" fmla="*/ 1 w 9"/>
              <a:gd name="T9" fmla="*/ 1 h 732"/>
              <a:gd name="T10" fmla="*/ 1 w 9"/>
              <a:gd name="T11" fmla="*/ 1 h 732"/>
              <a:gd name="T12" fmla="*/ 1 w 9"/>
              <a:gd name="T13" fmla="*/ 1 h 732"/>
              <a:gd name="T14" fmla="*/ 1 w 9"/>
              <a:gd name="T15" fmla="*/ 1 h 732"/>
              <a:gd name="T16" fmla="*/ 1 w 9"/>
              <a:gd name="T17" fmla="*/ 0 h 732"/>
              <a:gd name="T18" fmla="*/ 1 w 9"/>
              <a:gd name="T19" fmla="*/ 1 h 732"/>
              <a:gd name="T20" fmla="*/ 0 w 9"/>
              <a:gd name="T21" fmla="*/ 1 h 7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732"/>
              <a:gd name="T35" fmla="*/ 9 w 9"/>
              <a:gd name="T36" fmla="*/ 732 h 7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732">
                <a:moveTo>
                  <a:pt x="0" y="4"/>
                </a:moveTo>
                <a:lnTo>
                  <a:pt x="0" y="4"/>
                </a:lnTo>
                <a:lnTo>
                  <a:pt x="0" y="732"/>
                </a:lnTo>
                <a:lnTo>
                  <a:pt x="9" y="732"/>
                </a:lnTo>
                <a:lnTo>
                  <a:pt x="9" y="4"/>
                </a:lnTo>
                <a:lnTo>
                  <a:pt x="7" y="1"/>
                </a:lnTo>
                <a:lnTo>
                  <a:pt x="4" y="0"/>
                </a:lnTo>
                <a:lnTo>
                  <a:pt x="1" y="1"/>
                </a:lnTo>
                <a:lnTo>
                  <a:pt x="0" y="4"/>
                </a:lnTo>
                <a:close/>
              </a:path>
            </a:pathLst>
          </a:custGeom>
          <a:solidFill>
            <a:srgbClr val="000000"/>
          </a:solidFill>
          <a:ln w="9525">
            <a:noFill/>
            <a:round/>
            <a:headEnd/>
            <a:tailEnd/>
          </a:ln>
        </p:spPr>
        <p:txBody>
          <a:bodyPr/>
          <a:lstStyle/>
          <a:p>
            <a:endParaRPr lang="en-GB"/>
          </a:p>
        </p:txBody>
      </p:sp>
      <p:sp>
        <p:nvSpPr>
          <p:cNvPr id="16478" name="Freeform 71"/>
          <p:cNvSpPr>
            <a:spLocks/>
          </p:cNvSpPr>
          <p:nvPr/>
        </p:nvSpPr>
        <p:spPr bwMode="auto">
          <a:xfrm>
            <a:off x="525463" y="4079875"/>
            <a:ext cx="66675" cy="57150"/>
          </a:xfrm>
          <a:custGeom>
            <a:avLst/>
            <a:gdLst>
              <a:gd name="T0" fmla="*/ 6 w 61"/>
              <a:gd name="T1" fmla="*/ 0 h 51"/>
              <a:gd name="T2" fmla="*/ 6 w 61"/>
              <a:gd name="T3" fmla="*/ 0 h 51"/>
              <a:gd name="T4" fmla="*/ 6 w 61"/>
              <a:gd name="T5" fmla="*/ 1 h 51"/>
              <a:gd name="T6" fmla="*/ 4 w 61"/>
              <a:gd name="T7" fmla="*/ 1 h 51"/>
              <a:gd name="T8" fmla="*/ 3 w 61"/>
              <a:gd name="T9" fmla="*/ 1 h 51"/>
              <a:gd name="T10" fmla="*/ 2 w 61"/>
              <a:gd name="T11" fmla="*/ 1 h 51"/>
              <a:gd name="T12" fmla="*/ 1 w 61"/>
              <a:gd name="T13" fmla="*/ 2 h 51"/>
              <a:gd name="T14" fmla="*/ 1 w 61"/>
              <a:gd name="T15" fmla="*/ 4 h 51"/>
              <a:gd name="T16" fmla="*/ 1 w 61"/>
              <a:gd name="T17" fmla="*/ 4 h 51"/>
              <a:gd name="T18" fmla="*/ 0 w 61"/>
              <a:gd name="T19" fmla="*/ 6 h 51"/>
              <a:gd name="T20" fmla="*/ 1 w 61"/>
              <a:gd name="T21" fmla="*/ 6 h 51"/>
              <a:gd name="T22" fmla="*/ 1 w 61"/>
              <a:gd name="T23" fmla="*/ 5 h 51"/>
              <a:gd name="T24" fmla="*/ 1 w 61"/>
              <a:gd name="T25" fmla="*/ 4 h 51"/>
              <a:gd name="T26" fmla="*/ 2 w 61"/>
              <a:gd name="T27" fmla="*/ 3 h 51"/>
              <a:gd name="T28" fmla="*/ 3 w 61"/>
              <a:gd name="T29" fmla="*/ 2 h 51"/>
              <a:gd name="T30" fmla="*/ 3 w 61"/>
              <a:gd name="T31" fmla="*/ 2 h 51"/>
              <a:gd name="T32" fmla="*/ 4 w 61"/>
              <a:gd name="T33" fmla="*/ 1 h 51"/>
              <a:gd name="T34" fmla="*/ 6 w 61"/>
              <a:gd name="T35" fmla="*/ 1 h 51"/>
              <a:gd name="T36" fmla="*/ 6 w 61"/>
              <a:gd name="T37" fmla="*/ 1 h 51"/>
              <a:gd name="T38" fmla="*/ 6 w 61"/>
              <a:gd name="T39" fmla="*/ 1 h 51"/>
              <a:gd name="T40" fmla="*/ 6 w 61"/>
              <a:gd name="T41" fmla="*/ 1 h 51"/>
              <a:gd name="T42" fmla="*/ 6 w 61"/>
              <a:gd name="T43" fmla="*/ 1 h 51"/>
              <a:gd name="T44" fmla="*/ 7 w 61"/>
              <a:gd name="T45" fmla="*/ 1 h 51"/>
              <a:gd name="T46" fmla="*/ 6 w 61"/>
              <a:gd name="T47" fmla="*/ 1 h 51"/>
              <a:gd name="T48" fmla="*/ 6 w 61"/>
              <a:gd name="T49" fmla="*/ 0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51"/>
              <a:gd name="T77" fmla="*/ 61 w 61"/>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51">
                <a:moveTo>
                  <a:pt x="57" y="0"/>
                </a:moveTo>
                <a:lnTo>
                  <a:pt x="57" y="0"/>
                </a:lnTo>
                <a:lnTo>
                  <a:pt x="49" y="2"/>
                </a:lnTo>
                <a:lnTo>
                  <a:pt x="39" y="4"/>
                </a:lnTo>
                <a:lnTo>
                  <a:pt x="30" y="7"/>
                </a:lnTo>
                <a:lnTo>
                  <a:pt x="21" y="12"/>
                </a:lnTo>
                <a:lnTo>
                  <a:pt x="13" y="19"/>
                </a:lnTo>
                <a:lnTo>
                  <a:pt x="6" y="29"/>
                </a:lnTo>
                <a:lnTo>
                  <a:pt x="2" y="38"/>
                </a:lnTo>
                <a:lnTo>
                  <a:pt x="0" y="51"/>
                </a:lnTo>
                <a:lnTo>
                  <a:pt x="9" y="51"/>
                </a:lnTo>
                <a:lnTo>
                  <a:pt x="9" y="40"/>
                </a:lnTo>
                <a:lnTo>
                  <a:pt x="13" y="31"/>
                </a:lnTo>
                <a:lnTo>
                  <a:pt x="18" y="23"/>
                </a:lnTo>
                <a:lnTo>
                  <a:pt x="25" y="19"/>
                </a:lnTo>
                <a:lnTo>
                  <a:pt x="32" y="14"/>
                </a:lnTo>
                <a:lnTo>
                  <a:pt x="41" y="11"/>
                </a:lnTo>
                <a:lnTo>
                  <a:pt x="49" y="8"/>
                </a:lnTo>
                <a:lnTo>
                  <a:pt x="57" y="10"/>
                </a:lnTo>
                <a:lnTo>
                  <a:pt x="60" y="8"/>
                </a:lnTo>
                <a:lnTo>
                  <a:pt x="61" y="5"/>
                </a:lnTo>
                <a:lnTo>
                  <a:pt x="60" y="2"/>
                </a:lnTo>
                <a:lnTo>
                  <a:pt x="57" y="0"/>
                </a:lnTo>
                <a:close/>
              </a:path>
            </a:pathLst>
          </a:custGeom>
          <a:solidFill>
            <a:srgbClr val="000000"/>
          </a:solidFill>
          <a:ln w="9525">
            <a:noFill/>
            <a:round/>
            <a:headEnd/>
            <a:tailEnd/>
          </a:ln>
        </p:spPr>
        <p:txBody>
          <a:bodyPr/>
          <a:lstStyle/>
          <a:p>
            <a:endParaRPr lang="en-GB"/>
          </a:p>
        </p:txBody>
      </p:sp>
      <p:sp>
        <p:nvSpPr>
          <p:cNvPr id="16479" name="Freeform 72"/>
          <p:cNvSpPr>
            <a:spLocks/>
          </p:cNvSpPr>
          <p:nvPr/>
        </p:nvSpPr>
        <p:spPr bwMode="auto">
          <a:xfrm>
            <a:off x="587375" y="4079875"/>
            <a:ext cx="965200" cy="11113"/>
          </a:xfrm>
          <a:custGeom>
            <a:avLst/>
            <a:gdLst>
              <a:gd name="T0" fmla="*/ 89 w 892"/>
              <a:gd name="T1" fmla="*/ 0 h 10"/>
              <a:gd name="T2" fmla="*/ 89 w 892"/>
              <a:gd name="T3" fmla="*/ 0 h 10"/>
              <a:gd name="T4" fmla="*/ 0 w 892"/>
              <a:gd name="T5" fmla="*/ 0 h 10"/>
              <a:gd name="T6" fmla="*/ 0 w 892"/>
              <a:gd name="T7" fmla="*/ 1 h 10"/>
              <a:gd name="T8" fmla="*/ 89 w 892"/>
              <a:gd name="T9" fmla="*/ 1 h 10"/>
              <a:gd name="T10" fmla="*/ 89 w 892"/>
              <a:gd name="T11" fmla="*/ 1 h 10"/>
              <a:gd name="T12" fmla="*/ 89 w 892"/>
              <a:gd name="T13" fmla="*/ 1 h 10"/>
              <a:gd name="T14" fmla="*/ 89 w 892"/>
              <a:gd name="T15" fmla="*/ 1 h 10"/>
              <a:gd name="T16" fmla="*/ 89 w 892"/>
              <a:gd name="T17" fmla="*/ 1 h 10"/>
              <a:gd name="T18" fmla="*/ 89 w 892"/>
              <a:gd name="T19" fmla="*/ 1 h 10"/>
              <a:gd name="T20" fmla="*/ 89 w 892"/>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2"/>
              <a:gd name="T34" fmla="*/ 0 h 10"/>
              <a:gd name="T35" fmla="*/ 892 w 892"/>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2" h="10">
                <a:moveTo>
                  <a:pt x="887" y="0"/>
                </a:moveTo>
                <a:lnTo>
                  <a:pt x="887" y="0"/>
                </a:lnTo>
                <a:lnTo>
                  <a:pt x="0" y="0"/>
                </a:lnTo>
                <a:lnTo>
                  <a:pt x="0" y="10"/>
                </a:lnTo>
                <a:lnTo>
                  <a:pt x="887" y="10"/>
                </a:lnTo>
                <a:lnTo>
                  <a:pt x="891" y="8"/>
                </a:lnTo>
                <a:lnTo>
                  <a:pt x="892" y="5"/>
                </a:lnTo>
                <a:lnTo>
                  <a:pt x="891" y="2"/>
                </a:lnTo>
                <a:lnTo>
                  <a:pt x="887" y="0"/>
                </a:lnTo>
                <a:close/>
              </a:path>
            </a:pathLst>
          </a:custGeom>
          <a:solidFill>
            <a:srgbClr val="000000"/>
          </a:solidFill>
          <a:ln w="9525">
            <a:noFill/>
            <a:round/>
            <a:headEnd/>
            <a:tailEnd/>
          </a:ln>
        </p:spPr>
        <p:txBody>
          <a:bodyPr/>
          <a:lstStyle/>
          <a:p>
            <a:endParaRPr lang="en-GB"/>
          </a:p>
        </p:txBody>
      </p:sp>
      <p:sp>
        <p:nvSpPr>
          <p:cNvPr id="16480" name="Freeform 73"/>
          <p:cNvSpPr>
            <a:spLocks/>
          </p:cNvSpPr>
          <p:nvPr/>
        </p:nvSpPr>
        <p:spPr bwMode="auto">
          <a:xfrm>
            <a:off x="1547813" y="4079875"/>
            <a:ext cx="52388" cy="55563"/>
          </a:xfrm>
          <a:custGeom>
            <a:avLst/>
            <a:gdLst>
              <a:gd name="T0" fmla="*/ 5 w 49"/>
              <a:gd name="T1" fmla="*/ 6 h 49"/>
              <a:gd name="T2" fmla="*/ 5 w 49"/>
              <a:gd name="T3" fmla="*/ 6 h 49"/>
              <a:gd name="T4" fmla="*/ 4 w 49"/>
              <a:gd name="T5" fmla="*/ 4 h 49"/>
              <a:gd name="T6" fmla="*/ 4 w 49"/>
              <a:gd name="T7" fmla="*/ 3 h 49"/>
              <a:gd name="T8" fmla="*/ 4 w 49"/>
              <a:gd name="T9" fmla="*/ 2 h 49"/>
              <a:gd name="T10" fmla="*/ 3 w 49"/>
              <a:gd name="T11" fmla="*/ 1 h 49"/>
              <a:gd name="T12" fmla="*/ 2 w 49"/>
              <a:gd name="T13" fmla="*/ 1 h 49"/>
              <a:gd name="T14" fmla="*/ 2 w 49"/>
              <a:gd name="T15" fmla="*/ 1 h 49"/>
              <a:gd name="T16" fmla="*/ 1 w 49"/>
              <a:gd name="T17" fmla="*/ 1 h 49"/>
              <a:gd name="T18" fmla="*/ 0 w 49"/>
              <a:gd name="T19" fmla="*/ 0 h 49"/>
              <a:gd name="T20" fmla="*/ 0 w 49"/>
              <a:gd name="T21" fmla="*/ 1 h 49"/>
              <a:gd name="T22" fmla="*/ 1 w 49"/>
              <a:gd name="T23" fmla="*/ 1 h 49"/>
              <a:gd name="T24" fmla="*/ 1 w 49"/>
              <a:gd name="T25" fmla="*/ 1 h 49"/>
              <a:gd name="T26" fmla="*/ 2 w 49"/>
              <a:gd name="T27" fmla="*/ 1 h 49"/>
              <a:gd name="T28" fmla="*/ 3 w 49"/>
              <a:gd name="T29" fmla="*/ 2 h 49"/>
              <a:gd name="T30" fmla="*/ 3 w 49"/>
              <a:gd name="T31" fmla="*/ 3 h 49"/>
              <a:gd name="T32" fmla="*/ 3 w 49"/>
              <a:gd name="T33" fmla="*/ 4 h 49"/>
              <a:gd name="T34" fmla="*/ 3 w 49"/>
              <a:gd name="T35" fmla="*/ 4 h 49"/>
              <a:gd name="T36" fmla="*/ 3 w 49"/>
              <a:gd name="T37" fmla="*/ 6 h 49"/>
              <a:gd name="T38" fmla="*/ 3 w 49"/>
              <a:gd name="T39" fmla="*/ 6 h 49"/>
              <a:gd name="T40" fmla="*/ 3 w 49"/>
              <a:gd name="T41" fmla="*/ 6 h 49"/>
              <a:gd name="T42" fmla="*/ 4 w 49"/>
              <a:gd name="T43" fmla="*/ 6 h 49"/>
              <a:gd name="T44" fmla="*/ 4 w 49"/>
              <a:gd name="T45" fmla="*/ 6 h 49"/>
              <a:gd name="T46" fmla="*/ 5 w 49"/>
              <a:gd name="T47" fmla="*/ 6 h 49"/>
              <a:gd name="T48" fmla="*/ 5 w 49"/>
              <a:gd name="T49" fmla="*/ 6 h 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49"/>
              <a:gd name="T77" fmla="*/ 49 w 49"/>
              <a:gd name="T78" fmla="*/ 49 h 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49">
                <a:moveTo>
                  <a:pt x="49" y="44"/>
                </a:moveTo>
                <a:lnTo>
                  <a:pt x="49" y="44"/>
                </a:lnTo>
                <a:lnTo>
                  <a:pt x="46" y="34"/>
                </a:lnTo>
                <a:lnTo>
                  <a:pt x="44" y="25"/>
                </a:lnTo>
                <a:lnTo>
                  <a:pt x="41" y="17"/>
                </a:lnTo>
                <a:lnTo>
                  <a:pt x="34" y="11"/>
                </a:lnTo>
                <a:lnTo>
                  <a:pt x="26" y="6"/>
                </a:lnTo>
                <a:lnTo>
                  <a:pt x="19" y="4"/>
                </a:lnTo>
                <a:lnTo>
                  <a:pt x="9" y="2"/>
                </a:lnTo>
                <a:lnTo>
                  <a:pt x="0" y="0"/>
                </a:lnTo>
                <a:lnTo>
                  <a:pt x="0" y="10"/>
                </a:lnTo>
                <a:lnTo>
                  <a:pt x="9" y="8"/>
                </a:lnTo>
                <a:lnTo>
                  <a:pt x="17" y="11"/>
                </a:lnTo>
                <a:lnTo>
                  <a:pt x="24" y="13"/>
                </a:lnTo>
                <a:lnTo>
                  <a:pt x="30" y="17"/>
                </a:lnTo>
                <a:lnTo>
                  <a:pt x="34" y="22"/>
                </a:lnTo>
                <a:lnTo>
                  <a:pt x="37" y="28"/>
                </a:lnTo>
                <a:lnTo>
                  <a:pt x="40" y="34"/>
                </a:lnTo>
                <a:lnTo>
                  <a:pt x="40" y="44"/>
                </a:lnTo>
                <a:lnTo>
                  <a:pt x="41" y="48"/>
                </a:lnTo>
                <a:lnTo>
                  <a:pt x="44" y="49"/>
                </a:lnTo>
                <a:lnTo>
                  <a:pt x="48" y="48"/>
                </a:lnTo>
                <a:lnTo>
                  <a:pt x="49" y="44"/>
                </a:lnTo>
                <a:close/>
              </a:path>
            </a:pathLst>
          </a:custGeom>
          <a:solidFill>
            <a:srgbClr val="000000"/>
          </a:solidFill>
          <a:ln w="9525">
            <a:noFill/>
            <a:round/>
            <a:headEnd/>
            <a:tailEnd/>
          </a:ln>
        </p:spPr>
        <p:txBody>
          <a:bodyPr/>
          <a:lstStyle/>
          <a:p>
            <a:endParaRPr lang="en-GB"/>
          </a:p>
        </p:txBody>
      </p:sp>
      <p:sp>
        <p:nvSpPr>
          <p:cNvPr id="16481" name="Freeform 74"/>
          <p:cNvSpPr>
            <a:spLocks/>
          </p:cNvSpPr>
          <p:nvPr/>
        </p:nvSpPr>
        <p:spPr bwMode="auto">
          <a:xfrm>
            <a:off x="1590675" y="4129088"/>
            <a:ext cx="9525" cy="817563"/>
          </a:xfrm>
          <a:custGeom>
            <a:avLst/>
            <a:gdLst>
              <a:gd name="T0" fmla="*/ 1 w 9"/>
              <a:gd name="T1" fmla="*/ 92 h 726"/>
              <a:gd name="T2" fmla="*/ 1 w 9"/>
              <a:gd name="T3" fmla="*/ 92 h 726"/>
              <a:gd name="T4" fmla="*/ 1 w 9"/>
              <a:gd name="T5" fmla="*/ 0 h 726"/>
              <a:gd name="T6" fmla="*/ 0 w 9"/>
              <a:gd name="T7" fmla="*/ 0 h 726"/>
              <a:gd name="T8" fmla="*/ 0 w 9"/>
              <a:gd name="T9" fmla="*/ 92 h 726"/>
              <a:gd name="T10" fmla="*/ 0 w 9"/>
              <a:gd name="T11" fmla="*/ 92 h 726"/>
              <a:gd name="T12" fmla="*/ 0 w 9"/>
              <a:gd name="T13" fmla="*/ 92 h 726"/>
              <a:gd name="T14" fmla="*/ 1 w 9"/>
              <a:gd name="T15" fmla="*/ 93 h 726"/>
              <a:gd name="T16" fmla="*/ 1 w 9"/>
              <a:gd name="T17" fmla="*/ 93 h 726"/>
              <a:gd name="T18" fmla="*/ 1 w 9"/>
              <a:gd name="T19" fmla="*/ 93 h 726"/>
              <a:gd name="T20" fmla="*/ 1 w 9"/>
              <a:gd name="T21" fmla="*/ 92 h 7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726"/>
              <a:gd name="T35" fmla="*/ 9 w 9"/>
              <a:gd name="T36" fmla="*/ 726 h 7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726">
                <a:moveTo>
                  <a:pt x="9" y="721"/>
                </a:moveTo>
                <a:lnTo>
                  <a:pt x="9" y="721"/>
                </a:lnTo>
                <a:lnTo>
                  <a:pt x="9" y="0"/>
                </a:lnTo>
                <a:lnTo>
                  <a:pt x="0" y="0"/>
                </a:lnTo>
                <a:lnTo>
                  <a:pt x="0" y="721"/>
                </a:lnTo>
                <a:lnTo>
                  <a:pt x="1" y="724"/>
                </a:lnTo>
                <a:lnTo>
                  <a:pt x="4" y="726"/>
                </a:lnTo>
                <a:lnTo>
                  <a:pt x="8" y="724"/>
                </a:lnTo>
                <a:lnTo>
                  <a:pt x="9" y="721"/>
                </a:lnTo>
                <a:close/>
              </a:path>
            </a:pathLst>
          </a:custGeom>
          <a:solidFill>
            <a:srgbClr val="000000"/>
          </a:solidFill>
          <a:ln w="9525">
            <a:noFill/>
            <a:round/>
            <a:headEnd/>
            <a:tailEnd/>
          </a:ln>
        </p:spPr>
        <p:txBody>
          <a:bodyPr/>
          <a:lstStyle/>
          <a:p>
            <a:endParaRPr lang="en-GB"/>
          </a:p>
        </p:txBody>
      </p:sp>
      <p:sp>
        <p:nvSpPr>
          <p:cNvPr id="16482" name="Freeform 75"/>
          <p:cNvSpPr>
            <a:spLocks/>
          </p:cNvSpPr>
          <p:nvPr/>
        </p:nvSpPr>
        <p:spPr bwMode="auto">
          <a:xfrm>
            <a:off x="1550988" y="4940300"/>
            <a:ext cx="49213" cy="57150"/>
          </a:xfrm>
          <a:custGeom>
            <a:avLst/>
            <a:gdLst>
              <a:gd name="T0" fmla="*/ 1 w 46"/>
              <a:gd name="T1" fmla="*/ 7 h 50"/>
              <a:gd name="T2" fmla="*/ 1 w 46"/>
              <a:gd name="T3" fmla="*/ 7 h 50"/>
              <a:gd name="T4" fmla="*/ 1 w 46"/>
              <a:gd name="T5" fmla="*/ 6 h 50"/>
              <a:gd name="T6" fmla="*/ 1 w 46"/>
              <a:gd name="T7" fmla="*/ 6 h 50"/>
              <a:gd name="T8" fmla="*/ 2 w 46"/>
              <a:gd name="T9" fmla="*/ 6 h 50"/>
              <a:gd name="T10" fmla="*/ 3 w 46"/>
              <a:gd name="T11" fmla="*/ 4 h 50"/>
              <a:gd name="T12" fmla="*/ 3 w 46"/>
              <a:gd name="T13" fmla="*/ 4 h 50"/>
              <a:gd name="T14" fmla="*/ 4 w 46"/>
              <a:gd name="T15" fmla="*/ 2 h 50"/>
              <a:gd name="T16" fmla="*/ 4 w 46"/>
              <a:gd name="T17" fmla="*/ 1 h 50"/>
              <a:gd name="T18" fmla="*/ 4 w 46"/>
              <a:gd name="T19" fmla="*/ 0 h 50"/>
              <a:gd name="T20" fmla="*/ 3 w 46"/>
              <a:gd name="T21" fmla="*/ 0 h 50"/>
              <a:gd name="T22" fmla="*/ 3 w 46"/>
              <a:gd name="T23" fmla="*/ 1 h 50"/>
              <a:gd name="T24" fmla="*/ 3 w 46"/>
              <a:gd name="T25" fmla="*/ 2 h 50"/>
              <a:gd name="T26" fmla="*/ 3 w 46"/>
              <a:gd name="T27" fmla="*/ 3 h 50"/>
              <a:gd name="T28" fmla="*/ 2 w 46"/>
              <a:gd name="T29" fmla="*/ 4 h 50"/>
              <a:gd name="T30" fmla="*/ 2 w 46"/>
              <a:gd name="T31" fmla="*/ 4 h 50"/>
              <a:gd name="T32" fmla="*/ 1 w 46"/>
              <a:gd name="T33" fmla="*/ 5 h 50"/>
              <a:gd name="T34" fmla="*/ 1 w 46"/>
              <a:gd name="T35" fmla="*/ 6 h 50"/>
              <a:gd name="T36" fmla="*/ 1 w 46"/>
              <a:gd name="T37" fmla="*/ 6 h 50"/>
              <a:gd name="T38" fmla="*/ 1 w 46"/>
              <a:gd name="T39" fmla="*/ 6 h 50"/>
              <a:gd name="T40" fmla="*/ 1 w 46"/>
              <a:gd name="T41" fmla="*/ 6 h 50"/>
              <a:gd name="T42" fmla="*/ 1 w 46"/>
              <a:gd name="T43" fmla="*/ 6 h 50"/>
              <a:gd name="T44" fmla="*/ 0 w 46"/>
              <a:gd name="T45" fmla="*/ 6 h 50"/>
              <a:gd name="T46" fmla="*/ 1 w 46"/>
              <a:gd name="T47" fmla="*/ 6 h 50"/>
              <a:gd name="T48" fmla="*/ 1 w 46"/>
              <a:gd name="T49" fmla="*/ 7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6"/>
              <a:gd name="T76" fmla="*/ 0 h 50"/>
              <a:gd name="T77" fmla="*/ 46 w 46"/>
              <a:gd name="T78" fmla="*/ 50 h 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6" h="50">
                <a:moveTo>
                  <a:pt x="4" y="50"/>
                </a:moveTo>
                <a:lnTo>
                  <a:pt x="4" y="50"/>
                </a:lnTo>
                <a:lnTo>
                  <a:pt x="12" y="47"/>
                </a:lnTo>
                <a:lnTo>
                  <a:pt x="18" y="45"/>
                </a:lnTo>
                <a:lnTo>
                  <a:pt x="25" y="40"/>
                </a:lnTo>
                <a:lnTo>
                  <a:pt x="32" y="33"/>
                </a:lnTo>
                <a:lnTo>
                  <a:pt x="38" y="26"/>
                </a:lnTo>
                <a:lnTo>
                  <a:pt x="41" y="18"/>
                </a:lnTo>
                <a:lnTo>
                  <a:pt x="43" y="8"/>
                </a:lnTo>
                <a:lnTo>
                  <a:pt x="46" y="0"/>
                </a:lnTo>
                <a:lnTo>
                  <a:pt x="37" y="0"/>
                </a:lnTo>
                <a:lnTo>
                  <a:pt x="37" y="8"/>
                </a:lnTo>
                <a:lnTo>
                  <a:pt x="34" y="16"/>
                </a:lnTo>
                <a:lnTo>
                  <a:pt x="31" y="21"/>
                </a:lnTo>
                <a:lnTo>
                  <a:pt x="25" y="28"/>
                </a:lnTo>
                <a:lnTo>
                  <a:pt x="21" y="35"/>
                </a:lnTo>
                <a:lnTo>
                  <a:pt x="15" y="38"/>
                </a:lnTo>
                <a:lnTo>
                  <a:pt x="10" y="41"/>
                </a:lnTo>
                <a:lnTo>
                  <a:pt x="4" y="41"/>
                </a:lnTo>
                <a:lnTo>
                  <a:pt x="1" y="42"/>
                </a:lnTo>
                <a:lnTo>
                  <a:pt x="0" y="45"/>
                </a:lnTo>
                <a:lnTo>
                  <a:pt x="1" y="49"/>
                </a:lnTo>
                <a:lnTo>
                  <a:pt x="4" y="50"/>
                </a:lnTo>
                <a:close/>
              </a:path>
            </a:pathLst>
          </a:custGeom>
          <a:solidFill>
            <a:srgbClr val="000000"/>
          </a:solidFill>
          <a:ln w="9525">
            <a:noFill/>
            <a:round/>
            <a:headEnd/>
            <a:tailEnd/>
          </a:ln>
        </p:spPr>
        <p:txBody>
          <a:bodyPr/>
          <a:lstStyle/>
          <a:p>
            <a:endParaRPr lang="en-GB"/>
          </a:p>
        </p:txBody>
      </p:sp>
      <p:sp>
        <p:nvSpPr>
          <p:cNvPr id="16483" name="Freeform 76"/>
          <p:cNvSpPr>
            <a:spLocks/>
          </p:cNvSpPr>
          <p:nvPr/>
        </p:nvSpPr>
        <p:spPr bwMode="auto">
          <a:xfrm>
            <a:off x="560388" y="4986338"/>
            <a:ext cx="995363" cy="11113"/>
          </a:xfrm>
          <a:custGeom>
            <a:avLst/>
            <a:gdLst>
              <a:gd name="T0" fmla="*/ 1 w 919"/>
              <a:gd name="T1" fmla="*/ 2 h 9"/>
              <a:gd name="T2" fmla="*/ 1 w 919"/>
              <a:gd name="T3" fmla="*/ 2 h 9"/>
              <a:gd name="T4" fmla="*/ 93 w 919"/>
              <a:gd name="T5" fmla="*/ 2 h 9"/>
              <a:gd name="T6" fmla="*/ 93 w 919"/>
              <a:gd name="T7" fmla="*/ 0 h 9"/>
              <a:gd name="T8" fmla="*/ 1 w 919"/>
              <a:gd name="T9" fmla="*/ 0 h 9"/>
              <a:gd name="T10" fmla="*/ 1 w 919"/>
              <a:gd name="T11" fmla="*/ 0 h 9"/>
              <a:gd name="T12" fmla="*/ 1 w 919"/>
              <a:gd name="T13" fmla="*/ 0 h 9"/>
              <a:gd name="T14" fmla="*/ 1 w 919"/>
              <a:gd name="T15" fmla="*/ 1 h 9"/>
              <a:gd name="T16" fmla="*/ 0 w 919"/>
              <a:gd name="T17" fmla="*/ 2 h 9"/>
              <a:gd name="T18" fmla="*/ 1 w 919"/>
              <a:gd name="T19" fmla="*/ 2 h 9"/>
              <a:gd name="T20" fmla="*/ 1 w 919"/>
              <a:gd name="T21" fmla="*/ 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9"/>
              <a:gd name="T34" fmla="*/ 0 h 9"/>
              <a:gd name="T35" fmla="*/ 919 w 91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9" h="9">
                <a:moveTo>
                  <a:pt x="5" y="9"/>
                </a:moveTo>
                <a:lnTo>
                  <a:pt x="5" y="9"/>
                </a:lnTo>
                <a:lnTo>
                  <a:pt x="919" y="9"/>
                </a:lnTo>
                <a:lnTo>
                  <a:pt x="919" y="0"/>
                </a:lnTo>
                <a:lnTo>
                  <a:pt x="5" y="0"/>
                </a:lnTo>
                <a:lnTo>
                  <a:pt x="1" y="1"/>
                </a:lnTo>
                <a:lnTo>
                  <a:pt x="0" y="4"/>
                </a:lnTo>
                <a:lnTo>
                  <a:pt x="1" y="8"/>
                </a:lnTo>
                <a:lnTo>
                  <a:pt x="5" y="9"/>
                </a:lnTo>
                <a:close/>
              </a:path>
            </a:pathLst>
          </a:custGeom>
          <a:solidFill>
            <a:srgbClr val="000000"/>
          </a:solidFill>
          <a:ln w="9525">
            <a:noFill/>
            <a:round/>
            <a:headEnd/>
            <a:tailEnd/>
          </a:ln>
        </p:spPr>
        <p:txBody>
          <a:bodyPr/>
          <a:lstStyle/>
          <a:p>
            <a:endParaRPr lang="en-GB"/>
          </a:p>
        </p:txBody>
      </p:sp>
      <p:sp>
        <p:nvSpPr>
          <p:cNvPr id="16484" name="Freeform 77"/>
          <p:cNvSpPr>
            <a:spLocks/>
          </p:cNvSpPr>
          <p:nvPr/>
        </p:nvSpPr>
        <p:spPr bwMode="auto">
          <a:xfrm>
            <a:off x="525463" y="4951413"/>
            <a:ext cx="39688" cy="46038"/>
          </a:xfrm>
          <a:custGeom>
            <a:avLst/>
            <a:gdLst>
              <a:gd name="T0" fmla="*/ 0 w 37"/>
              <a:gd name="T1" fmla="*/ 1 h 41"/>
              <a:gd name="T2" fmla="*/ 0 w 37"/>
              <a:gd name="T3" fmla="*/ 1 h 41"/>
              <a:gd name="T4" fmla="*/ 1 w 37"/>
              <a:gd name="T5" fmla="*/ 2 h 41"/>
              <a:gd name="T6" fmla="*/ 1 w 37"/>
              <a:gd name="T7" fmla="*/ 4 h 41"/>
              <a:gd name="T8" fmla="*/ 2 w 37"/>
              <a:gd name="T9" fmla="*/ 4 h 41"/>
              <a:gd name="T10" fmla="*/ 3 w 37"/>
              <a:gd name="T11" fmla="*/ 6 h 41"/>
              <a:gd name="T12" fmla="*/ 3 w 37"/>
              <a:gd name="T13" fmla="*/ 4 h 41"/>
              <a:gd name="T14" fmla="*/ 2 w 37"/>
              <a:gd name="T15" fmla="*/ 4 h 41"/>
              <a:gd name="T16" fmla="*/ 1 w 37"/>
              <a:gd name="T17" fmla="*/ 3 h 41"/>
              <a:gd name="T18" fmla="*/ 1 w 37"/>
              <a:gd name="T19" fmla="*/ 2 h 41"/>
              <a:gd name="T20" fmla="*/ 1 w 37"/>
              <a:gd name="T21" fmla="*/ 1 h 41"/>
              <a:gd name="T22" fmla="*/ 1 w 37"/>
              <a:gd name="T23" fmla="*/ 1 h 41"/>
              <a:gd name="T24" fmla="*/ 1 w 37"/>
              <a:gd name="T25" fmla="*/ 1 h 41"/>
              <a:gd name="T26" fmla="*/ 1 w 37"/>
              <a:gd name="T27" fmla="*/ 1 h 41"/>
              <a:gd name="T28" fmla="*/ 1 w 37"/>
              <a:gd name="T29" fmla="*/ 0 h 41"/>
              <a:gd name="T30" fmla="*/ 1 w 37"/>
              <a:gd name="T31" fmla="*/ 1 h 41"/>
              <a:gd name="T32" fmla="*/ 0 w 37"/>
              <a:gd name="T33" fmla="*/ 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41"/>
              <a:gd name="T53" fmla="*/ 37 w 37"/>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41">
                <a:moveTo>
                  <a:pt x="0" y="5"/>
                </a:moveTo>
                <a:lnTo>
                  <a:pt x="0" y="5"/>
                </a:lnTo>
                <a:lnTo>
                  <a:pt x="2" y="19"/>
                </a:lnTo>
                <a:lnTo>
                  <a:pt x="9" y="31"/>
                </a:lnTo>
                <a:lnTo>
                  <a:pt x="20" y="37"/>
                </a:lnTo>
                <a:lnTo>
                  <a:pt x="37" y="41"/>
                </a:lnTo>
                <a:lnTo>
                  <a:pt x="37" y="32"/>
                </a:lnTo>
                <a:lnTo>
                  <a:pt x="22" y="31"/>
                </a:lnTo>
                <a:lnTo>
                  <a:pt x="13" y="26"/>
                </a:lnTo>
                <a:lnTo>
                  <a:pt x="9" y="17"/>
                </a:lnTo>
                <a:lnTo>
                  <a:pt x="9" y="5"/>
                </a:lnTo>
                <a:lnTo>
                  <a:pt x="7" y="1"/>
                </a:lnTo>
                <a:lnTo>
                  <a:pt x="4" y="0"/>
                </a:lnTo>
                <a:lnTo>
                  <a:pt x="1" y="1"/>
                </a:lnTo>
                <a:lnTo>
                  <a:pt x="0" y="5"/>
                </a:lnTo>
                <a:close/>
              </a:path>
            </a:pathLst>
          </a:custGeom>
          <a:solidFill>
            <a:srgbClr val="000000"/>
          </a:solidFill>
          <a:ln w="9525">
            <a:noFill/>
            <a:round/>
            <a:headEnd/>
            <a:tailEnd/>
          </a:ln>
        </p:spPr>
        <p:txBody>
          <a:bodyPr/>
          <a:lstStyle/>
          <a:p>
            <a:endParaRPr lang="en-GB"/>
          </a:p>
        </p:txBody>
      </p:sp>
      <p:sp>
        <p:nvSpPr>
          <p:cNvPr id="16485" name="Freeform 78"/>
          <p:cNvSpPr>
            <a:spLocks/>
          </p:cNvSpPr>
          <p:nvPr/>
        </p:nvSpPr>
        <p:spPr bwMode="auto">
          <a:xfrm>
            <a:off x="555625" y="4105275"/>
            <a:ext cx="1016000" cy="863600"/>
          </a:xfrm>
          <a:custGeom>
            <a:avLst/>
            <a:gdLst>
              <a:gd name="T0" fmla="*/ 0 w 938"/>
              <a:gd name="T1" fmla="*/ 94 h 767"/>
              <a:gd name="T2" fmla="*/ 0 w 938"/>
              <a:gd name="T3" fmla="*/ 6 h 767"/>
              <a:gd name="T4" fmla="*/ 1 w 938"/>
              <a:gd name="T5" fmla="*/ 4 h 767"/>
              <a:gd name="T6" fmla="*/ 1 w 938"/>
              <a:gd name="T7" fmla="*/ 3 h 767"/>
              <a:gd name="T8" fmla="*/ 1 w 938"/>
              <a:gd name="T9" fmla="*/ 2 h 767"/>
              <a:gd name="T10" fmla="*/ 1 w 938"/>
              <a:gd name="T11" fmla="*/ 1 h 767"/>
              <a:gd name="T12" fmla="*/ 2 w 938"/>
              <a:gd name="T13" fmla="*/ 1 h 767"/>
              <a:gd name="T14" fmla="*/ 3 w 938"/>
              <a:gd name="T15" fmla="*/ 1 h 767"/>
              <a:gd name="T16" fmla="*/ 5 w 938"/>
              <a:gd name="T17" fmla="*/ 0 h 767"/>
              <a:gd name="T18" fmla="*/ 5 w 938"/>
              <a:gd name="T19" fmla="*/ 0 h 767"/>
              <a:gd name="T20" fmla="*/ 90 w 938"/>
              <a:gd name="T21" fmla="*/ 0 h 767"/>
              <a:gd name="T22" fmla="*/ 91 w 938"/>
              <a:gd name="T23" fmla="*/ 0 h 767"/>
              <a:gd name="T24" fmla="*/ 92 w 938"/>
              <a:gd name="T25" fmla="*/ 1 h 767"/>
              <a:gd name="T26" fmla="*/ 93 w 938"/>
              <a:gd name="T27" fmla="*/ 1 h 767"/>
              <a:gd name="T28" fmla="*/ 93 w 938"/>
              <a:gd name="T29" fmla="*/ 1 h 767"/>
              <a:gd name="T30" fmla="*/ 93 w 938"/>
              <a:gd name="T31" fmla="*/ 2 h 767"/>
              <a:gd name="T32" fmla="*/ 95 w 938"/>
              <a:gd name="T33" fmla="*/ 3 h 767"/>
              <a:gd name="T34" fmla="*/ 95 w 938"/>
              <a:gd name="T35" fmla="*/ 4 h 767"/>
              <a:gd name="T36" fmla="*/ 95 w 938"/>
              <a:gd name="T37" fmla="*/ 4 h 767"/>
              <a:gd name="T38" fmla="*/ 95 w 938"/>
              <a:gd name="T39" fmla="*/ 93 h 767"/>
              <a:gd name="T40" fmla="*/ 95 w 938"/>
              <a:gd name="T41" fmla="*/ 93 h 767"/>
              <a:gd name="T42" fmla="*/ 95 w 938"/>
              <a:gd name="T43" fmla="*/ 94 h 767"/>
              <a:gd name="T44" fmla="*/ 93 w 938"/>
              <a:gd name="T45" fmla="*/ 95 h 767"/>
              <a:gd name="T46" fmla="*/ 93 w 938"/>
              <a:gd name="T47" fmla="*/ 96 h 767"/>
              <a:gd name="T48" fmla="*/ 93 w 938"/>
              <a:gd name="T49" fmla="*/ 96 h 767"/>
              <a:gd name="T50" fmla="*/ 93 w 938"/>
              <a:gd name="T51" fmla="*/ 97 h 767"/>
              <a:gd name="T52" fmla="*/ 91 w 938"/>
              <a:gd name="T53" fmla="*/ 98 h 767"/>
              <a:gd name="T54" fmla="*/ 91 w 938"/>
              <a:gd name="T55" fmla="*/ 98 h 767"/>
              <a:gd name="T56" fmla="*/ 3 w 938"/>
              <a:gd name="T57" fmla="*/ 98 h 767"/>
              <a:gd name="T58" fmla="*/ 1 w 938"/>
              <a:gd name="T59" fmla="*/ 98 h 767"/>
              <a:gd name="T60" fmla="*/ 1 w 938"/>
              <a:gd name="T61" fmla="*/ 96 h 767"/>
              <a:gd name="T62" fmla="*/ 1 w 938"/>
              <a:gd name="T63" fmla="*/ 95 h 767"/>
              <a:gd name="T64" fmla="*/ 0 w 938"/>
              <a:gd name="T65" fmla="*/ 94 h 7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38"/>
              <a:gd name="T100" fmla="*/ 0 h 767"/>
              <a:gd name="T101" fmla="*/ 938 w 938"/>
              <a:gd name="T102" fmla="*/ 767 h 7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38" h="767">
                <a:moveTo>
                  <a:pt x="0" y="736"/>
                </a:moveTo>
                <a:lnTo>
                  <a:pt x="0" y="44"/>
                </a:lnTo>
                <a:lnTo>
                  <a:pt x="1" y="33"/>
                </a:lnTo>
                <a:lnTo>
                  <a:pt x="5" y="23"/>
                </a:lnTo>
                <a:lnTo>
                  <a:pt x="11" y="15"/>
                </a:lnTo>
                <a:lnTo>
                  <a:pt x="18" y="9"/>
                </a:lnTo>
                <a:lnTo>
                  <a:pt x="26" y="5"/>
                </a:lnTo>
                <a:lnTo>
                  <a:pt x="35" y="2"/>
                </a:lnTo>
                <a:lnTo>
                  <a:pt x="42" y="0"/>
                </a:lnTo>
                <a:lnTo>
                  <a:pt x="50" y="0"/>
                </a:lnTo>
                <a:lnTo>
                  <a:pt x="895" y="0"/>
                </a:lnTo>
                <a:lnTo>
                  <a:pt x="904" y="0"/>
                </a:lnTo>
                <a:lnTo>
                  <a:pt x="913" y="2"/>
                </a:lnTo>
                <a:lnTo>
                  <a:pt x="920" y="5"/>
                </a:lnTo>
                <a:lnTo>
                  <a:pt x="926" y="9"/>
                </a:lnTo>
                <a:lnTo>
                  <a:pt x="931" y="14"/>
                </a:lnTo>
                <a:lnTo>
                  <a:pt x="934" y="20"/>
                </a:lnTo>
                <a:lnTo>
                  <a:pt x="937" y="28"/>
                </a:lnTo>
                <a:lnTo>
                  <a:pt x="938" y="38"/>
                </a:lnTo>
                <a:lnTo>
                  <a:pt x="938" y="724"/>
                </a:lnTo>
                <a:lnTo>
                  <a:pt x="937" y="732"/>
                </a:lnTo>
                <a:lnTo>
                  <a:pt x="934" y="740"/>
                </a:lnTo>
                <a:lnTo>
                  <a:pt x="931" y="747"/>
                </a:lnTo>
                <a:lnTo>
                  <a:pt x="926" y="753"/>
                </a:lnTo>
                <a:lnTo>
                  <a:pt x="921" y="759"/>
                </a:lnTo>
                <a:lnTo>
                  <a:pt x="914" y="763"/>
                </a:lnTo>
                <a:lnTo>
                  <a:pt x="908" y="766"/>
                </a:lnTo>
                <a:lnTo>
                  <a:pt x="902" y="767"/>
                </a:lnTo>
                <a:lnTo>
                  <a:pt x="31" y="767"/>
                </a:lnTo>
                <a:lnTo>
                  <a:pt x="17" y="765"/>
                </a:lnTo>
                <a:lnTo>
                  <a:pt x="6" y="759"/>
                </a:lnTo>
                <a:lnTo>
                  <a:pt x="1" y="749"/>
                </a:lnTo>
                <a:lnTo>
                  <a:pt x="0" y="736"/>
                </a:lnTo>
                <a:close/>
              </a:path>
            </a:pathLst>
          </a:custGeom>
          <a:solidFill>
            <a:srgbClr val="CCCCCC"/>
          </a:solidFill>
          <a:ln w="9525">
            <a:noFill/>
            <a:round/>
            <a:headEnd/>
            <a:tailEnd/>
          </a:ln>
        </p:spPr>
        <p:txBody>
          <a:bodyPr/>
          <a:lstStyle/>
          <a:p>
            <a:endParaRPr lang="en-GB"/>
          </a:p>
        </p:txBody>
      </p:sp>
      <p:sp>
        <p:nvSpPr>
          <p:cNvPr id="16486" name="Freeform 79"/>
          <p:cNvSpPr>
            <a:spLocks/>
          </p:cNvSpPr>
          <p:nvPr/>
        </p:nvSpPr>
        <p:spPr bwMode="auto">
          <a:xfrm>
            <a:off x="550863" y="4151313"/>
            <a:ext cx="9525" cy="782638"/>
          </a:xfrm>
          <a:custGeom>
            <a:avLst/>
            <a:gdLst>
              <a:gd name="T0" fmla="*/ 0 w 9"/>
              <a:gd name="T1" fmla="*/ 1 h 696"/>
              <a:gd name="T2" fmla="*/ 0 w 9"/>
              <a:gd name="T3" fmla="*/ 1 h 696"/>
              <a:gd name="T4" fmla="*/ 0 w 9"/>
              <a:gd name="T5" fmla="*/ 88 h 696"/>
              <a:gd name="T6" fmla="*/ 1 w 9"/>
              <a:gd name="T7" fmla="*/ 88 h 696"/>
              <a:gd name="T8" fmla="*/ 1 w 9"/>
              <a:gd name="T9" fmla="*/ 1 h 696"/>
              <a:gd name="T10" fmla="*/ 1 w 9"/>
              <a:gd name="T11" fmla="*/ 1 h 696"/>
              <a:gd name="T12" fmla="*/ 1 w 9"/>
              <a:gd name="T13" fmla="*/ 1 h 696"/>
              <a:gd name="T14" fmla="*/ 1 w 9"/>
              <a:gd name="T15" fmla="*/ 1 h 696"/>
              <a:gd name="T16" fmla="*/ 1 w 9"/>
              <a:gd name="T17" fmla="*/ 0 h 696"/>
              <a:gd name="T18" fmla="*/ 1 w 9"/>
              <a:gd name="T19" fmla="*/ 1 h 696"/>
              <a:gd name="T20" fmla="*/ 0 w 9"/>
              <a:gd name="T21" fmla="*/ 1 h 6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696"/>
              <a:gd name="T35" fmla="*/ 9 w 9"/>
              <a:gd name="T36" fmla="*/ 696 h 6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696">
                <a:moveTo>
                  <a:pt x="0" y="4"/>
                </a:moveTo>
                <a:lnTo>
                  <a:pt x="0" y="4"/>
                </a:lnTo>
                <a:lnTo>
                  <a:pt x="0" y="696"/>
                </a:lnTo>
                <a:lnTo>
                  <a:pt x="9" y="696"/>
                </a:lnTo>
                <a:lnTo>
                  <a:pt x="9" y="4"/>
                </a:lnTo>
                <a:lnTo>
                  <a:pt x="8" y="1"/>
                </a:lnTo>
                <a:lnTo>
                  <a:pt x="5" y="0"/>
                </a:lnTo>
                <a:lnTo>
                  <a:pt x="1" y="1"/>
                </a:lnTo>
                <a:lnTo>
                  <a:pt x="0" y="4"/>
                </a:lnTo>
                <a:close/>
              </a:path>
            </a:pathLst>
          </a:custGeom>
          <a:solidFill>
            <a:srgbClr val="000000"/>
          </a:solidFill>
          <a:ln w="9525">
            <a:noFill/>
            <a:round/>
            <a:headEnd/>
            <a:tailEnd/>
          </a:ln>
        </p:spPr>
        <p:txBody>
          <a:bodyPr/>
          <a:lstStyle/>
          <a:p>
            <a:endParaRPr lang="en-GB"/>
          </a:p>
        </p:txBody>
      </p:sp>
      <p:sp>
        <p:nvSpPr>
          <p:cNvPr id="16487" name="Freeform 80"/>
          <p:cNvSpPr>
            <a:spLocks/>
          </p:cNvSpPr>
          <p:nvPr/>
        </p:nvSpPr>
        <p:spPr bwMode="auto">
          <a:xfrm>
            <a:off x="550863" y="4100513"/>
            <a:ext cx="65088" cy="53975"/>
          </a:xfrm>
          <a:custGeom>
            <a:avLst/>
            <a:gdLst>
              <a:gd name="T0" fmla="*/ 5 w 60"/>
              <a:gd name="T1" fmla="*/ 0 h 48"/>
              <a:gd name="T2" fmla="*/ 5 w 60"/>
              <a:gd name="T3" fmla="*/ 0 h 48"/>
              <a:gd name="T4" fmla="*/ 5 w 60"/>
              <a:gd name="T5" fmla="*/ 1 h 48"/>
              <a:gd name="T6" fmla="*/ 3 w 60"/>
              <a:gd name="T7" fmla="*/ 1 h 48"/>
              <a:gd name="T8" fmla="*/ 3 w 60"/>
              <a:gd name="T9" fmla="*/ 1 h 48"/>
              <a:gd name="T10" fmla="*/ 2 w 60"/>
              <a:gd name="T11" fmla="*/ 1 h 48"/>
              <a:gd name="T12" fmla="*/ 1 w 60"/>
              <a:gd name="T13" fmla="*/ 2 h 48"/>
              <a:gd name="T14" fmla="*/ 1 w 60"/>
              <a:gd name="T15" fmla="*/ 3 h 48"/>
              <a:gd name="T16" fmla="*/ 1 w 60"/>
              <a:gd name="T17" fmla="*/ 4 h 48"/>
              <a:gd name="T18" fmla="*/ 0 w 60"/>
              <a:gd name="T19" fmla="*/ 6 h 48"/>
              <a:gd name="T20" fmla="*/ 1 w 60"/>
              <a:gd name="T21" fmla="*/ 6 h 48"/>
              <a:gd name="T22" fmla="*/ 1 w 60"/>
              <a:gd name="T23" fmla="*/ 4 h 48"/>
              <a:gd name="T24" fmla="*/ 1 w 60"/>
              <a:gd name="T25" fmla="*/ 4 h 48"/>
              <a:gd name="T26" fmla="*/ 1 w 60"/>
              <a:gd name="T27" fmla="*/ 3 h 48"/>
              <a:gd name="T28" fmla="*/ 2 w 60"/>
              <a:gd name="T29" fmla="*/ 2 h 48"/>
              <a:gd name="T30" fmla="*/ 3 w 60"/>
              <a:gd name="T31" fmla="*/ 1 h 48"/>
              <a:gd name="T32" fmla="*/ 4 w 60"/>
              <a:gd name="T33" fmla="*/ 1 h 48"/>
              <a:gd name="T34" fmla="*/ 5 w 60"/>
              <a:gd name="T35" fmla="*/ 1 h 48"/>
              <a:gd name="T36" fmla="*/ 5 w 60"/>
              <a:gd name="T37" fmla="*/ 1 h 48"/>
              <a:gd name="T38" fmla="*/ 5 w 60"/>
              <a:gd name="T39" fmla="*/ 1 h 48"/>
              <a:gd name="T40" fmla="*/ 5 w 60"/>
              <a:gd name="T41" fmla="*/ 1 h 48"/>
              <a:gd name="T42" fmla="*/ 5 w 60"/>
              <a:gd name="T43" fmla="*/ 1 h 48"/>
              <a:gd name="T44" fmla="*/ 6 w 60"/>
              <a:gd name="T45" fmla="*/ 1 h 48"/>
              <a:gd name="T46" fmla="*/ 5 w 60"/>
              <a:gd name="T47" fmla="*/ 1 h 48"/>
              <a:gd name="T48" fmla="*/ 5 w 60"/>
              <a:gd name="T49" fmla="*/ 0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48"/>
              <a:gd name="T77" fmla="*/ 60 w 60"/>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48">
                <a:moveTo>
                  <a:pt x="55" y="0"/>
                </a:moveTo>
                <a:lnTo>
                  <a:pt x="55" y="0"/>
                </a:lnTo>
                <a:lnTo>
                  <a:pt x="47" y="1"/>
                </a:lnTo>
                <a:lnTo>
                  <a:pt x="38" y="3"/>
                </a:lnTo>
                <a:lnTo>
                  <a:pt x="29" y="5"/>
                </a:lnTo>
                <a:lnTo>
                  <a:pt x="20" y="10"/>
                </a:lnTo>
                <a:lnTo>
                  <a:pt x="14" y="16"/>
                </a:lnTo>
                <a:lnTo>
                  <a:pt x="7" y="25"/>
                </a:lnTo>
                <a:lnTo>
                  <a:pt x="2" y="36"/>
                </a:lnTo>
                <a:lnTo>
                  <a:pt x="0" y="48"/>
                </a:lnTo>
                <a:lnTo>
                  <a:pt x="9" y="48"/>
                </a:lnTo>
                <a:lnTo>
                  <a:pt x="9" y="38"/>
                </a:lnTo>
                <a:lnTo>
                  <a:pt x="14" y="28"/>
                </a:lnTo>
                <a:lnTo>
                  <a:pt x="18" y="21"/>
                </a:lnTo>
                <a:lnTo>
                  <a:pt x="25" y="16"/>
                </a:lnTo>
                <a:lnTo>
                  <a:pt x="32" y="12"/>
                </a:lnTo>
                <a:lnTo>
                  <a:pt x="41" y="10"/>
                </a:lnTo>
                <a:lnTo>
                  <a:pt x="47" y="7"/>
                </a:lnTo>
                <a:lnTo>
                  <a:pt x="55" y="9"/>
                </a:lnTo>
                <a:lnTo>
                  <a:pt x="59" y="7"/>
                </a:lnTo>
                <a:lnTo>
                  <a:pt x="60" y="4"/>
                </a:lnTo>
                <a:lnTo>
                  <a:pt x="59" y="1"/>
                </a:lnTo>
                <a:lnTo>
                  <a:pt x="55" y="0"/>
                </a:lnTo>
                <a:close/>
              </a:path>
            </a:pathLst>
          </a:custGeom>
          <a:solidFill>
            <a:srgbClr val="000000"/>
          </a:solidFill>
          <a:ln w="9525">
            <a:noFill/>
            <a:round/>
            <a:headEnd/>
            <a:tailEnd/>
          </a:ln>
        </p:spPr>
        <p:txBody>
          <a:bodyPr/>
          <a:lstStyle/>
          <a:p>
            <a:endParaRPr lang="en-GB"/>
          </a:p>
        </p:txBody>
      </p:sp>
      <p:sp>
        <p:nvSpPr>
          <p:cNvPr id="16488" name="Freeform 81"/>
          <p:cNvSpPr>
            <a:spLocks/>
          </p:cNvSpPr>
          <p:nvPr/>
        </p:nvSpPr>
        <p:spPr bwMode="auto">
          <a:xfrm>
            <a:off x="609600" y="4100513"/>
            <a:ext cx="919163" cy="11113"/>
          </a:xfrm>
          <a:custGeom>
            <a:avLst/>
            <a:gdLst>
              <a:gd name="T0" fmla="*/ 85 w 849"/>
              <a:gd name="T1" fmla="*/ 0 h 9"/>
              <a:gd name="T2" fmla="*/ 85 w 849"/>
              <a:gd name="T3" fmla="*/ 0 h 9"/>
              <a:gd name="T4" fmla="*/ 0 w 849"/>
              <a:gd name="T5" fmla="*/ 0 h 9"/>
              <a:gd name="T6" fmla="*/ 0 w 849"/>
              <a:gd name="T7" fmla="*/ 2 h 9"/>
              <a:gd name="T8" fmla="*/ 85 w 849"/>
              <a:gd name="T9" fmla="*/ 2 h 9"/>
              <a:gd name="T10" fmla="*/ 85 w 849"/>
              <a:gd name="T11" fmla="*/ 2 h 9"/>
              <a:gd name="T12" fmla="*/ 85 w 849"/>
              <a:gd name="T13" fmla="*/ 2 h 9"/>
              <a:gd name="T14" fmla="*/ 85 w 849"/>
              <a:gd name="T15" fmla="*/ 2 h 9"/>
              <a:gd name="T16" fmla="*/ 85 w 849"/>
              <a:gd name="T17" fmla="*/ 2 h 9"/>
              <a:gd name="T18" fmla="*/ 85 w 849"/>
              <a:gd name="T19" fmla="*/ 1 h 9"/>
              <a:gd name="T20" fmla="*/ 85 w 84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9"/>
              <a:gd name="T34" fmla="*/ 0 h 9"/>
              <a:gd name="T35" fmla="*/ 849 w 84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9" h="9">
                <a:moveTo>
                  <a:pt x="845" y="0"/>
                </a:moveTo>
                <a:lnTo>
                  <a:pt x="845" y="0"/>
                </a:lnTo>
                <a:lnTo>
                  <a:pt x="0" y="0"/>
                </a:lnTo>
                <a:lnTo>
                  <a:pt x="0" y="9"/>
                </a:lnTo>
                <a:lnTo>
                  <a:pt x="845" y="9"/>
                </a:lnTo>
                <a:lnTo>
                  <a:pt x="848" y="7"/>
                </a:lnTo>
                <a:lnTo>
                  <a:pt x="849" y="4"/>
                </a:lnTo>
                <a:lnTo>
                  <a:pt x="848" y="1"/>
                </a:lnTo>
                <a:lnTo>
                  <a:pt x="845" y="0"/>
                </a:lnTo>
                <a:close/>
              </a:path>
            </a:pathLst>
          </a:custGeom>
          <a:solidFill>
            <a:srgbClr val="000000"/>
          </a:solidFill>
          <a:ln w="9525">
            <a:noFill/>
            <a:round/>
            <a:headEnd/>
            <a:tailEnd/>
          </a:ln>
        </p:spPr>
        <p:txBody>
          <a:bodyPr/>
          <a:lstStyle/>
          <a:p>
            <a:endParaRPr lang="en-GB"/>
          </a:p>
        </p:txBody>
      </p:sp>
      <p:sp>
        <p:nvSpPr>
          <p:cNvPr id="16489" name="Freeform 82"/>
          <p:cNvSpPr>
            <a:spLocks/>
          </p:cNvSpPr>
          <p:nvPr/>
        </p:nvSpPr>
        <p:spPr bwMode="auto">
          <a:xfrm>
            <a:off x="1525588" y="4100513"/>
            <a:ext cx="50800" cy="53975"/>
          </a:xfrm>
          <a:custGeom>
            <a:avLst/>
            <a:gdLst>
              <a:gd name="T0" fmla="*/ 5 w 47"/>
              <a:gd name="T1" fmla="*/ 7 h 47"/>
              <a:gd name="T2" fmla="*/ 5 w 47"/>
              <a:gd name="T3" fmla="*/ 7 h 47"/>
              <a:gd name="T4" fmla="*/ 5 w 47"/>
              <a:gd name="T5" fmla="*/ 5 h 47"/>
              <a:gd name="T6" fmla="*/ 5 w 47"/>
              <a:gd name="T7" fmla="*/ 4 h 47"/>
              <a:gd name="T8" fmla="*/ 3 w 47"/>
              <a:gd name="T9" fmla="*/ 2 h 47"/>
              <a:gd name="T10" fmla="*/ 3 w 47"/>
              <a:gd name="T11" fmla="*/ 1 h 47"/>
              <a:gd name="T12" fmla="*/ 2 w 47"/>
              <a:gd name="T13" fmla="*/ 1 h 47"/>
              <a:gd name="T14" fmla="*/ 2 w 47"/>
              <a:gd name="T15" fmla="*/ 1 h 47"/>
              <a:gd name="T16" fmla="*/ 1 w 47"/>
              <a:gd name="T17" fmla="*/ 1 h 47"/>
              <a:gd name="T18" fmla="*/ 0 w 47"/>
              <a:gd name="T19" fmla="*/ 0 h 47"/>
              <a:gd name="T20" fmla="*/ 0 w 47"/>
              <a:gd name="T21" fmla="*/ 1 h 47"/>
              <a:gd name="T22" fmla="*/ 1 w 47"/>
              <a:gd name="T23" fmla="*/ 1 h 47"/>
              <a:gd name="T24" fmla="*/ 1 w 47"/>
              <a:gd name="T25" fmla="*/ 1 h 47"/>
              <a:gd name="T26" fmla="*/ 2 w 47"/>
              <a:gd name="T27" fmla="*/ 2 h 47"/>
              <a:gd name="T28" fmla="*/ 3 w 47"/>
              <a:gd name="T29" fmla="*/ 3 h 47"/>
              <a:gd name="T30" fmla="*/ 3 w 47"/>
              <a:gd name="T31" fmla="*/ 3 h 47"/>
              <a:gd name="T32" fmla="*/ 3 w 47"/>
              <a:gd name="T33" fmla="*/ 4 h 47"/>
              <a:gd name="T34" fmla="*/ 3 w 47"/>
              <a:gd name="T35" fmla="*/ 5 h 47"/>
              <a:gd name="T36" fmla="*/ 3 w 47"/>
              <a:gd name="T37" fmla="*/ 7 h 47"/>
              <a:gd name="T38" fmla="*/ 3 w 47"/>
              <a:gd name="T39" fmla="*/ 7 h 47"/>
              <a:gd name="T40" fmla="*/ 3 w 47"/>
              <a:gd name="T41" fmla="*/ 7 h 47"/>
              <a:gd name="T42" fmla="*/ 3 w 47"/>
              <a:gd name="T43" fmla="*/ 7 h 47"/>
              <a:gd name="T44" fmla="*/ 5 w 47"/>
              <a:gd name="T45" fmla="*/ 7 h 47"/>
              <a:gd name="T46" fmla="*/ 5 w 47"/>
              <a:gd name="T47" fmla="*/ 7 h 47"/>
              <a:gd name="T48" fmla="*/ 5 w 47"/>
              <a:gd name="T49" fmla="*/ 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47"/>
              <a:gd name="T77" fmla="*/ 47 w 47"/>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47">
                <a:moveTo>
                  <a:pt x="47" y="42"/>
                </a:moveTo>
                <a:lnTo>
                  <a:pt x="47" y="42"/>
                </a:lnTo>
                <a:lnTo>
                  <a:pt x="45" y="32"/>
                </a:lnTo>
                <a:lnTo>
                  <a:pt x="43" y="23"/>
                </a:lnTo>
                <a:lnTo>
                  <a:pt x="39" y="15"/>
                </a:lnTo>
                <a:lnTo>
                  <a:pt x="34" y="10"/>
                </a:lnTo>
                <a:lnTo>
                  <a:pt x="26" y="5"/>
                </a:lnTo>
                <a:lnTo>
                  <a:pt x="19" y="3"/>
                </a:lnTo>
                <a:lnTo>
                  <a:pt x="9" y="1"/>
                </a:lnTo>
                <a:lnTo>
                  <a:pt x="0" y="0"/>
                </a:lnTo>
                <a:lnTo>
                  <a:pt x="0" y="9"/>
                </a:lnTo>
                <a:lnTo>
                  <a:pt x="9" y="7"/>
                </a:lnTo>
                <a:lnTo>
                  <a:pt x="17" y="10"/>
                </a:lnTo>
                <a:lnTo>
                  <a:pt x="24" y="12"/>
                </a:lnTo>
                <a:lnTo>
                  <a:pt x="29" y="16"/>
                </a:lnTo>
                <a:lnTo>
                  <a:pt x="33" y="20"/>
                </a:lnTo>
                <a:lnTo>
                  <a:pt x="36" y="25"/>
                </a:lnTo>
                <a:lnTo>
                  <a:pt x="38" y="32"/>
                </a:lnTo>
                <a:lnTo>
                  <a:pt x="38" y="42"/>
                </a:lnTo>
                <a:lnTo>
                  <a:pt x="39" y="46"/>
                </a:lnTo>
                <a:lnTo>
                  <a:pt x="43" y="47"/>
                </a:lnTo>
                <a:lnTo>
                  <a:pt x="46" y="46"/>
                </a:lnTo>
                <a:lnTo>
                  <a:pt x="47" y="42"/>
                </a:lnTo>
                <a:close/>
              </a:path>
            </a:pathLst>
          </a:custGeom>
          <a:solidFill>
            <a:srgbClr val="000000"/>
          </a:solidFill>
          <a:ln w="9525">
            <a:noFill/>
            <a:round/>
            <a:headEnd/>
            <a:tailEnd/>
          </a:ln>
        </p:spPr>
        <p:txBody>
          <a:bodyPr/>
          <a:lstStyle/>
          <a:p>
            <a:endParaRPr lang="en-GB"/>
          </a:p>
        </p:txBody>
      </p:sp>
      <p:sp>
        <p:nvSpPr>
          <p:cNvPr id="16490" name="Freeform 83"/>
          <p:cNvSpPr>
            <a:spLocks/>
          </p:cNvSpPr>
          <p:nvPr/>
        </p:nvSpPr>
        <p:spPr bwMode="auto">
          <a:xfrm>
            <a:off x="1566863" y="4148138"/>
            <a:ext cx="9525" cy="777875"/>
          </a:xfrm>
          <a:custGeom>
            <a:avLst/>
            <a:gdLst>
              <a:gd name="T0" fmla="*/ 1 w 9"/>
              <a:gd name="T1" fmla="*/ 87 h 691"/>
              <a:gd name="T2" fmla="*/ 1 w 9"/>
              <a:gd name="T3" fmla="*/ 87 h 691"/>
              <a:gd name="T4" fmla="*/ 1 w 9"/>
              <a:gd name="T5" fmla="*/ 0 h 691"/>
              <a:gd name="T6" fmla="*/ 0 w 9"/>
              <a:gd name="T7" fmla="*/ 0 h 691"/>
              <a:gd name="T8" fmla="*/ 0 w 9"/>
              <a:gd name="T9" fmla="*/ 87 h 691"/>
              <a:gd name="T10" fmla="*/ 0 w 9"/>
              <a:gd name="T11" fmla="*/ 87 h 691"/>
              <a:gd name="T12" fmla="*/ 0 w 9"/>
              <a:gd name="T13" fmla="*/ 87 h 691"/>
              <a:gd name="T14" fmla="*/ 1 w 9"/>
              <a:gd name="T15" fmla="*/ 87 h 691"/>
              <a:gd name="T16" fmla="*/ 1 w 9"/>
              <a:gd name="T17" fmla="*/ 87 h 691"/>
              <a:gd name="T18" fmla="*/ 1 w 9"/>
              <a:gd name="T19" fmla="*/ 87 h 691"/>
              <a:gd name="T20" fmla="*/ 1 w 9"/>
              <a:gd name="T21" fmla="*/ 87 h 6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691"/>
              <a:gd name="T35" fmla="*/ 9 w 9"/>
              <a:gd name="T36" fmla="*/ 691 h 6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691">
                <a:moveTo>
                  <a:pt x="9" y="686"/>
                </a:moveTo>
                <a:lnTo>
                  <a:pt x="9" y="686"/>
                </a:lnTo>
                <a:lnTo>
                  <a:pt x="9" y="0"/>
                </a:lnTo>
                <a:lnTo>
                  <a:pt x="0" y="0"/>
                </a:lnTo>
                <a:lnTo>
                  <a:pt x="0" y="686"/>
                </a:lnTo>
                <a:lnTo>
                  <a:pt x="1" y="689"/>
                </a:lnTo>
                <a:lnTo>
                  <a:pt x="5" y="691"/>
                </a:lnTo>
                <a:lnTo>
                  <a:pt x="8" y="689"/>
                </a:lnTo>
                <a:lnTo>
                  <a:pt x="9" y="686"/>
                </a:lnTo>
                <a:close/>
              </a:path>
            </a:pathLst>
          </a:custGeom>
          <a:solidFill>
            <a:srgbClr val="000000"/>
          </a:solidFill>
          <a:ln w="9525">
            <a:noFill/>
            <a:round/>
            <a:headEnd/>
            <a:tailEnd/>
          </a:ln>
        </p:spPr>
        <p:txBody>
          <a:bodyPr/>
          <a:lstStyle/>
          <a:p>
            <a:endParaRPr lang="en-GB"/>
          </a:p>
        </p:txBody>
      </p:sp>
      <p:sp>
        <p:nvSpPr>
          <p:cNvPr id="16491" name="Freeform 84"/>
          <p:cNvSpPr>
            <a:spLocks/>
          </p:cNvSpPr>
          <p:nvPr/>
        </p:nvSpPr>
        <p:spPr bwMode="auto">
          <a:xfrm>
            <a:off x="1527175" y="4919663"/>
            <a:ext cx="49213" cy="53975"/>
          </a:xfrm>
          <a:custGeom>
            <a:avLst/>
            <a:gdLst>
              <a:gd name="T0" fmla="*/ 1 w 45"/>
              <a:gd name="T1" fmla="*/ 7 h 47"/>
              <a:gd name="T2" fmla="*/ 1 w 45"/>
              <a:gd name="T3" fmla="*/ 7 h 47"/>
              <a:gd name="T4" fmla="*/ 1 w 45"/>
              <a:gd name="T5" fmla="*/ 7 h 47"/>
              <a:gd name="T6" fmla="*/ 2 w 45"/>
              <a:gd name="T7" fmla="*/ 7 h 47"/>
              <a:gd name="T8" fmla="*/ 3 w 45"/>
              <a:gd name="T9" fmla="*/ 5 h 47"/>
              <a:gd name="T10" fmla="*/ 4 w 45"/>
              <a:gd name="T11" fmla="*/ 5 h 47"/>
              <a:gd name="T12" fmla="*/ 4 w 45"/>
              <a:gd name="T13" fmla="*/ 4 h 47"/>
              <a:gd name="T14" fmla="*/ 4 w 45"/>
              <a:gd name="T15" fmla="*/ 3 h 47"/>
              <a:gd name="T16" fmla="*/ 5 w 45"/>
              <a:gd name="T17" fmla="*/ 1 h 47"/>
              <a:gd name="T18" fmla="*/ 5 w 45"/>
              <a:gd name="T19" fmla="*/ 0 h 47"/>
              <a:gd name="T20" fmla="*/ 4 w 45"/>
              <a:gd name="T21" fmla="*/ 0 h 47"/>
              <a:gd name="T22" fmla="*/ 4 w 45"/>
              <a:gd name="T23" fmla="*/ 1 h 47"/>
              <a:gd name="T24" fmla="*/ 4 w 45"/>
              <a:gd name="T25" fmla="*/ 2 h 47"/>
              <a:gd name="T26" fmla="*/ 3 w 45"/>
              <a:gd name="T27" fmla="*/ 3 h 47"/>
              <a:gd name="T28" fmla="*/ 3 w 45"/>
              <a:gd name="T29" fmla="*/ 4 h 47"/>
              <a:gd name="T30" fmla="*/ 2 w 45"/>
              <a:gd name="T31" fmla="*/ 5 h 47"/>
              <a:gd name="T32" fmla="*/ 2 w 45"/>
              <a:gd name="T33" fmla="*/ 5 h 47"/>
              <a:gd name="T34" fmla="*/ 1 w 45"/>
              <a:gd name="T35" fmla="*/ 5 h 47"/>
              <a:gd name="T36" fmla="*/ 1 w 45"/>
              <a:gd name="T37" fmla="*/ 5 h 47"/>
              <a:gd name="T38" fmla="*/ 1 w 45"/>
              <a:gd name="T39" fmla="*/ 5 h 47"/>
              <a:gd name="T40" fmla="*/ 1 w 45"/>
              <a:gd name="T41" fmla="*/ 5 h 47"/>
              <a:gd name="T42" fmla="*/ 1 w 45"/>
              <a:gd name="T43" fmla="*/ 5 h 47"/>
              <a:gd name="T44" fmla="*/ 0 w 45"/>
              <a:gd name="T45" fmla="*/ 7 h 47"/>
              <a:gd name="T46" fmla="*/ 1 w 45"/>
              <a:gd name="T47" fmla="*/ 7 h 47"/>
              <a:gd name="T48" fmla="*/ 1 w 45"/>
              <a:gd name="T49" fmla="*/ 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
              <a:gd name="T76" fmla="*/ 0 h 47"/>
              <a:gd name="T77" fmla="*/ 45 w 45"/>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 h="47">
                <a:moveTo>
                  <a:pt x="5" y="47"/>
                </a:moveTo>
                <a:lnTo>
                  <a:pt x="5" y="47"/>
                </a:lnTo>
                <a:lnTo>
                  <a:pt x="12" y="45"/>
                </a:lnTo>
                <a:lnTo>
                  <a:pt x="18" y="43"/>
                </a:lnTo>
                <a:lnTo>
                  <a:pt x="26" y="38"/>
                </a:lnTo>
                <a:lnTo>
                  <a:pt x="33" y="32"/>
                </a:lnTo>
                <a:lnTo>
                  <a:pt x="37" y="25"/>
                </a:lnTo>
                <a:lnTo>
                  <a:pt x="41" y="17"/>
                </a:lnTo>
                <a:lnTo>
                  <a:pt x="43" y="8"/>
                </a:lnTo>
                <a:lnTo>
                  <a:pt x="45" y="0"/>
                </a:lnTo>
                <a:lnTo>
                  <a:pt x="36" y="0"/>
                </a:lnTo>
                <a:lnTo>
                  <a:pt x="36" y="8"/>
                </a:lnTo>
                <a:lnTo>
                  <a:pt x="34" y="15"/>
                </a:lnTo>
                <a:lnTo>
                  <a:pt x="31" y="20"/>
                </a:lnTo>
                <a:lnTo>
                  <a:pt x="26" y="27"/>
                </a:lnTo>
                <a:lnTo>
                  <a:pt x="22" y="32"/>
                </a:lnTo>
                <a:lnTo>
                  <a:pt x="16" y="36"/>
                </a:lnTo>
                <a:lnTo>
                  <a:pt x="10" y="38"/>
                </a:lnTo>
                <a:lnTo>
                  <a:pt x="5" y="38"/>
                </a:lnTo>
                <a:lnTo>
                  <a:pt x="1" y="39"/>
                </a:lnTo>
                <a:lnTo>
                  <a:pt x="0" y="43"/>
                </a:lnTo>
                <a:lnTo>
                  <a:pt x="1" y="46"/>
                </a:lnTo>
                <a:lnTo>
                  <a:pt x="5" y="47"/>
                </a:lnTo>
                <a:close/>
              </a:path>
            </a:pathLst>
          </a:custGeom>
          <a:solidFill>
            <a:srgbClr val="000000"/>
          </a:solidFill>
          <a:ln w="9525">
            <a:noFill/>
            <a:round/>
            <a:headEnd/>
            <a:tailEnd/>
          </a:ln>
        </p:spPr>
        <p:txBody>
          <a:bodyPr/>
          <a:lstStyle/>
          <a:p>
            <a:endParaRPr lang="en-GB"/>
          </a:p>
        </p:txBody>
      </p:sp>
      <p:sp>
        <p:nvSpPr>
          <p:cNvPr id="16492" name="Freeform 85"/>
          <p:cNvSpPr>
            <a:spLocks/>
          </p:cNvSpPr>
          <p:nvPr/>
        </p:nvSpPr>
        <p:spPr bwMode="auto">
          <a:xfrm>
            <a:off x="584200" y="4962525"/>
            <a:ext cx="947738" cy="11113"/>
          </a:xfrm>
          <a:custGeom>
            <a:avLst/>
            <a:gdLst>
              <a:gd name="T0" fmla="*/ 1 w 875"/>
              <a:gd name="T1" fmla="*/ 2 h 9"/>
              <a:gd name="T2" fmla="*/ 1 w 875"/>
              <a:gd name="T3" fmla="*/ 2 h 9"/>
              <a:gd name="T4" fmla="*/ 89 w 875"/>
              <a:gd name="T5" fmla="*/ 2 h 9"/>
              <a:gd name="T6" fmla="*/ 89 w 875"/>
              <a:gd name="T7" fmla="*/ 0 h 9"/>
              <a:gd name="T8" fmla="*/ 1 w 875"/>
              <a:gd name="T9" fmla="*/ 0 h 9"/>
              <a:gd name="T10" fmla="*/ 1 w 875"/>
              <a:gd name="T11" fmla="*/ 0 h 9"/>
              <a:gd name="T12" fmla="*/ 1 w 875"/>
              <a:gd name="T13" fmla="*/ 0 h 9"/>
              <a:gd name="T14" fmla="*/ 1 w 875"/>
              <a:gd name="T15" fmla="*/ 1 h 9"/>
              <a:gd name="T16" fmla="*/ 0 w 875"/>
              <a:gd name="T17" fmla="*/ 2 h 9"/>
              <a:gd name="T18" fmla="*/ 1 w 875"/>
              <a:gd name="T19" fmla="*/ 2 h 9"/>
              <a:gd name="T20" fmla="*/ 1 w 875"/>
              <a:gd name="T21" fmla="*/ 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5"/>
              <a:gd name="T34" fmla="*/ 0 h 9"/>
              <a:gd name="T35" fmla="*/ 875 w 875"/>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5" h="9">
                <a:moveTo>
                  <a:pt x="4" y="9"/>
                </a:moveTo>
                <a:lnTo>
                  <a:pt x="4" y="9"/>
                </a:lnTo>
                <a:lnTo>
                  <a:pt x="875" y="9"/>
                </a:lnTo>
                <a:lnTo>
                  <a:pt x="875" y="0"/>
                </a:lnTo>
                <a:lnTo>
                  <a:pt x="4" y="0"/>
                </a:lnTo>
                <a:lnTo>
                  <a:pt x="1" y="1"/>
                </a:lnTo>
                <a:lnTo>
                  <a:pt x="0" y="5"/>
                </a:lnTo>
                <a:lnTo>
                  <a:pt x="1" y="8"/>
                </a:lnTo>
                <a:lnTo>
                  <a:pt x="4" y="9"/>
                </a:lnTo>
                <a:close/>
              </a:path>
            </a:pathLst>
          </a:custGeom>
          <a:solidFill>
            <a:srgbClr val="000000"/>
          </a:solidFill>
          <a:ln w="9525">
            <a:noFill/>
            <a:round/>
            <a:headEnd/>
            <a:tailEnd/>
          </a:ln>
        </p:spPr>
        <p:txBody>
          <a:bodyPr/>
          <a:lstStyle/>
          <a:p>
            <a:endParaRPr lang="en-GB"/>
          </a:p>
        </p:txBody>
      </p:sp>
      <p:sp>
        <p:nvSpPr>
          <p:cNvPr id="16493" name="Freeform 86"/>
          <p:cNvSpPr>
            <a:spLocks/>
          </p:cNvSpPr>
          <p:nvPr/>
        </p:nvSpPr>
        <p:spPr bwMode="auto">
          <a:xfrm>
            <a:off x="550863" y="4929188"/>
            <a:ext cx="38100" cy="44450"/>
          </a:xfrm>
          <a:custGeom>
            <a:avLst/>
            <a:gdLst>
              <a:gd name="T0" fmla="*/ 0 w 36"/>
              <a:gd name="T1" fmla="*/ 1 h 39"/>
              <a:gd name="T2" fmla="*/ 0 w 36"/>
              <a:gd name="T3" fmla="*/ 1 h 39"/>
              <a:gd name="T4" fmla="*/ 1 w 36"/>
              <a:gd name="T5" fmla="*/ 2 h 39"/>
              <a:gd name="T6" fmla="*/ 1 w 36"/>
              <a:gd name="T7" fmla="*/ 4 h 39"/>
              <a:gd name="T8" fmla="*/ 2 w 36"/>
              <a:gd name="T9" fmla="*/ 5 h 39"/>
              <a:gd name="T10" fmla="*/ 3 w 36"/>
              <a:gd name="T11" fmla="*/ 5 h 39"/>
              <a:gd name="T12" fmla="*/ 3 w 36"/>
              <a:gd name="T13" fmla="*/ 4 h 39"/>
              <a:gd name="T14" fmla="*/ 2 w 36"/>
              <a:gd name="T15" fmla="*/ 4 h 39"/>
              <a:gd name="T16" fmla="*/ 1 w 36"/>
              <a:gd name="T17" fmla="*/ 3 h 39"/>
              <a:gd name="T18" fmla="*/ 1 w 36"/>
              <a:gd name="T19" fmla="*/ 2 h 39"/>
              <a:gd name="T20" fmla="*/ 1 w 36"/>
              <a:gd name="T21" fmla="*/ 1 h 39"/>
              <a:gd name="T22" fmla="*/ 1 w 36"/>
              <a:gd name="T23" fmla="*/ 1 h 39"/>
              <a:gd name="T24" fmla="*/ 1 w 36"/>
              <a:gd name="T25" fmla="*/ 1 h 39"/>
              <a:gd name="T26" fmla="*/ 1 w 36"/>
              <a:gd name="T27" fmla="*/ 1 h 39"/>
              <a:gd name="T28" fmla="*/ 1 w 36"/>
              <a:gd name="T29" fmla="*/ 0 h 39"/>
              <a:gd name="T30" fmla="*/ 1 w 36"/>
              <a:gd name="T31" fmla="*/ 1 h 39"/>
              <a:gd name="T32" fmla="*/ 0 w 36"/>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9"/>
              <a:gd name="T53" fmla="*/ 36 w 36"/>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9">
                <a:moveTo>
                  <a:pt x="0" y="4"/>
                </a:moveTo>
                <a:lnTo>
                  <a:pt x="0" y="4"/>
                </a:lnTo>
                <a:lnTo>
                  <a:pt x="2" y="18"/>
                </a:lnTo>
                <a:lnTo>
                  <a:pt x="9" y="29"/>
                </a:lnTo>
                <a:lnTo>
                  <a:pt x="20" y="36"/>
                </a:lnTo>
                <a:lnTo>
                  <a:pt x="36" y="39"/>
                </a:lnTo>
                <a:lnTo>
                  <a:pt x="36" y="30"/>
                </a:lnTo>
                <a:lnTo>
                  <a:pt x="23" y="29"/>
                </a:lnTo>
                <a:lnTo>
                  <a:pt x="14" y="25"/>
                </a:lnTo>
                <a:lnTo>
                  <a:pt x="9" y="16"/>
                </a:lnTo>
                <a:lnTo>
                  <a:pt x="9" y="4"/>
                </a:lnTo>
                <a:lnTo>
                  <a:pt x="8" y="1"/>
                </a:lnTo>
                <a:lnTo>
                  <a:pt x="5" y="0"/>
                </a:lnTo>
                <a:lnTo>
                  <a:pt x="1" y="1"/>
                </a:lnTo>
                <a:lnTo>
                  <a:pt x="0" y="4"/>
                </a:lnTo>
                <a:close/>
              </a:path>
            </a:pathLst>
          </a:custGeom>
          <a:solidFill>
            <a:srgbClr val="000000"/>
          </a:solidFill>
          <a:ln w="9525">
            <a:noFill/>
            <a:round/>
            <a:headEnd/>
            <a:tailEnd/>
          </a:ln>
        </p:spPr>
        <p:txBody>
          <a:bodyPr/>
          <a:lstStyle/>
          <a:p>
            <a:endParaRPr lang="en-GB"/>
          </a:p>
        </p:txBody>
      </p:sp>
      <p:sp>
        <p:nvSpPr>
          <p:cNvPr id="16494" name="Freeform 87"/>
          <p:cNvSpPr>
            <a:spLocks/>
          </p:cNvSpPr>
          <p:nvPr/>
        </p:nvSpPr>
        <p:spPr bwMode="auto">
          <a:xfrm>
            <a:off x="723900" y="4229100"/>
            <a:ext cx="685800" cy="595313"/>
          </a:xfrm>
          <a:custGeom>
            <a:avLst/>
            <a:gdLst>
              <a:gd name="T0" fmla="*/ 0 w 633"/>
              <a:gd name="T1" fmla="*/ 65 h 529"/>
              <a:gd name="T2" fmla="*/ 0 w 633"/>
              <a:gd name="T3" fmla="*/ 4 h 529"/>
              <a:gd name="T4" fmla="*/ 1 w 633"/>
              <a:gd name="T5" fmla="*/ 3 h 529"/>
              <a:gd name="T6" fmla="*/ 1 w 633"/>
              <a:gd name="T7" fmla="*/ 2 h 529"/>
              <a:gd name="T8" fmla="*/ 1 w 633"/>
              <a:gd name="T9" fmla="*/ 1 h 529"/>
              <a:gd name="T10" fmla="*/ 1 w 633"/>
              <a:gd name="T11" fmla="*/ 1 h 529"/>
              <a:gd name="T12" fmla="*/ 1 w 633"/>
              <a:gd name="T13" fmla="*/ 1 h 529"/>
              <a:gd name="T14" fmla="*/ 2 w 633"/>
              <a:gd name="T15" fmla="*/ 1 h 529"/>
              <a:gd name="T16" fmla="*/ 3 w 633"/>
              <a:gd name="T17" fmla="*/ 0 h 529"/>
              <a:gd name="T18" fmla="*/ 3 w 633"/>
              <a:gd name="T19" fmla="*/ 0 h 529"/>
              <a:gd name="T20" fmla="*/ 61 w 633"/>
              <a:gd name="T21" fmla="*/ 0 h 529"/>
              <a:gd name="T22" fmla="*/ 62 w 633"/>
              <a:gd name="T23" fmla="*/ 1 h 529"/>
              <a:gd name="T24" fmla="*/ 63 w 633"/>
              <a:gd name="T25" fmla="*/ 1 h 529"/>
              <a:gd name="T26" fmla="*/ 63 w 633"/>
              <a:gd name="T27" fmla="*/ 2 h 529"/>
              <a:gd name="T28" fmla="*/ 63 w 633"/>
              <a:gd name="T29" fmla="*/ 3 h 529"/>
              <a:gd name="T30" fmla="*/ 63 w 633"/>
              <a:gd name="T31" fmla="*/ 64 h 529"/>
              <a:gd name="T32" fmla="*/ 63 w 633"/>
              <a:gd name="T33" fmla="*/ 65 h 529"/>
              <a:gd name="T34" fmla="*/ 63 w 633"/>
              <a:gd name="T35" fmla="*/ 67 h 529"/>
              <a:gd name="T36" fmla="*/ 62 w 633"/>
              <a:gd name="T37" fmla="*/ 67 h 529"/>
              <a:gd name="T38" fmla="*/ 61 w 633"/>
              <a:gd name="T39" fmla="*/ 67 h 529"/>
              <a:gd name="T40" fmla="*/ 2 w 633"/>
              <a:gd name="T41" fmla="*/ 67 h 529"/>
              <a:gd name="T42" fmla="*/ 1 w 633"/>
              <a:gd name="T43" fmla="*/ 67 h 529"/>
              <a:gd name="T44" fmla="*/ 1 w 633"/>
              <a:gd name="T45" fmla="*/ 67 h 529"/>
              <a:gd name="T46" fmla="*/ 1 w 633"/>
              <a:gd name="T47" fmla="*/ 65 h 529"/>
              <a:gd name="T48" fmla="*/ 0 w 633"/>
              <a:gd name="T49" fmla="*/ 65 h 5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3"/>
              <a:gd name="T76" fmla="*/ 0 h 529"/>
              <a:gd name="T77" fmla="*/ 633 w 633"/>
              <a:gd name="T78" fmla="*/ 529 h 5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3" h="529">
                <a:moveTo>
                  <a:pt x="0" y="510"/>
                </a:moveTo>
                <a:lnTo>
                  <a:pt x="0" y="30"/>
                </a:lnTo>
                <a:lnTo>
                  <a:pt x="1" y="22"/>
                </a:lnTo>
                <a:lnTo>
                  <a:pt x="3" y="15"/>
                </a:lnTo>
                <a:lnTo>
                  <a:pt x="8" y="11"/>
                </a:lnTo>
                <a:lnTo>
                  <a:pt x="12" y="6"/>
                </a:lnTo>
                <a:lnTo>
                  <a:pt x="18" y="4"/>
                </a:lnTo>
                <a:lnTo>
                  <a:pt x="24" y="2"/>
                </a:lnTo>
                <a:lnTo>
                  <a:pt x="29" y="0"/>
                </a:lnTo>
                <a:lnTo>
                  <a:pt x="34" y="0"/>
                </a:lnTo>
                <a:lnTo>
                  <a:pt x="604" y="0"/>
                </a:lnTo>
                <a:lnTo>
                  <a:pt x="615" y="2"/>
                </a:lnTo>
                <a:lnTo>
                  <a:pt x="625" y="6"/>
                </a:lnTo>
                <a:lnTo>
                  <a:pt x="631" y="14"/>
                </a:lnTo>
                <a:lnTo>
                  <a:pt x="633" y="25"/>
                </a:lnTo>
                <a:lnTo>
                  <a:pt x="633" y="501"/>
                </a:lnTo>
                <a:lnTo>
                  <a:pt x="631" y="511"/>
                </a:lnTo>
                <a:lnTo>
                  <a:pt x="625" y="520"/>
                </a:lnTo>
                <a:lnTo>
                  <a:pt x="617" y="527"/>
                </a:lnTo>
                <a:lnTo>
                  <a:pt x="608" y="529"/>
                </a:lnTo>
                <a:lnTo>
                  <a:pt x="21" y="529"/>
                </a:lnTo>
                <a:lnTo>
                  <a:pt x="11" y="528"/>
                </a:lnTo>
                <a:lnTo>
                  <a:pt x="5" y="525"/>
                </a:lnTo>
                <a:lnTo>
                  <a:pt x="1" y="518"/>
                </a:lnTo>
                <a:lnTo>
                  <a:pt x="0" y="510"/>
                </a:lnTo>
                <a:close/>
              </a:path>
            </a:pathLst>
          </a:custGeom>
          <a:solidFill>
            <a:srgbClr val="0050A0"/>
          </a:solidFill>
          <a:ln w="9525">
            <a:noFill/>
            <a:round/>
            <a:headEnd/>
            <a:tailEnd/>
          </a:ln>
        </p:spPr>
        <p:txBody>
          <a:bodyPr/>
          <a:lstStyle/>
          <a:p>
            <a:endParaRPr lang="en-GB"/>
          </a:p>
        </p:txBody>
      </p:sp>
      <p:sp>
        <p:nvSpPr>
          <p:cNvPr id="16495" name="Freeform 88"/>
          <p:cNvSpPr>
            <a:spLocks/>
          </p:cNvSpPr>
          <p:nvPr/>
        </p:nvSpPr>
        <p:spPr bwMode="auto">
          <a:xfrm>
            <a:off x="779463" y="4991100"/>
            <a:ext cx="584200" cy="22225"/>
          </a:xfrm>
          <a:custGeom>
            <a:avLst/>
            <a:gdLst>
              <a:gd name="T0" fmla="*/ 54 w 539"/>
              <a:gd name="T1" fmla="*/ 3 h 20"/>
              <a:gd name="T2" fmla="*/ 55 w 539"/>
              <a:gd name="T3" fmla="*/ 0 h 20"/>
              <a:gd name="T4" fmla="*/ 0 w 539"/>
              <a:gd name="T5" fmla="*/ 0 h 20"/>
              <a:gd name="T6" fmla="*/ 1 w 539"/>
              <a:gd name="T7" fmla="*/ 3 h 20"/>
              <a:gd name="T8" fmla="*/ 54 w 539"/>
              <a:gd name="T9" fmla="*/ 3 h 20"/>
              <a:gd name="T10" fmla="*/ 0 60000 65536"/>
              <a:gd name="T11" fmla="*/ 0 60000 65536"/>
              <a:gd name="T12" fmla="*/ 0 60000 65536"/>
              <a:gd name="T13" fmla="*/ 0 60000 65536"/>
              <a:gd name="T14" fmla="*/ 0 60000 65536"/>
              <a:gd name="T15" fmla="*/ 0 w 539"/>
              <a:gd name="T16" fmla="*/ 0 h 20"/>
              <a:gd name="T17" fmla="*/ 539 w 539"/>
              <a:gd name="T18" fmla="*/ 20 h 20"/>
            </a:gdLst>
            <a:ahLst/>
            <a:cxnLst>
              <a:cxn ang="T10">
                <a:pos x="T0" y="T1"/>
              </a:cxn>
              <a:cxn ang="T11">
                <a:pos x="T2" y="T3"/>
              </a:cxn>
              <a:cxn ang="T12">
                <a:pos x="T4" y="T5"/>
              </a:cxn>
              <a:cxn ang="T13">
                <a:pos x="T6" y="T7"/>
              </a:cxn>
              <a:cxn ang="T14">
                <a:pos x="T8" y="T9"/>
              </a:cxn>
            </a:cxnLst>
            <a:rect l="T15" t="T16" r="T17" b="T18"/>
            <a:pathLst>
              <a:path w="539" h="20">
                <a:moveTo>
                  <a:pt x="534" y="20"/>
                </a:moveTo>
                <a:lnTo>
                  <a:pt x="539" y="0"/>
                </a:lnTo>
                <a:lnTo>
                  <a:pt x="0" y="0"/>
                </a:lnTo>
                <a:lnTo>
                  <a:pt x="6" y="20"/>
                </a:lnTo>
                <a:lnTo>
                  <a:pt x="534" y="20"/>
                </a:lnTo>
                <a:close/>
              </a:path>
            </a:pathLst>
          </a:custGeom>
          <a:solidFill>
            <a:srgbClr val="999999"/>
          </a:solidFill>
          <a:ln w="9525">
            <a:noFill/>
            <a:round/>
            <a:headEnd/>
            <a:tailEnd/>
          </a:ln>
        </p:spPr>
        <p:txBody>
          <a:bodyPr/>
          <a:lstStyle/>
          <a:p>
            <a:endParaRPr lang="en-GB"/>
          </a:p>
        </p:txBody>
      </p:sp>
      <p:sp>
        <p:nvSpPr>
          <p:cNvPr id="16496" name="Freeform 89"/>
          <p:cNvSpPr>
            <a:spLocks/>
          </p:cNvSpPr>
          <p:nvPr/>
        </p:nvSpPr>
        <p:spPr bwMode="auto">
          <a:xfrm>
            <a:off x="1354138" y="4986338"/>
            <a:ext cx="14288" cy="30163"/>
          </a:xfrm>
          <a:custGeom>
            <a:avLst/>
            <a:gdLst>
              <a:gd name="T0" fmla="*/ 1 w 13"/>
              <a:gd name="T1" fmla="*/ 1 h 26"/>
              <a:gd name="T2" fmla="*/ 1 w 13"/>
              <a:gd name="T3" fmla="*/ 1 h 26"/>
              <a:gd name="T4" fmla="*/ 0 w 13"/>
              <a:gd name="T5" fmla="*/ 4 h 26"/>
              <a:gd name="T6" fmla="*/ 1 w 13"/>
              <a:gd name="T7" fmla="*/ 4 h 26"/>
              <a:gd name="T8" fmla="*/ 1 w 13"/>
              <a:gd name="T9" fmla="*/ 1 h 26"/>
              <a:gd name="T10" fmla="*/ 1 w 13"/>
              <a:gd name="T11" fmla="*/ 0 h 26"/>
              <a:gd name="T12" fmla="*/ 1 w 13"/>
              <a:gd name="T13" fmla="*/ 1 h 26"/>
              <a:gd name="T14" fmla="*/ 1 w 13"/>
              <a:gd name="T15" fmla="*/ 1 h 26"/>
              <a:gd name="T16" fmla="*/ 1 w 13"/>
              <a:gd name="T17" fmla="*/ 1 h 26"/>
              <a:gd name="T18" fmla="*/ 1 w 13"/>
              <a:gd name="T19" fmla="*/ 1 h 26"/>
              <a:gd name="T20" fmla="*/ 1 w 13"/>
              <a:gd name="T21" fmla="*/ 1 h 26"/>
              <a:gd name="T22" fmla="*/ 1 w 13"/>
              <a:gd name="T23" fmla="*/ 1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26"/>
              <a:gd name="T38" fmla="*/ 13 w 13"/>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26">
                <a:moveTo>
                  <a:pt x="9" y="9"/>
                </a:moveTo>
                <a:lnTo>
                  <a:pt x="6" y="3"/>
                </a:lnTo>
                <a:lnTo>
                  <a:pt x="0" y="23"/>
                </a:lnTo>
                <a:lnTo>
                  <a:pt x="7" y="26"/>
                </a:lnTo>
                <a:lnTo>
                  <a:pt x="13" y="5"/>
                </a:lnTo>
                <a:lnTo>
                  <a:pt x="9" y="0"/>
                </a:lnTo>
                <a:lnTo>
                  <a:pt x="13" y="5"/>
                </a:lnTo>
                <a:lnTo>
                  <a:pt x="13" y="2"/>
                </a:lnTo>
                <a:lnTo>
                  <a:pt x="10" y="1"/>
                </a:lnTo>
                <a:lnTo>
                  <a:pt x="8" y="1"/>
                </a:lnTo>
                <a:lnTo>
                  <a:pt x="6" y="3"/>
                </a:lnTo>
                <a:lnTo>
                  <a:pt x="9" y="9"/>
                </a:lnTo>
                <a:close/>
              </a:path>
            </a:pathLst>
          </a:custGeom>
          <a:solidFill>
            <a:srgbClr val="000000"/>
          </a:solidFill>
          <a:ln w="9525">
            <a:noFill/>
            <a:round/>
            <a:headEnd/>
            <a:tailEnd/>
          </a:ln>
        </p:spPr>
        <p:txBody>
          <a:bodyPr/>
          <a:lstStyle/>
          <a:p>
            <a:endParaRPr lang="en-GB"/>
          </a:p>
        </p:txBody>
      </p:sp>
      <p:sp>
        <p:nvSpPr>
          <p:cNvPr id="16497" name="Freeform 90"/>
          <p:cNvSpPr>
            <a:spLocks/>
          </p:cNvSpPr>
          <p:nvPr/>
        </p:nvSpPr>
        <p:spPr bwMode="auto">
          <a:xfrm>
            <a:off x="774700" y="4986338"/>
            <a:ext cx="588963" cy="11113"/>
          </a:xfrm>
          <a:custGeom>
            <a:avLst/>
            <a:gdLst>
              <a:gd name="T0" fmla="*/ 1 w 544"/>
              <a:gd name="T1" fmla="*/ 2 h 9"/>
              <a:gd name="T2" fmla="*/ 1 w 544"/>
              <a:gd name="T3" fmla="*/ 2 h 9"/>
              <a:gd name="T4" fmla="*/ 55 w 544"/>
              <a:gd name="T5" fmla="*/ 2 h 9"/>
              <a:gd name="T6" fmla="*/ 55 w 544"/>
              <a:gd name="T7" fmla="*/ 0 h 9"/>
              <a:gd name="T8" fmla="*/ 1 w 544"/>
              <a:gd name="T9" fmla="*/ 0 h 9"/>
              <a:gd name="T10" fmla="*/ 1 w 544"/>
              <a:gd name="T11" fmla="*/ 2 h 9"/>
              <a:gd name="T12" fmla="*/ 1 w 544"/>
              <a:gd name="T13" fmla="*/ 0 h 9"/>
              <a:gd name="T14" fmla="*/ 1 w 544"/>
              <a:gd name="T15" fmla="*/ 1 h 9"/>
              <a:gd name="T16" fmla="*/ 0 w 544"/>
              <a:gd name="T17" fmla="*/ 2 h 9"/>
              <a:gd name="T18" fmla="*/ 1 w 544"/>
              <a:gd name="T19" fmla="*/ 2 h 9"/>
              <a:gd name="T20" fmla="*/ 1 w 544"/>
              <a:gd name="T21" fmla="*/ 2 h 9"/>
              <a:gd name="T22" fmla="*/ 1 w 544"/>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4"/>
              <a:gd name="T37" fmla="*/ 0 h 9"/>
              <a:gd name="T38" fmla="*/ 544 w 54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4" h="9">
                <a:moveTo>
                  <a:pt x="8" y="3"/>
                </a:moveTo>
                <a:lnTo>
                  <a:pt x="5" y="9"/>
                </a:lnTo>
                <a:lnTo>
                  <a:pt x="544" y="9"/>
                </a:lnTo>
                <a:lnTo>
                  <a:pt x="544" y="0"/>
                </a:lnTo>
                <a:lnTo>
                  <a:pt x="5" y="0"/>
                </a:lnTo>
                <a:lnTo>
                  <a:pt x="1" y="5"/>
                </a:lnTo>
                <a:lnTo>
                  <a:pt x="5" y="0"/>
                </a:lnTo>
                <a:lnTo>
                  <a:pt x="1" y="1"/>
                </a:lnTo>
                <a:lnTo>
                  <a:pt x="0" y="4"/>
                </a:lnTo>
                <a:lnTo>
                  <a:pt x="1" y="8"/>
                </a:lnTo>
                <a:lnTo>
                  <a:pt x="5" y="9"/>
                </a:lnTo>
                <a:lnTo>
                  <a:pt x="8" y="3"/>
                </a:lnTo>
                <a:close/>
              </a:path>
            </a:pathLst>
          </a:custGeom>
          <a:solidFill>
            <a:srgbClr val="000000"/>
          </a:solidFill>
          <a:ln w="9525">
            <a:noFill/>
            <a:round/>
            <a:headEnd/>
            <a:tailEnd/>
          </a:ln>
        </p:spPr>
        <p:txBody>
          <a:bodyPr/>
          <a:lstStyle/>
          <a:p>
            <a:endParaRPr lang="en-GB"/>
          </a:p>
        </p:txBody>
      </p:sp>
      <p:sp>
        <p:nvSpPr>
          <p:cNvPr id="16498" name="Freeform 91"/>
          <p:cNvSpPr>
            <a:spLocks/>
          </p:cNvSpPr>
          <p:nvPr/>
        </p:nvSpPr>
        <p:spPr bwMode="auto">
          <a:xfrm>
            <a:off x="776288" y="4989513"/>
            <a:ext cx="12700" cy="30163"/>
          </a:xfrm>
          <a:custGeom>
            <a:avLst/>
            <a:gdLst>
              <a:gd name="T0" fmla="*/ 1 w 13"/>
              <a:gd name="T1" fmla="*/ 3 h 26"/>
              <a:gd name="T2" fmla="*/ 1 w 13"/>
              <a:gd name="T3" fmla="*/ 3 h 26"/>
              <a:gd name="T4" fmla="*/ 1 w 13"/>
              <a:gd name="T5" fmla="*/ 0 h 26"/>
              <a:gd name="T6" fmla="*/ 0 w 13"/>
              <a:gd name="T7" fmla="*/ 1 h 26"/>
              <a:gd name="T8" fmla="*/ 1 w 13"/>
              <a:gd name="T9" fmla="*/ 4 h 26"/>
              <a:gd name="T10" fmla="*/ 1 w 13"/>
              <a:gd name="T11" fmla="*/ 4 h 26"/>
              <a:gd name="T12" fmla="*/ 1 w 13"/>
              <a:gd name="T13" fmla="*/ 4 h 26"/>
              <a:gd name="T14" fmla="*/ 1 w 13"/>
              <a:gd name="T15" fmla="*/ 4 h 26"/>
              <a:gd name="T16" fmla="*/ 1 w 13"/>
              <a:gd name="T17" fmla="*/ 4 h 26"/>
              <a:gd name="T18" fmla="*/ 1 w 13"/>
              <a:gd name="T19" fmla="*/ 4 h 26"/>
              <a:gd name="T20" fmla="*/ 1 w 13"/>
              <a:gd name="T21" fmla="*/ 3 h 26"/>
              <a:gd name="T22" fmla="*/ 1 w 13"/>
              <a:gd name="T23" fmla="*/ 3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26"/>
              <a:gd name="T38" fmla="*/ 13 w 13"/>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26">
                <a:moveTo>
                  <a:pt x="10" y="17"/>
                </a:moveTo>
                <a:lnTo>
                  <a:pt x="13" y="20"/>
                </a:lnTo>
                <a:lnTo>
                  <a:pt x="7" y="0"/>
                </a:lnTo>
                <a:lnTo>
                  <a:pt x="0" y="2"/>
                </a:lnTo>
                <a:lnTo>
                  <a:pt x="6" y="23"/>
                </a:lnTo>
                <a:lnTo>
                  <a:pt x="10" y="26"/>
                </a:lnTo>
                <a:lnTo>
                  <a:pt x="6" y="23"/>
                </a:lnTo>
                <a:lnTo>
                  <a:pt x="8" y="25"/>
                </a:lnTo>
                <a:lnTo>
                  <a:pt x="11" y="25"/>
                </a:lnTo>
                <a:lnTo>
                  <a:pt x="13" y="24"/>
                </a:lnTo>
                <a:lnTo>
                  <a:pt x="13" y="20"/>
                </a:lnTo>
                <a:lnTo>
                  <a:pt x="10" y="17"/>
                </a:lnTo>
                <a:close/>
              </a:path>
            </a:pathLst>
          </a:custGeom>
          <a:solidFill>
            <a:srgbClr val="000000"/>
          </a:solidFill>
          <a:ln w="9525">
            <a:noFill/>
            <a:round/>
            <a:headEnd/>
            <a:tailEnd/>
          </a:ln>
        </p:spPr>
        <p:txBody>
          <a:bodyPr/>
          <a:lstStyle/>
          <a:p>
            <a:endParaRPr lang="en-GB"/>
          </a:p>
        </p:txBody>
      </p:sp>
      <p:sp>
        <p:nvSpPr>
          <p:cNvPr id="16499" name="Freeform 92"/>
          <p:cNvSpPr>
            <a:spLocks/>
          </p:cNvSpPr>
          <p:nvPr/>
        </p:nvSpPr>
        <p:spPr bwMode="auto">
          <a:xfrm>
            <a:off x="785813" y="5008563"/>
            <a:ext cx="576263" cy="11113"/>
          </a:xfrm>
          <a:custGeom>
            <a:avLst/>
            <a:gdLst>
              <a:gd name="T0" fmla="*/ 53 w 532"/>
              <a:gd name="T1" fmla="*/ 2 h 9"/>
              <a:gd name="T2" fmla="*/ 53 w 532"/>
              <a:gd name="T3" fmla="*/ 0 h 9"/>
              <a:gd name="T4" fmla="*/ 0 w 532"/>
              <a:gd name="T5" fmla="*/ 0 h 9"/>
              <a:gd name="T6" fmla="*/ 0 w 532"/>
              <a:gd name="T7" fmla="*/ 2 h 9"/>
              <a:gd name="T8" fmla="*/ 53 w 532"/>
              <a:gd name="T9" fmla="*/ 2 h 9"/>
              <a:gd name="T10" fmla="*/ 53 w 532"/>
              <a:gd name="T11" fmla="*/ 2 h 9"/>
              <a:gd name="T12" fmla="*/ 53 w 532"/>
              <a:gd name="T13" fmla="*/ 2 h 9"/>
              <a:gd name="T14" fmla="*/ 53 w 532"/>
              <a:gd name="T15" fmla="*/ 2 h 9"/>
              <a:gd name="T16" fmla="*/ 53 w 532"/>
              <a:gd name="T17" fmla="*/ 2 h 9"/>
              <a:gd name="T18" fmla="*/ 53 w 532"/>
              <a:gd name="T19" fmla="*/ 1 h 9"/>
              <a:gd name="T20" fmla="*/ 53 w 532"/>
              <a:gd name="T21" fmla="*/ 0 h 9"/>
              <a:gd name="T22" fmla="*/ 53 w 532"/>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2"/>
              <a:gd name="T37" fmla="*/ 0 h 9"/>
              <a:gd name="T38" fmla="*/ 532 w 532"/>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2" h="9">
                <a:moveTo>
                  <a:pt x="524" y="3"/>
                </a:moveTo>
                <a:lnTo>
                  <a:pt x="528" y="0"/>
                </a:lnTo>
                <a:lnTo>
                  <a:pt x="0" y="0"/>
                </a:lnTo>
                <a:lnTo>
                  <a:pt x="0" y="9"/>
                </a:lnTo>
                <a:lnTo>
                  <a:pt x="528" y="9"/>
                </a:lnTo>
                <a:lnTo>
                  <a:pt x="531" y="6"/>
                </a:lnTo>
                <a:lnTo>
                  <a:pt x="528" y="9"/>
                </a:lnTo>
                <a:lnTo>
                  <a:pt x="531" y="8"/>
                </a:lnTo>
                <a:lnTo>
                  <a:pt x="532" y="4"/>
                </a:lnTo>
                <a:lnTo>
                  <a:pt x="531" y="1"/>
                </a:lnTo>
                <a:lnTo>
                  <a:pt x="528" y="0"/>
                </a:lnTo>
                <a:lnTo>
                  <a:pt x="524" y="3"/>
                </a:lnTo>
                <a:close/>
              </a:path>
            </a:pathLst>
          </a:custGeom>
          <a:solidFill>
            <a:srgbClr val="000000"/>
          </a:solidFill>
          <a:ln w="9525">
            <a:noFill/>
            <a:round/>
            <a:headEnd/>
            <a:tailEnd/>
          </a:ln>
        </p:spPr>
        <p:txBody>
          <a:bodyPr/>
          <a:lstStyle/>
          <a:p>
            <a:endParaRPr lang="en-GB"/>
          </a:p>
        </p:txBody>
      </p:sp>
      <p:sp>
        <p:nvSpPr>
          <p:cNvPr id="16500" name="Rectangle 93"/>
          <p:cNvSpPr>
            <a:spLocks noChangeArrowheads="1"/>
          </p:cNvSpPr>
          <p:nvPr/>
        </p:nvSpPr>
        <p:spPr bwMode="auto">
          <a:xfrm>
            <a:off x="754063" y="5097463"/>
            <a:ext cx="628650" cy="55563"/>
          </a:xfrm>
          <a:prstGeom prst="rect">
            <a:avLst/>
          </a:prstGeom>
          <a:solidFill>
            <a:srgbClr val="999999"/>
          </a:solidFill>
          <a:ln w="9525">
            <a:noFill/>
            <a:miter lim="800000"/>
            <a:headEnd/>
            <a:tailEnd/>
          </a:ln>
        </p:spPr>
        <p:txBody>
          <a:bodyPr/>
          <a:lstStyle/>
          <a:p>
            <a:endParaRPr lang="en-US"/>
          </a:p>
        </p:txBody>
      </p:sp>
      <p:sp>
        <p:nvSpPr>
          <p:cNvPr id="16501" name="Freeform 94"/>
          <p:cNvSpPr>
            <a:spLocks/>
          </p:cNvSpPr>
          <p:nvPr/>
        </p:nvSpPr>
        <p:spPr bwMode="auto">
          <a:xfrm>
            <a:off x="1377950" y="5092700"/>
            <a:ext cx="9525" cy="60325"/>
          </a:xfrm>
          <a:custGeom>
            <a:avLst/>
            <a:gdLst>
              <a:gd name="T0" fmla="*/ 1 w 9"/>
              <a:gd name="T1" fmla="*/ 1 h 54"/>
              <a:gd name="T2" fmla="*/ 0 w 9"/>
              <a:gd name="T3" fmla="*/ 1 h 54"/>
              <a:gd name="T4" fmla="*/ 0 w 9"/>
              <a:gd name="T5" fmla="*/ 6 h 54"/>
              <a:gd name="T6" fmla="*/ 1 w 9"/>
              <a:gd name="T7" fmla="*/ 6 h 54"/>
              <a:gd name="T8" fmla="*/ 1 w 9"/>
              <a:gd name="T9" fmla="*/ 1 h 54"/>
              <a:gd name="T10" fmla="*/ 1 w 9"/>
              <a:gd name="T11" fmla="*/ 0 h 54"/>
              <a:gd name="T12" fmla="*/ 1 w 9"/>
              <a:gd name="T13" fmla="*/ 1 h 54"/>
              <a:gd name="T14" fmla="*/ 1 w 9"/>
              <a:gd name="T15" fmla="*/ 1 h 54"/>
              <a:gd name="T16" fmla="*/ 1 w 9"/>
              <a:gd name="T17" fmla="*/ 0 h 54"/>
              <a:gd name="T18" fmla="*/ 1 w 9"/>
              <a:gd name="T19" fmla="*/ 1 h 54"/>
              <a:gd name="T20" fmla="*/ 0 w 9"/>
              <a:gd name="T21" fmla="*/ 1 h 54"/>
              <a:gd name="T22" fmla="*/ 1 w 9"/>
              <a:gd name="T23" fmla="*/ 1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54"/>
              <a:gd name="T38" fmla="*/ 9 w 9"/>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54">
                <a:moveTo>
                  <a:pt x="4" y="9"/>
                </a:moveTo>
                <a:lnTo>
                  <a:pt x="0" y="5"/>
                </a:lnTo>
                <a:lnTo>
                  <a:pt x="0" y="54"/>
                </a:lnTo>
                <a:lnTo>
                  <a:pt x="9" y="54"/>
                </a:lnTo>
                <a:lnTo>
                  <a:pt x="9" y="5"/>
                </a:lnTo>
                <a:lnTo>
                  <a:pt x="4" y="0"/>
                </a:lnTo>
                <a:lnTo>
                  <a:pt x="9" y="5"/>
                </a:lnTo>
                <a:lnTo>
                  <a:pt x="7" y="1"/>
                </a:lnTo>
                <a:lnTo>
                  <a:pt x="4" y="0"/>
                </a:lnTo>
                <a:lnTo>
                  <a:pt x="1" y="1"/>
                </a:lnTo>
                <a:lnTo>
                  <a:pt x="0" y="5"/>
                </a:lnTo>
                <a:lnTo>
                  <a:pt x="4" y="9"/>
                </a:lnTo>
                <a:close/>
              </a:path>
            </a:pathLst>
          </a:custGeom>
          <a:solidFill>
            <a:srgbClr val="000000"/>
          </a:solidFill>
          <a:ln w="9525">
            <a:noFill/>
            <a:round/>
            <a:headEnd/>
            <a:tailEnd/>
          </a:ln>
        </p:spPr>
        <p:txBody>
          <a:bodyPr/>
          <a:lstStyle/>
          <a:p>
            <a:endParaRPr lang="en-GB"/>
          </a:p>
        </p:txBody>
      </p:sp>
      <p:sp>
        <p:nvSpPr>
          <p:cNvPr id="16502" name="Freeform 95"/>
          <p:cNvSpPr>
            <a:spLocks/>
          </p:cNvSpPr>
          <p:nvPr/>
        </p:nvSpPr>
        <p:spPr bwMode="auto">
          <a:xfrm>
            <a:off x="749300" y="5092700"/>
            <a:ext cx="633413" cy="9525"/>
          </a:xfrm>
          <a:custGeom>
            <a:avLst/>
            <a:gdLst>
              <a:gd name="T0" fmla="*/ 1 w 584"/>
              <a:gd name="T1" fmla="*/ 1 h 9"/>
              <a:gd name="T2" fmla="*/ 1 w 584"/>
              <a:gd name="T3" fmla="*/ 1 h 9"/>
              <a:gd name="T4" fmla="*/ 59 w 584"/>
              <a:gd name="T5" fmla="*/ 1 h 9"/>
              <a:gd name="T6" fmla="*/ 59 w 584"/>
              <a:gd name="T7" fmla="*/ 0 h 9"/>
              <a:gd name="T8" fmla="*/ 1 w 584"/>
              <a:gd name="T9" fmla="*/ 0 h 9"/>
              <a:gd name="T10" fmla="*/ 0 w 584"/>
              <a:gd name="T11" fmla="*/ 1 h 9"/>
              <a:gd name="T12" fmla="*/ 1 w 584"/>
              <a:gd name="T13" fmla="*/ 0 h 9"/>
              <a:gd name="T14" fmla="*/ 1 w 584"/>
              <a:gd name="T15" fmla="*/ 1 h 9"/>
              <a:gd name="T16" fmla="*/ 0 w 584"/>
              <a:gd name="T17" fmla="*/ 1 h 9"/>
              <a:gd name="T18" fmla="*/ 1 w 584"/>
              <a:gd name="T19" fmla="*/ 1 h 9"/>
              <a:gd name="T20" fmla="*/ 1 w 584"/>
              <a:gd name="T21" fmla="*/ 1 h 9"/>
              <a:gd name="T22" fmla="*/ 1 w 584"/>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4"/>
              <a:gd name="T37" fmla="*/ 0 h 9"/>
              <a:gd name="T38" fmla="*/ 584 w 58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4" h="9">
                <a:moveTo>
                  <a:pt x="9" y="5"/>
                </a:moveTo>
                <a:lnTo>
                  <a:pt x="4" y="9"/>
                </a:lnTo>
                <a:lnTo>
                  <a:pt x="584" y="9"/>
                </a:lnTo>
                <a:lnTo>
                  <a:pt x="584" y="0"/>
                </a:lnTo>
                <a:lnTo>
                  <a:pt x="4" y="0"/>
                </a:lnTo>
                <a:lnTo>
                  <a:pt x="0" y="5"/>
                </a:lnTo>
                <a:lnTo>
                  <a:pt x="4" y="0"/>
                </a:lnTo>
                <a:lnTo>
                  <a:pt x="1" y="1"/>
                </a:lnTo>
                <a:lnTo>
                  <a:pt x="0" y="5"/>
                </a:lnTo>
                <a:lnTo>
                  <a:pt x="1" y="8"/>
                </a:lnTo>
                <a:lnTo>
                  <a:pt x="4" y="9"/>
                </a:lnTo>
                <a:lnTo>
                  <a:pt x="9" y="5"/>
                </a:lnTo>
                <a:close/>
              </a:path>
            </a:pathLst>
          </a:custGeom>
          <a:solidFill>
            <a:srgbClr val="000000"/>
          </a:solidFill>
          <a:ln w="9525">
            <a:noFill/>
            <a:round/>
            <a:headEnd/>
            <a:tailEnd/>
          </a:ln>
        </p:spPr>
        <p:txBody>
          <a:bodyPr/>
          <a:lstStyle/>
          <a:p>
            <a:endParaRPr lang="en-GB"/>
          </a:p>
        </p:txBody>
      </p:sp>
      <p:sp>
        <p:nvSpPr>
          <p:cNvPr id="16503" name="Freeform 96"/>
          <p:cNvSpPr>
            <a:spLocks/>
          </p:cNvSpPr>
          <p:nvPr/>
        </p:nvSpPr>
        <p:spPr bwMode="auto">
          <a:xfrm>
            <a:off x="749300" y="5097463"/>
            <a:ext cx="9525" cy="61913"/>
          </a:xfrm>
          <a:custGeom>
            <a:avLst/>
            <a:gdLst>
              <a:gd name="T0" fmla="*/ 1 w 9"/>
              <a:gd name="T1" fmla="*/ 7 h 54"/>
              <a:gd name="T2" fmla="*/ 1 w 9"/>
              <a:gd name="T3" fmla="*/ 7 h 54"/>
              <a:gd name="T4" fmla="*/ 1 w 9"/>
              <a:gd name="T5" fmla="*/ 0 h 54"/>
              <a:gd name="T6" fmla="*/ 0 w 9"/>
              <a:gd name="T7" fmla="*/ 0 h 54"/>
              <a:gd name="T8" fmla="*/ 0 w 9"/>
              <a:gd name="T9" fmla="*/ 7 h 54"/>
              <a:gd name="T10" fmla="*/ 1 w 9"/>
              <a:gd name="T11" fmla="*/ 7 h 54"/>
              <a:gd name="T12" fmla="*/ 0 w 9"/>
              <a:gd name="T13" fmla="*/ 7 h 54"/>
              <a:gd name="T14" fmla="*/ 1 w 9"/>
              <a:gd name="T15" fmla="*/ 7 h 54"/>
              <a:gd name="T16" fmla="*/ 1 w 9"/>
              <a:gd name="T17" fmla="*/ 7 h 54"/>
              <a:gd name="T18" fmla="*/ 1 w 9"/>
              <a:gd name="T19" fmla="*/ 7 h 54"/>
              <a:gd name="T20" fmla="*/ 1 w 9"/>
              <a:gd name="T21" fmla="*/ 7 h 54"/>
              <a:gd name="T22" fmla="*/ 1 w 9"/>
              <a:gd name="T23" fmla="*/ 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54"/>
              <a:gd name="T38" fmla="*/ 9 w 9"/>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54">
                <a:moveTo>
                  <a:pt x="4" y="45"/>
                </a:moveTo>
                <a:lnTo>
                  <a:pt x="9" y="49"/>
                </a:lnTo>
                <a:lnTo>
                  <a:pt x="9" y="0"/>
                </a:lnTo>
                <a:lnTo>
                  <a:pt x="0" y="0"/>
                </a:lnTo>
                <a:lnTo>
                  <a:pt x="0" y="49"/>
                </a:lnTo>
                <a:lnTo>
                  <a:pt x="4" y="54"/>
                </a:lnTo>
                <a:lnTo>
                  <a:pt x="0" y="49"/>
                </a:lnTo>
                <a:lnTo>
                  <a:pt x="1" y="53"/>
                </a:lnTo>
                <a:lnTo>
                  <a:pt x="4" y="54"/>
                </a:lnTo>
                <a:lnTo>
                  <a:pt x="8" y="53"/>
                </a:lnTo>
                <a:lnTo>
                  <a:pt x="9" y="49"/>
                </a:lnTo>
                <a:lnTo>
                  <a:pt x="4" y="45"/>
                </a:lnTo>
                <a:close/>
              </a:path>
            </a:pathLst>
          </a:custGeom>
          <a:solidFill>
            <a:srgbClr val="000000"/>
          </a:solidFill>
          <a:ln w="9525">
            <a:noFill/>
            <a:round/>
            <a:headEnd/>
            <a:tailEnd/>
          </a:ln>
        </p:spPr>
        <p:txBody>
          <a:bodyPr/>
          <a:lstStyle/>
          <a:p>
            <a:endParaRPr lang="en-GB"/>
          </a:p>
        </p:txBody>
      </p:sp>
      <p:sp>
        <p:nvSpPr>
          <p:cNvPr id="16504" name="Freeform 97"/>
          <p:cNvSpPr>
            <a:spLocks/>
          </p:cNvSpPr>
          <p:nvPr/>
        </p:nvSpPr>
        <p:spPr bwMode="auto">
          <a:xfrm>
            <a:off x="754063" y="5148263"/>
            <a:ext cx="633413" cy="11113"/>
          </a:xfrm>
          <a:custGeom>
            <a:avLst/>
            <a:gdLst>
              <a:gd name="T0" fmla="*/ 58 w 585"/>
              <a:gd name="T1" fmla="*/ 2 h 9"/>
              <a:gd name="T2" fmla="*/ 58 w 585"/>
              <a:gd name="T3" fmla="*/ 0 h 9"/>
              <a:gd name="T4" fmla="*/ 0 w 585"/>
              <a:gd name="T5" fmla="*/ 0 h 9"/>
              <a:gd name="T6" fmla="*/ 0 w 585"/>
              <a:gd name="T7" fmla="*/ 2 h 9"/>
              <a:gd name="T8" fmla="*/ 58 w 585"/>
              <a:gd name="T9" fmla="*/ 2 h 9"/>
              <a:gd name="T10" fmla="*/ 59 w 585"/>
              <a:gd name="T11" fmla="*/ 2 h 9"/>
              <a:gd name="T12" fmla="*/ 58 w 585"/>
              <a:gd name="T13" fmla="*/ 2 h 9"/>
              <a:gd name="T14" fmla="*/ 59 w 585"/>
              <a:gd name="T15" fmla="*/ 2 h 9"/>
              <a:gd name="T16" fmla="*/ 59 w 585"/>
              <a:gd name="T17" fmla="*/ 2 h 9"/>
              <a:gd name="T18" fmla="*/ 59 w 585"/>
              <a:gd name="T19" fmla="*/ 1 h 9"/>
              <a:gd name="T20" fmla="*/ 58 w 585"/>
              <a:gd name="T21" fmla="*/ 0 h 9"/>
              <a:gd name="T22" fmla="*/ 58 w 585"/>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5"/>
              <a:gd name="T37" fmla="*/ 0 h 9"/>
              <a:gd name="T38" fmla="*/ 585 w 585"/>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5" h="9">
                <a:moveTo>
                  <a:pt x="576" y="4"/>
                </a:moveTo>
                <a:lnTo>
                  <a:pt x="580" y="0"/>
                </a:lnTo>
                <a:lnTo>
                  <a:pt x="0" y="0"/>
                </a:lnTo>
                <a:lnTo>
                  <a:pt x="0" y="9"/>
                </a:lnTo>
                <a:lnTo>
                  <a:pt x="580" y="9"/>
                </a:lnTo>
                <a:lnTo>
                  <a:pt x="585" y="4"/>
                </a:lnTo>
                <a:lnTo>
                  <a:pt x="580" y="9"/>
                </a:lnTo>
                <a:lnTo>
                  <a:pt x="583" y="8"/>
                </a:lnTo>
                <a:lnTo>
                  <a:pt x="585" y="4"/>
                </a:lnTo>
                <a:lnTo>
                  <a:pt x="583" y="1"/>
                </a:lnTo>
                <a:lnTo>
                  <a:pt x="580" y="0"/>
                </a:lnTo>
                <a:lnTo>
                  <a:pt x="576" y="4"/>
                </a:lnTo>
                <a:close/>
              </a:path>
            </a:pathLst>
          </a:custGeom>
          <a:solidFill>
            <a:srgbClr val="000000"/>
          </a:solidFill>
          <a:ln w="9525">
            <a:noFill/>
            <a:round/>
            <a:headEnd/>
            <a:tailEnd/>
          </a:ln>
        </p:spPr>
        <p:txBody>
          <a:bodyPr/>
          <a:lstStyle/>
          <a:p>
            <a:endParaRPr lang="en-GB"/>
          </a:p>
        </p:txBody>
      </p:sp>
      <p:sp>
        <p:nvSpPr>
          <p:cNvPr id="16505" name="Freeform 98"/>
          <p:cNvSpPr>
            <a:spLocks/>
          </p:cNvSpPr>
          <p:nvPr/>
        </p:nvSpPr>
        <p:spPr bwMode="auto">
          <a:xfrm>
            <a:off x="754063" y="5038725"/>
            <a:ext cx="628650" cy="58738"/>
          </a:xfrm>
          <a:custGeom>
            <a:avLst/>
            <a:gdLst>
              <a:gd name="T0" fmla="*/ 2 w 580"/>
              <a:gd name="T1" fmla="*/ 0 h 53"/>
              <a:gd name="T2" fmla="*/ 57 w 580"/>
              <a:gd name="T3" fmla="*/ 0 h 53"/>
              <a:gd name="T4" fmla="*/ 59 w 580"/>
              <a:gd name="T5" fmla="*/ 6 h 53"/>
              <a:gd name="T6" fmla="*/ 0 w 580"/>
              <a:gd name="T7" fmla="*/ 6 h 53"/>
              <a:gd name="T8" fmla="*/ 2 w 580"/>
              <a:gd name="T9" fmla="*/ 0 h 53"/>
              <a:gd name="T10" fmla="*/ 0 60000 65536"/>
              <a:gd name="T11" fmla="*/ 0 60000 65536"/>
              <a:gd name="T12" fmla="*/ 0 60000 65536"/>
              <a:gd name="T13" fmla="*/ 0 60000 65536"/>
              <a:gd name="T14" fmla="*/ 0 60000 65536"/>
              <a:gd name="T15" fmla="*/ 0 w 580"/>
              <a:gd name="T16" fmla="*/ 0 h 53"/>
              <a:gd name="T17" fmla="*/ 580 w 580"/>
              <a:gd name="T18" fmla="*/ 53 h 53"/>
            </a:gdLst>
            <a:ahLst/>
            <a:cxnLst>
              <a:cxn ang="T10">
                <a:pos x="T0" y="T1"/>
              </a:cxn>
              <a:cxn ang="T11">
                <a:pos x="T2" y="T3"/>
              </a:cxn>
              <a:cxn ang="T12">
                <a:pos x="T4" y="T5"/>
              </a:cxn>
              <a:cxn ang="T13">
                <a:pos x="T6" y="T7"/>
              </a:cxn>
              <a:cxn ang="T14">
                <a:pos x="T8" y="T9"/>
              </a:cxn>
            </a:cxnLst>
            <a:rect l="T15" t="T16" r="T17" b="T18"/>
            <a:pathLst>
              <a:path w="580" h="53">
                <a:moveTo>
                  <a:pt x="24" y="0"/>
                </a:moveTo>
                <a:lnTo>
                  <a:pt x="558" y="0"/>
                </a:lnTo>
                <a:lnTo>
                  <a:pt x="580" y="53"/>
                </a:lnTo>
                <a:lnTo>
                  <a:pt x="0" y="53"/>
                </a:lnTo>
                <a:lnTo>
                  <a:pt x="24" y="0"/>
                </a:lnTo>
                <a:close/>
              </a:path>
            </a:pathLst>
          </a:custGeom>
          <a:solidFill>
            <a:srgbClr val="333333"/>
          </a:solidFill>
          <a:ln w="9525">
            <a:noFill/>
            <a:round/>
            <a:headEnd/>
            <a:tailEnd/>
          </a:ln>
        </p:spPr>
        <p:txBody>
          <a:bodyPr/>
          <a:lstStyle/>
          <a:p>
            <a:endParaRPr lang="en-GB"/>
          </a:p>
        </p:txBody>
      </p:sp>
      <p:sp>
        <p:nvSpPr>
          <p:cNvPr id="16506" name="Freeform 99"/>
          <p:cNvSpPr>
            <a:spLocks/>
          </p:cNvSpPr>
          <p:nvPr/>
        </p:nvSpPr>
        <p:spPr bwMode="auto">
          <a:xfrm>
            <a:off x="779463" y="5032375"/>
            <a:ext cx="582613" cy="11113"/>
          </a:xfrm>
          <a:custGeom>
            <a:avLst/>
            <a:gdLst>
              <a:gd name="T0" fmla="*/ 55 w 538"/>
              <a:gd name="T1" fmla="*/ 2 h 9"/>
              <a:gd name="T2" fmla="*/ 53 w 538"/>
              <a:gd name="T3" fmla="*/ 0 h 9"/>
              <a:gd name="T4" fmla="*/ 0 w 538"/>
              <a:gd name="T5" fmla="*/ 0 h 9"/>
              <a:gd name="T6" fmla="*/ 0 w 538"/>
              <a:gd name="T7" fmla="*/ 2 h 9"/>
              <a:gd name="T8" fmla="*/ 53 w 538"/>
              <a:gd name="T9" fmla="*/ 2 h 9"/>
              <a:gd name="T10" fmla="*/ 53 w 538"/>
              <a:gd name="T11" fmla="*/ 2 h 9"/>
              <a:gd name="T12" fmla="*/ 53 w 538"/>
              <a:gd name="T13" fmla="*/ 2 h 9"/>
              <a:gd name="T14" fmla="*/ 55 w 538"/>
              <a:gd name="T15" fmla="*/ 2 h 9"/>
              <a:gd name="T16" fmla="*/ 55 w 538"/>
              <a:gd name="T17" fmla="*/ 2 h 9"/>
              <a:gd name="T18" fmla="*/ 55 w 538"/>
              <a:gd name="T19" fmla="*/ 1 h 9"/>
              <a:gd name="T20" fmla="*/ 53 w 538"/>
              <a:gd name="T21" fmla="*/ 0 h 9"/>
              <a:gd name="T22" fmla="*/ 55 w 538"/>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8"/>
              <a:gd name="T37" fmla="*/ 0 h 9"/>
              <a:gd name="T38" fmla="*/ 538 w 538"/>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8" h="9">
                <a:moveTo>
                  <a:pt x="537" y="4"/>
                </a:moveTo>
                <a:lnTo>
                  <a:pt x="534" y="0"/>
                </a:lnTo>
                <a:lnTo>
                  <a:pt x="0" y="0"/>
                </a:lnTo>
                <a:lnTo>
                  <a:pt x="0" y="9"/>
                </a:lnTo>
                <a:lnTo>
                  <a:pt x="534" y="9"/>
                </a:lnTo>
                <a:lnTo>
                  <a:pt x="530" y="6"/>
                </a:lnTo>
                <a:lnTo>
                  <a:pt x="534" y="9"/>
                </a:lnTo>
                <a:lnTo>
                  <a:pt x="537" y="8"/>
                </a:lnTo>
                <a:lnTo>
                  <a:pt x="538" y="5"/>
                </a:lnTo>
                <a:lnTo>
                  <a:pt x="537" y="1"/>
                </a:lnTo>
                <a:lnTo>
                  <a:pt x="534" y="0"/>
                </a:lnTo>
                <a:lnTo>
                  <a:pt x="537" y="4"/>
                </a:lnTo>
                <a:close/>
              </a:path>
            </a:pathLst>
          </a:custGeom>
          <a:solidFill>
            <a:srgbClr val="000000"/>
          </a:solidFill>
          <a:ln w="9525">
            <a:noFill/>
            <a:round/>
            <a:headEnd/>
            <a:tailEnd/>
          </a:ln>
        </p:spPr>
        <p:txBody>
          <a:bodyPr/>
          <a:lstStyle/>
          <a:p>
            <a:endParaRPr lang="en-GB"/>
          </a:p>
        </p:txBody>
      </p:sp>
      <p:sp>
        <p:nvSpPr>
          <p:cNvPr id="16507" name="Freeform 100"/>
          <p:cNvSpPr>
            <a:spLocks/>
          </p:cNvSpPr>
          <p:nvPr/>
        </p:nvSpPr>
        <p:spPr bwMode="auto">
          <a:xfrm>
            <a:off x="1354138" y="5037138"/>
            <a:ext cx="31750" cy="65088"/>
          </a:xfrm>
          <a:custGeom>
            <a:avLst/>
            <a:gdLst>
              <a:gd name="T0" fmla="*/ 3 w 29"/>
              <a:gd name="T1" fmla="*/ 8 h 58"/>
              <a:gd name="T2" fmla="*/ 3 w 29"/>
              <a:gd name="T3" fmla="*/ 6 h 58"/>
              <a:gd name="T4" fmla="*/ 1 w 29"/>
              <a:gd name="T5" fmla="*/ 0 h 58"/>
              <a:gd name="T6" fmla="*/ 0 w 29"/>
              <a:gd name="T7" fmla="*/ 1 h 58"/>
              <a:gd name="T8" fmla="*/ 3 w 29"/>
              <a:gd name="T9" fmla="*/ 7 h 58"/>
              <a:gd name="T10" fmla="*/ 3 w 29"/>
              <a:gd name="T11" fmla="*/ 6 h 58"/>
              <a:gd name="T12" fmla="*/ 3 w 29"/>
              <a:gd name="T13" fmla="*/ 7 h 58"/>
              <a:gd name="T14" fmla="*/ 3 w 29"/>
              <a:gd name="T15" fmla="*/ 7 h 58"/>
              <a:gd name="T16" fmla="*/ 3 w 29"/>
              <a:gd name="T17" fmla="*/ 7 h 58"/>
              <a:gd name="T18" fmla="*/ 3 w 29"/>
              <a:gd name="T19" fmla="*/ 7 h 58"/>
              <a:gd name="T20" fmla="*/ 3 w 29"/>
              <a:gd name="T21" fmla="*/ 6 h 58"/>
              <a:gd name="T22" fmla="*/ 3 w 29"/>
              <a:gd name="T23" fmla="*/ 8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58"/>
              <a:gd name="T38" fmla="*/ 29 w 29"/>
              <a:gd name="T39" fmla="*/ 58 h 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58">
                <a:moveTo>
                  <a:pt x="26" y="58"/>
                </a:moveTo>
                <a:lnTo>
                  <a:pt x="29" y="53"/>
                </a:lnTo>
                <a:lnTo>
                  <a:pt x="7" y="0"/>
                </a:lnTo>
                <a:lnTo>
                  <a:pt x="0" y="2"/>
                </a:lnTo>
                <a:lnTo>
                  <a:pt x="23" y="55"/>
                </a:lnTo>
                <a:lnTo>
                  <a:pt x="26" y="49"/>
                </a:lnTo>
                <a:lnTo>
                  <a:pt x="23" y="55"/>
                </a:lnTo>
                <a:lnTo>
                  <a:pt x="25" y="57"/>
                </a:lnTo>
                <a:lnTo>
                  <a:pt x="27" y="57"/>
                </a:lnTo>
                <a:lnTo>
                  <a:pt x="29" y="56"/>
                </a:lnTo>
                <a:lnTo>
                  <a:pt x="29" y="53"/>
                </a:lnTo>
                <a:lnTo>
                  <a:pt x="26" y="58"/>
                </a:lnTo>
                <a:close/>
              </a:path>
            </a:pathLst>
          </a:custGeom>
          <a:solidFill>
            <a:srgbClr val="000000"/>
          </a:solidFill>
          <a:ln w="9525">
            <a:noFill/>
            <a:round/>
            <a:headEnd/>
            <a:tailEnd/>
          </a:ln>
        </p:spPr>
        <p:txBody>
          <a:bodyPr/>
          <a:lstStyle/>
          <a:p>
            <a:endParaRPr lang="en-GB"/>
          </a:p>
        </p:txBody>
      </p:sp>
      <p:sp>
        <p:nvSpPr>
          <p:cNvPr id="16508" name="Freeform 101"/>
          <p:cNvSpPr>
            <a:spLocks/>
          </p:cNvSpPr>
          <p:nvPr/>
        </p:nvSpPr>
        <p:spPr bwMode="auto">
          <a:xfrm>
            <a:off x="749300" y="5092700"/>
            <a:ext cx="633413" cy="9525"/>
          </a:xfrm>
          <a:custGeom>
            <a:avLst/>
            <a:gdLst>
              <a:gd name="T0" fmla="*/ 1 w 584"/>
              <a:gd name="T1" fmla="*/ 1 h 9"/>
              <a:gd name="T2" fmla="*/ 1 w 584"/>
              <a:gd name="T3" fmla="*/ 1 h 9"/>
              <a:gd name="T4" fmla="*/ 59 w 584"/>
              <a:gd name="T5" fmla="*/ 1 h 9"/>
              <a:gd name="T6" fmla="*/ 59 w 584"/>
              <a:gd name="T7" fmla="*/ 0 h 9"/>
              <a:gd name="T8" fmla="*/ 1 w 584"/>
              <a:gd name="T9" fmla="*/ 0 h 9"/>
              <a:gd name="T10" fmla="*/ 1 w 584"/>
              <a:gd name="T11" fmla="*/ 1 h 9"/>
              <a:gd name="T12" fmla="*/ 1 w 584"/>
              <a:gd name="T13" fmla="*/ 0 h 9"/>
              <a:gd name="T14" fmla="*/ 1 w 584"/>
              <a:gd name="T15" fmla="*/ 1 h 9"/>
              <a:gd name="T16" fmla="*/ 0 w 584"/>
              <a:gd name="T17" fmla="*/ 1 h 9"/>
              <a:gd name="T18" fmla="*/ 1 w 584"/>
              <a:gd name="T19" fmla="*/ 1 h 9"/>
              <a:gd name="T20" fmla="*/ 1 w 584"/>
              <a:gd name="T21" fmla="*/ 1 h 9"/>
              <a:gd name="T22" fmla="*/ 1 w 584"/>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4"/>
              <a:gd name="T37" fmla="*/ 0 h 9"/>
              <a:gd name="T38" fmla="*/ 584 w 58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4" h="9">
                <a:moveTo>
                  <a:pt x="1" y="4"/>
                </a:moveTo>
                <a:lnTo>
                  <a:pt x="4" y="9"/>
                </a:lnTo>
                <a:lnTo>
                  <a:pt x="584" y="9"/>
                </a:lnTo>
                <a:lnTo>
                  <a:pt x="584" y="0"/>
                </a:lnTo>
                <a:lnTo>
                  <a:pt x="4" y="0"/>
                </a:lnTo>
                <a:lnTo>
                  <a:pt x="8" y="6"/>
                </a:lnTo>
                <a:lnTo>
                  <a:pt x="4" y="0"/>
                </a:lnTo>
                <a:lnTo>
                  <a:pt x="1" y="1"/>
                </a:lnTo>
                <a:lnTo>
                  <a:pt x="0" y="5"/>
                </a:lnTo>
                <a:lnTo>
                  <a:pt x="1" y="8"/>
                </a:lnTo>
                <a:lnTo>
                  <a:pt x="4" y="9"/>
                </a:lnTo>
                <a:lnTo>
                  <a:pt x="1" y="4"/>
                </a:lnTo>
                <a:close/>
              </a:path>
            </a:pathLst>
          </a:custGeom>
          <a:solidFill>
            <a:srgbClr val="000000"/>
          </a:solidFill>
          <a:ln w="9525">
            <a:noFill/>
            <a:round/>
            <a:headEnd/>
            <a:tailEnd/>
          </a:ln>
        </p:spPr>
        <p:txBody>
          <a:bodyPr/>
          <a:lstStyle/>
          <a:p>
            <a:endParaRPr lang="en-GB"/>
          </a:p>
        </p:txBody>
      </p:sp>
      <p:sp>
        <p:nvSpPr>
          <p:cNvPr id="16509" name="Freeform 102"/>
          <p:cNvSpPr>
            <a:spLocks/>
          </p:cNvSpPr>
          <p:nvPr/>
        </p:nvSpPr>
        <p:spPr bwMode="auto">
          <a:xfrm>
            <a:off x="750888" y="5032375"/>
            <a:ext cx="31750" cy="66675"/>
          </a:xfrm>
          <a:custGeom>
            <a:avLst/>
            <a:gdLst>
              <a:gd name="T0" fmla="*/ 2 w 30"/>
              <a:gd name="T1" fmla="*/ 0 h 59"/>
              <a:gd name="T2" fmla="*/ 2 w 30"/>
              <a:gd name="T3" fmla="*/ 1 h 59"/>
              <a:gd name="T4" fmla="*/ 0 w 30"/>
              <a:gd name="T5" fmla="*/ 8 h 59"/>
              <a:gd name="T6" fmla="*/ 1 w 30"/>
              <a:gd name="T7" fmla="*/ 8 h 59"/>
              <a:gd name="T8" fmla="*/ 3 w 30"/>
              <a:gd name="T9" fmla="*/ 1 h 59"/>
              <a:gd name="T10" fmla="*/ 2 w 30"/>
              <a:gd name="T11" fmla="*/ 1 h 59"/>
              <a:gd name="T12" fmla="*/ 3 w 30"/>
              <a:gd name="T13" fmla="*/ 1 h 59"/>
              <a:gd name="T14" fmla="*/ 3 w 30"/>
              <a:gd name="T15" fmla="*/ 1 h 59"/>
              <a:gd name="T16" fmla="*/ 3 w 30"/>
              <a:gd name="T17" fmla="*/ 1 h 59"/>
              <a:gd name="T18" fmla="*/ 2 w 30"/>
              <a:gd name="T19" fmla="*/ 1 h 59"/>
              <a:gd name="T20" fmla="*/ 2 w 30"/>
              <a:gd name="T21" fmla="*/ 1 h 59"/>
              <a:gd name="T22" fmla="*/ 2 w 30"/>
              <a:gd name="T23" fmla="*/ 0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59"/>
              <a:gd name="T38" fmla="*/ 30 w 30"/>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59">
                <a:moveTo>
                  <a:pt x="27" y="0"/>
                </a:moveTo>
                <a:lnTo>
                  <a:pt x="23" y="4"/>
                </a:lnTo>
                <a:lnTo>
                  <a:pt x="0" y="57"/>
                </a:lnTo>
                <a:lnTo>
                  <a:pt x="7" y="59"/>
                </a:lnTo>
                <a:lnTo>
                  <a:pt x="30" y="6"/>
                </a:lnTo>
                <a:lnTo>
                  <a:pt x="27" y="9"/>
                </a:lnTo>
                <a:lnTo>
                  <a:pt x="30" y="6"/>
                </a:lnTo>
                <a:lnTo>
                  <a:pt x="30" y="3"/>
                </a:lnTo>
                <a:lnTo>
                  <a:pt x="28" y="1"/>
                </a:lnTo>
                <a:lnTo>
                  <a:pt x="26" y="1"/>
                </a:lnTo>
                <a:lnTo>
                  <a:pt x="23" y="4"/>
                </a:lnTo>
                <a:lnTo>
                  <a:pt x="27" y="0"/>
                </a:lnTo>
                <a:close/>
              </a:path>
            </a:pathLst>
          </a:custGeom>
          <a:solidFill>
            <a:srgbClr val="000000"/>
          </a:solidFill>
          <a:ln w="9525">
            <a:noFill/>
            <a:round/>
            <a:headEnd/>
            <a:tailEnd/>
          </a:ln>
        </p:spPr>
        <p:txBody>
          <a:bodyPr/>
          <a:lstStyle/>
          <a:p>
            <a:endParaRPr lang="en-GB"/>
          </a:p>
        </p:txBody>
      </p:sp>
      <p:sp>
        <p:nvSpPr>
          <p:cNvPr id="16510" name="Freeform 103"/>
          <p:cNvSpPr>
            <a:spLocks/>
          </p:cNvSpPr>
          <p:nvPr/>
        </p:nvSpPr>
        <p:spPr bwMode="auto">
          <a:xfrm>
            <a:off x="863600" y="5013325"/>
            <a:ext cx="430213" cy="69850"/>
          </a:xfrm>
          <a:custGeom>
            <a:avLst/>
            <a:gdLst>
              <a:gd name="T0" fmla="*/ 41 w 396"/>
              <a:gd name="T1" fmla="*/ 0 h 62"/>
              <a:gd name="T2" fmla="*/ 41 w 396"/>
              <a:gd name="T3" fmla="*/ 1 h 62"/>
              <a:gd name="T4" fmla="*/ 40 w 396"/>
              <a:gd name="T5" fmla="*/ 1 h 62"/>
              <a:gd name="T6" fmla="*/ 40 w 396"/>
              <a:gd name="T7" fmla="*/ 2 h 62"/>
              <a:gd name="T8" fmla="*/ 39 w 396"/>
              <a:gd name="T9" fmla="*/ 3 h 62"/>
              <a:gd name="T10" fmla="*/ 38 w 396"/>
              <a:gd name="T11" fmla="*/ 3 h 62"/>
              <a:gd name="T12" fmla="*/ 38 w 396"/>
              <a:gd name="T13" fmla="*/ 4 h 62"/>
              <a:gd name="T14" fmla="*/ 36 w 396"/>
              <a:gd name="T15" fmla="*/ 4 h 62"/>
              <a:gd name="T16" fmla="*/ 36 w 396"/>
              <a:gd name="T17" fmla="*/ 6 h 62"/>
              <a:gd name="T18" fmla="*/ 34 w 396"/>
              <a:gd name="T19" fmla="*/ 6 h 62"/>
              <a:gd name="T20" fmla="*/ 33 w 396"/>
              <a:gd name="T21" fmla="*/ 6 h 62"/>
              <a:gd name="T22" fmla="*/ 31 w 396"/>
              <a:gd name="T23" fmla="*/ 6 h 62"/>
              <a:gd name="T24" fmla="*/ 29 w 396"/>
              <a:gd name="T25" fmla="*/ 7 h 62"/>
              <a:gd name="T26" fmla="*/ 27 w 396"/>
              <a:gd name="T27" fmla="*/ 8 h 62"/>
              <a:gd name="T28" fmla="*/ 25 w 396"/>
              <a:gd name="T29" fmla="*/ 8 h 62"/>
              <a:gd name="T30" fmla="*/ 23 w 396"/>
              <a:gd name="T31" fmla="*/ 8 h 62"/>
              <a:gd name="T32" fmla="*/ 21 w 396"/>
              <a:gd name="T33" fmla="*/ 8 h 62"/>
              <a:gd name="T34" fmla="*/ 18 w 396"/>
              <a:gd name="T35" fmla="*/ 8 h 62"/>
              <a:gd name="T36" fmla="*/ 16 w 396"/>
              <a:gd name="T37" fmla="*/ 8 h 62"/>
              <a:gd name="T38" fmla="*/ 14 w 396"/>
              <a:gd name="T39" fmla="*/ 8 h 62"/>
              <a:gd name="T40" fmla="*/ 12 w 396"/>
              <a:gd name="T41" fmla="*/ 7 h 62"/>
              <a:gd name="T42" fmla="*/ 10 w 396"/>
              <a:gd name="T43" fmla="*/ 6 h 62"/>
              <a:gd name="T44" fmla="*/ 8 w 396"/>
              <a:gd name="T45" fmla="*/ 6 h 62"/>
              <a:gd name="T46" fmla="*/ 7 w 396"/>
              <a:gd name="T47" fmla="*/ 6 h 62"/>
              <a:gd name="T48" fmla="*/ 5 w 396"/>
              <a:gd name="T49" fmla="*/ 6 h 62"/>
              <a:gd name="T50" fmla="*/ 3 w 396"/>
              <a:gd name="T51" fmla="*/ 4 h 62"/>
              <a:gd name="T52" fmla="*/ 3 w 396"/>
              <a:gd name="T53" fmla="*/ 4 h 62"/>
              <a:gd name="T54" fmla="*/ 2 w 396"/>
              <a:gd name="T55" fmla="*/ 3 h 62"/>
              <a:gd name="T56" fmla="*/ 1 w 396"/>
              <a:gd name="T57" fmla="*/ 3 h 62"/>
              <a:gd name="T58" fmla="*/ 1 w 396"/>
              <a:gd name="T59" fmla="*/ 2 h 62"/>
              <a:gd name="T60" fmla="*/ 1 w 396"/>
              <a:gd name="T61" fmla="*/ 1 h 62"/>
              <a:gd name="T62" fmla="*/ 1 w 396"/>
              <a:gd name="T63" fmla="*/ 1 h 62"/>
              <a:gd name="T64" fmla="*/ 0 w 396"/>
              <a:gd name="T65" fmla="*/ 0 h 62"/>
              <a:gd name="T66" fmla="*/ 41 w 396"/>
              <a:gd name="T67" fmla="*/ 0 h 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6"/>
              <a:gd name="T103" fmla="*/ 0 h 62"/>
              <a:gd name="T104" fmla="*/ 396 w 396"/>
              <a:gd name="T105" fmla="*/ 62 h 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6" h="62">
                <a:moveTo>
                  <a:pt x="396" y="0"/>
                </a:moveTo>
                <a:lnTo>
                  <a:pt x="394" y="5"/>
                </a:lnTo>
                <a:lnTo>
                  <a:pt x="390" y="11"/>
                </a:lnTo>
                <a:lnTo>
                  <a:pt x="386" y="16"/>
                </a:lnTo>
                <a:lnTo>
                  <a:pt x="380" y="21"/>
                </a:lnTo>
                <a:lnTo>
                  <a:pt x="373" y="26"/>
                </a:lnTo>
                <a:lnTo>
                  <a:pt x="366" y="32"/>
                </a:lnTo>
                <a:lnTo>
                  <a:pt x="355" y="37"/>
                </a:lnTo>
                <a:lnTo>
                  <a:pt x="345" y="41"/>
                </a:lnTo>
                <a:lnTo>
                  <a:pt x="332" y="46"/>
                </a:lnTo>
                <a:lnTo>
                  <a:pt x="318" y="50"/>
                </a:lnTo>
                <a:lnTo>
                  <a:pt x="302" y="53"/>
                </a:lnTo>
                <a:lnTo>
                  <a:pt x="286" y="57"/>
                </a:lnTo>
                <a:lnTo>
                  <a:pt x="266" y="59"/>
                </a:lnTo>
                <a:lnTo>
                  <a:pt x="245" y="61"/>
                </a:lnTo>
                <a:lnTo>
                  <a:pt x="223" y="62"/>
                </a:lnTo>
                <a:lnTo>
                  <a:pt x="199" y="62"/>
                </a:lnTo>
                <a:lnTo>
                  <a:pt x="174" y="62"/>
                </a:lnTo>
                <a:lnTo>
                  <a:pt x="152" y="61"/>
                </a:lnTo>
                <a:lnTo>
                  <a:pt x="130" y="59"/>
                </a:lnTo>
                <a:lnTo>
                  <a:pt x="111" y="57"/>
                </a:lnTo>
                <a:lnTo>
                  <a:pt x="94" y="53"/>
                </a:lnTo>
                <a:lnTo>
                  <a:pt x="78" y="50"/>
                </a:lnTo>
                <a:lnTo>
                  <a:pt x="64" y="46"/>
                </a:lnTo>
                <a:lnTo>
                  <a:pt x="51" y="41"/>
                </a:lnTo>
                <a:lnTo>
                  <a:pt x="40" y="37"/>
                </a:lnTo>
                <a:lnTo>
                  <a:pt x="31" y="32"/>
                </a:lnTo>
                <a:lnTo>
                  <a:pt x="22" y="26"/>
                </a:lnTo>
                <a:lnTo>
                  <a:pt x="15" y="21"/>
                </a:lnTo>
                <a:lnTo>
                  <a:pt x="10" y="16"/>
                </a:lnTo>
                <a:lnTo>
                  <a:pt x="5" y="11"/>
                </a:lnTo>
                <a:lnTo>
                  <a:pt x="2" y="5"/>
                </a:lnTo>
                <a:lnTo>
                  <a:pt x="0" y="0"/>
                </a:lnTo>
                <a:lnTo>
                  <a:pt x="396" y="0"/>
                </a:lnTo>
                <a:close/>
              </a:path>
            </a:pathLst>
          </a:custGeom>
          <a:solidFill>
            <a:srgbClr val="333333"/>
          </a:solidFill>
          <a:ln w="9525">
            <a:noFill/>
            <a:round/>
            <a:headEnd/>
            <a:tailEnd/>
          </a:ln>
        </p:spPr>
        <p:txBody>
          <a:bodyPr/>
          <a:lstStyle/>
          <a:p>
            <a:endParaRPr lang="en-GB"/>
          </a:p>
        </p:txBody>
      </p:sp>
      <p:sp>
        <p:nvSpPr>
          <p:cNvPr id="16511" name="Freeform 104"/>
          <p:cNvSpPr>
            <a:spLocks/>
          </p:cNvSpPr>
          <p:nvPr/>
        </p:nvSpPr>
        <p:spPr bwMode="auto">
          <a:xfrm>
            <a:off x="1074738" y="5013325"/>
            <a:ext cx="222250" cy="76200"/>
          </a:xfrm>
          <a:custGeom>
            <a:avLst/>
            <a:gdLst>
              <a:gd name="T0" fmla="*/ 1 w 205"/>
              <a:gd name="T1" fmla="*/ 8 h 68"/>
              <a:gd name="T2" fmla="*/ 1 w 205"/>
              <a:gd name="T3" fmla="*/ 8 h 68"/>
              <a:gd name="T4" fmla="*/ 3 w 205"/>
              <a:gd name="T5" fmla="*/ 8 h 68"/>
              <a:gd name="T6" fmla="*/ 5 w 205"/>
              <a:gd name="T7" fmla="*/ 8 h 68"/>
              <a:gd name="T8" fmla="*/ 8 w 205"/>
              <a:gd name="T9" fmla="*/ 8 h 68"/>
              <a:gd name="T10" fmla="*/ 10 w 205"/>
              <a:gd name="T11" fmla="*/ 8 h 68"/>
              <a:gd name="T12" fmla="*/ 11 w 205"/>
              <a:gd name="T13" fmla="*/ 7 h 68"/>
              <a:gd name="T14" fmla="*/ 12 w 205"/>
              <a:gd name="T15" fmla="*/ 6 h 68"/>
              <a:gd name="T16" fmla="*/ 14 w 205"/>
              <a:gd name="T17" fmla="*/ 6 h 68"/>
              <a:gd name="T18" fmla="*/ 16 w 205"/>
              <a:gd name="T19" fmla="*/ 6 h 68"/>
              <a:gd name="T20" fmla="*/ 17 w 205"/>
              <a:gd name="T21" fmla="*/ 5 h 68"/>
              <a:gd name="T22" fmla="*/ 18 w 205"/>
              <a:gd name="T23" fmla="*/ 4 h 68"/>
              <a:gd name="T24" fmla="*/ 18 w 205"/>
              <a:gd name="T25" fmla="*/ 4 h 68"/>
              <a:gd name="T26" fmla="*/ 18 w 205"/>
              <a:gd name="T27" fmla="*/ 3 h 68"/>
              <a:gd name="T28" fmla="*/ 20 w 205"/>
              <a:gd name="T29" fmla="*/ 2 h 68"/>
              <a:gd name="T30" fmla="*/ 20 w 205"/>
              <a:gd name="T31" fmla="*/ 2 h 68"/>
              <a:gd name="T32" fmla="*/ 20 w 205"/>
              <a:gd name="T33" fmla="*/ 1 h 68"/>
              <a:gd name="T34" fmla="*/ 21 w 205"/>
              <a:gd name="T35" fmla="*/ 1 h 68"/>
              <a:gd name="T36" fmla="*/ 20 w 205"/>
              <a:gd name="T37" fmla="*/ 0 h 68"/>
              <a:gd name="T38" fmla="*/ 20 w 205"/>
              <a:gd name="T39" fmla="*/ 1 h 68"/>
              <a:gd name="T40" fmla="*/ 20 w 205"/>
              <a:gd name="T41" fmla="*/ 1 h 68"/>
              <a:gd name="T42" fmla="*/ 20 w 205"/>
              <a:gd name="T43" fmla="*/ 2 h 68"/>
              <a:gd name="T44" fmla="*/ 18 w 205"/>
              <a:gd name="T45" fmla="*/ 2 h 68"/>
              <a:gd name="T46" fmla="*/ 18 w 205"/>
              <a:gd name="T47" fmla="*/ 3 h 68"/>
              <a:gd name="T48" fmla="*/ 17 w 205"/>
              <a:gd name="T49" fmla="*/ 4 h 68"/>
              <a:gd name="T50" fmla="*/ 16 w 205"/>
              <a:gd name="T51" fmla="*/ 4 h 68"/>
              <a:gd name="T52" fmla="*/ 16 w 205"/>
              <a:gd name="T53" fmla="*/ 5 h 68"/>
              <a:gd name="T54" fmla="*/ 14 w 205"/>
              <a:gd name="T55" fmla="*/ 6 h 68"/>
              <a:gd name="T56" fmla="*/ 12 w 205"/>
              <a:gd name="T57" fmla="*/ 6 h 68"/>
              <a:gd name="T58" fmla="*/ 11 w 205"/>
              <a:gd name="T59" fmla="*/ 6 h 68"/>
              <a:gd name="T60" fmla="*/ 10 w 205"/>
              <a:gd name="T61" fmla="*/ 6 h 68"/>
              <a:gd name="T62" fmla="*/ 8 w 205"/>
              <a:gd name="T63" fmla="*/ 7 h 68"/>
              <a:gd name="T64" fmla="*/ 5 w 205"/>
              <a:gd name="T65" fmla="*/ 8 h 68"/>
              <a:gd name="T66" fmla="*/ 3 w 205"/>
              <a:gd name="T67" fmla="*/ 8 h 68"/>
              <a:gd name="T68" fmla="*/ 1 w 205"/>
              <a:gd name="T69" fmla="*/ 8 h 68"/>
              <a:gd name="T70" fmla="*/ 1 w 205"/>
              <a:gd name="T71" fmla="*/ 8 h 68"/>
              <a:gd name="T72" fmla="*/ 1 w 205"/>
              <a:gd name="T73" fmla="*/ 8 h 68"/>
              <a:gd name="T74" fmla="*/ 1 w 205"/>
              <a:gd name="T75" fmla="*/ 8 h 68"/>
              <a:gd name="T76" fmla="*/ 0 w 205"/>
              <a:gd name="T77" fmla="*/ 8 h 68"/>
              <a:gd name="T78" fmla="*/ 1 w 205"/>
              <a:gd name="T79" fmla="*/ 8 h 68"/>
              <a:gd name="T80" fmla="*/ 1 w 205"/>
              <a:gd name="T81" fmla="*/ 8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5"/>
              <a:gd name="T124" fmla="*/ 0 h 68"/>
              <a:gd name="T125" fmla="*/ 205 w 205"/>
              <a:gd name="T126" fmla="*/ 68 h 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5" h="68">
                <a:moveTo>
                  <a:pt x="5" y="68"/>
                </a:moveTo>
                <a:lnTo>
                  <a:pt x="5" y="68"/>
                </a:lnTo>
                <a:lnTo>
                  <a:pt x="29" y="68"/>
                </a:lnTo>
                <a:lnTo>
                  <a:pt x="51" y="66"/>
                </a:lnTo>
                <a:lnTo>
                  <a:pt x="72" y="63"/>
                </a:lnTo>
                <a:lnTo>
                  <a:pt x="92" y="61"/>
                </a:lnTo>
                <a:lnTo>
                  <a:pt x="108" y="58"/>
                </a:lnTo>
                <a:lnTo>
                  <a:pt x="125" y="54"/>
                </a:lnTo>
                <a:lnTo>
                  <a:pt x="139" y="50"/>
                </a:lnTo>
                <a:lnTo>
                  <a:pt x="152" y="45"/>
                </a:lnTo>
                <a:lnTo>
                  <a:pt x="163" y="41"/>
                </a:lnTo>
                <a:lnTo>
                  <a:pt x="173" y="36"/>
                </a:lnTo>
                <a:lnTo>
                  <a:pt x="182" y="31"/>
                </a:lnTo>
                <a:lnTo>
                  <a:pt x="188" y="25"/>
                </a:lnTo>
                <a:lnTo>
                  <a:pt x="194" y="19"/>
                </a:lnTo>
                <a:lnTo>
                  <a:pt x="200" y="14"/>
                </a:lnTo>
                <a:lnTo>
                  <a:pt x="203" y="7"/>
                </a:lnTo>
                <a:lnTo>
                  <a:pt x="205" y="3"/>
                </a:lnTo>
                <a:lnTo>
                  <a:pt x="199" y="0"/>
                </a:lnTo>
                <a:lnTo>
                  <a:pt x="196" y="5"/>
                </a:lnTo>
                <a:lnTo>
                  <a:pt x="193" y="9"/>
                </a:lnTo>
                <a:lnTo>
                  <a:pt x="190" y="15"/>
                </a:lnTo>
                <a:lnTo>
                  <a:pt x="184" y="18"/>
                </a:lnTo>
                <a:lnTo>
                  <a:pt x="177" y="24"/>
                </a:lnTo>
                <a:lnTo>
                  <a:pt x="170" y="30"/>
                </a:lnTo>
                <a:lnTo>
                  <a:pt x="160" y="34"/>
                </a:lnTo>
                <a:lnTo>
                  <a:pt x="150" y="39"/>
                </a:lnTo>
                <a:lnTo>
                  <a:pt x="137" y="43"/>
                </a:lnTo>
                <a:lnTo>
                  <a:pt x="123" y="48"/>
                </a:lnTo>
                <a:lnTo>
                  <a:pt x="108" y="51"/>
                </a:lnTo>
                <a:lnTo>
                  <a:pt x="92" y="54"/>
                </a:lnTo>
                <a:lnTo>
                  <a:pt x="72" y="57"/>
                </a:lnTo>
                <a:lnTo>
                  <a:pt x="51" y="59"/>
                </a:lnTo>
                <a:lnTo>
                  <a:pt x="29" y="59"/>
                </a:lnTo>
                <a:lnTo>
                  <a:pt x="5" y="59"/>
                </a:lnTo>
                <a:lnTo>
                  <a:pt x="1" y="60"/>
                </a:lnTo>
                <a:lnTo>
                  <a:pt x="0" y="63"/>
                </a:lnTo>
                <a:lnTo>
                  <a:pt x="1" y="67"/>
                </a:lnTo>
                <a:lnTo>
                  <a:pt x="5" y="68"/>
                </a:lnTo>
                <a:close/>
              </a:path>
            </a:pathLst>
          </a:custGeom>
          <a:solidFill>
            <a:srgbClr val="000000"/>
          </a:solidFill>
          <a:ln w="9525">
            <a:noFill/>
            <a:round/>
            <a:headEnd/>
            <a:tailEnd/>
          </a:ln>
        </p:spPr>
        <p:txBody>
          <a:bodyPr/>
          <a:lstStyle/>
          <a:p>
            <a:endParaRPr lang="en-GB"/>
          </a:p>
        </p:txBody>
      </p:sp>
      <p:sp>
        <p:nvSpPr>
          <p:cNvPr id="16512" name="Freeform 105"/>
          <p:cNvSpPr>
            <a:spLocks/>
          </p:cNvSpPr>
          <p:nvPr/>
        </p:nvSpPr>
        <p:spPr bwMode="auto">
          <a:xfrm>
            <a:off x="860425" y="5008563"/>
            <a:ext cx="219075" cy="80963"/>
          </a:xfrm>
          <a:custGeom>
            <a:avLst/>
            <a:gdLst>
              <a:gd name="T0" fmla="*/ 1 w 203"/>
              <a:gd name="T1" fmla="*/ 0 h 71"/>
              <a:gd name="T2" fmla="*/ 0 w 203"/>
              <a:gd name="T3" fmla="*/ 1 h 71"/>
              <a:gd name="T4" fmla="*/ 1 w 203"/>
              <a:gd name="T5" fmla="*/ 1 h 71"/>
              <a:gd name="T6" fmla="*/ 1 w 203"/>
              <a:gd name="T7" fmla="*/ 2 h 71"/>
              <a:gd name="T8" fmla="*/ 1 w 203"/>
              <a:gd name="T9" fmla="*/ 3 h 71"/>
              <a:gd name="T10" fmla="*/ 1 w 203"/>
              <a:gd name="T11" fmla="*/ 4 h 71"/>
              <a:gd name="T12" fmla="*/ 2 w 203"/>
              <a:gd name="T13" fmla="*/ 4 h 71"/>
              <a:gd name="T14" fmla="*/ 3 w 203"/>
              <a:gd name="T15" fmla="*/ 5 h 71"/>
              <a:gd name="T16" fmla="*/ 5 w 203"/>
              <a:gd name="T17" fmla="*/ 6 h 71"/>
              <a:gd name="T18" fmla="*/ 5 w 203"/>
              <a:gd name="T19" fmla="*/ 6 h 71"/>
              <a:gd name="T20" fmla="*/ 7 w 203"/>
              <a:gd name="T21" fmla="*/ 7 h 71"/>
              <a:gd name="T22" fmla="*/ 8 w 203"/>
              <a:gd name="T23" fmla="*/ 8 h 71"/>
              <a:gd name="T24" fmla="*/ 10 w 203"/>
              <a:gd name="T25" fmla="*/ 9 h 71"/>
              <a:gd name="T26" fmla="*/ 11 w 203"/>
              <a:gd name="T27" fmla="*/ 9 h 71"/>
              <a:gd name="T28" fmla="*/ 14 w 203"/>
              <a:gd name="T29" fmla="*/ 9 h 71"/>
              <a:gd name="T30" fmla="*/ 15 w 203"/>
              <a:gd name="T31" fmla="*/ 10 h 71"/>
              <a:gd name="T32" fmla="*/ 18 w 203"/>
              <a:gd name="T33" fmla="*/ 10 h 71"/>
              <a:gd name="T34" fmla="*/ 20 w 203"/>
              <a:gd name="T35" fmla="*/ 10 h 71"/>
              <a:gd name="T36" fmla="*/ 20 w 203"/>
              <a:gd name="T37" fmla="*/ 9 h 71"/>
              <a:gd name="T38" fmla="*/ 18 w 203"/>
              <a:gd name="T39" fmla="*/ 9 h 71"/>
              <a:gd name="T40" fmla="*/ 15 w 203"/>
              <a:gd name="T41" fmla="*/ 9 h 71"/>
              <a:gd name="T42" fmla="*/ 14 w 203"/>
              <a:gd name="T43" fmla="*/ 8 h 71"/>
              <a:gd name="T44" fmla="*/ 11 w 203"/>
              <a:gd name="T45" fmla="*/ 8 h 71"/>
              <a:gd name="T46" fmla="*/ 10 w 203"/>
              <a:gd name="T47" fmla="*/ 7 h 71"/>
              <a:gd name="T48" fmla="*/ 8 w 203"/>
              <a:gd name="T49" fmla="*/ 7 h 71"/>
              <a:gd name="T50" fmla="*/ 7 w 203"/>
              <a:gd name="T51" fmla="*/ 6 h 71"/>
              <a:gd name="T52" fmla="*/ 5 w 203"/>
              <a:gd name="T53" fmla="*/ 6 h 71"/>
              <a:gd name="T54" fmla="*/ 5 w 203"/>
              <a:gd name="T55" fmla="*/ 5 h 71"/>
              <a:gd name="T56" fmla="*/ 3 w 203"/>
              <a:gd name="T57" fmla="*/ 4 h 71"/>
              <a:gd name="T58" fmla="*/ 3 w 203"/>
              <a:gd name="T59" fmla="*/ 4 h 71"/>
              <a:gd name="T60" fmla="*/ 2 w 203"/>
              <a:gd name="T61" fmla="*/ 3 h 71"/>
              <a:gd name="T62" fmla="*/ 1 w 203"/>
              <a:gd name="T63" fmla="*/ 2 h 71"/>
              <a:gd name="T64" fmla="*/ 1 w 203"/>
              <a:gd name="T65" fmla="*/ 1 h 71"/>
              <a:gd name="T66" fmla="*/ 1 w 203"/>
              <a:gd name="T67" fmla="*/ 1 h 71"/>
              <a:gd name="T68" fmla="*/ 1 w 203"/>
              <a:gd name="T69" fmla="*/ 1 h 71"/>
              <a:gd name="T70" fmla="*/ 1 w 203"/>
              <a:gd name="T71" fmla="*/ 1 h 71"/>
              <a:gd name="T72" fmla="*/ 1 w 203"/>
              <a:gd name="T73" fmla="*/ 1 h 71"/>
              <a:gd name="T74" fmla="*/ 1 w 203"/>
              <a:gd name="T75" fmla="*/ 1 h 71"/>
              <a:gd name="T76" fmla="*/ 1 w 203"/>
              <a:gd name="T77" fmla="*/ 1 h 71"/>
              <a:gd name="T78" fmla="*/ 0 w 203"/>
              <a:gd name="T79" fmla="*/ 1 h 71"/>
              <a:gd name="T80" fmla="*/ 0 w 203"/>
              <a:gd name="T81" fmla="*/ 1 h 71"/>
              <a:gd name="T82" fmla="*/ 1 w 203"/>
              <a:gd name="T83" fmla="*/ 0 h 7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3"/>
              <a:gd name="T127" fmla="*/ 0 h 71"/>
              <a:gd name="T128" fmla="*/ 203 w 203"/>
              <a:gd name="T129" fmla="*/ 71 h 7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3" h="71">
                <a:moveTo>
                  <a:pt x="4" y="0"/>
                </a:moveTo>
                <a:lnTo>
                  <a:pt x="0" y="6"/>
                </a:lnTo>
                <a:lnTo>
                  <a:pt x="2" y="10"/>
                </a:lnTo>
                <a:lnTo>
                  <a:pt x="6" y="17"/>
                </a:lnTo>
                <a:lnTo>
                  <a:pt x="11" y="22"/>
                </a:lnTo>
                <a:lnTo>
                  <a:pt x="17" y="28"/>
                </a:lnTo>
                <a:lnTo>
                  <a:pt x="24" y="34"/>
                </a:lnTo>
                <a:lnTo>
                  <a:pt x="34" y="39"/>
                </a:lnTo>
                <a:lnTo>
                  <a:pt x="43" y="44"/>
                </a:lnTo>
                <a:lnTo>
                  <a:pt x="54" y="48"/>
                </a:lnTo>
                <a:lnTo>
                  <a:pt x="67" y="53"/>
                </a:lnTo>
                <a:lnTo>
                  <a:pt x="81" y="57"/>
                </a:lnTo>
                <a:lnTo>
                  <a:pt x="98" y="61"/>
                </a:lnTo>
                <a:lnTo>
                  <a:pt x="115" y="64"/>
                </a:lnTo>
                <a:lnTo>
                  <a:pt x="134" y="66"/>
                </a:lnTo>
                <a:lnTo>
                  <a:pt x="156" y="69"/>
                </a:lnTo>
                <a:lnTo>
                  <a:pt x="178" y="71"/>
                </a:lnTo>
                <a:lnTo>
                  <a:pt x="203" y="71"/>
                </a:lnTo>
                <a:lnTo>
                  <a:pt x="203" y="62"/>
                </a:lnTo>
                <a:lnTo>
                  <a:pt x="178" y="62"/>
                </a:lnTo>
                <a:lnTo>
                  <a:pt x="156" y="62"/>
                </a:lnTo>
                <a:lnTo>
                  <a:pt x="134" y="60"/>
                </a:lnTo>
                <a:lnTo>
                  <a:pt x="115" y="57"/>
                </a:lnTo>
                <a:lnTo>
                  <a:pt x="98" y="54"/>
                </a:lnTo>
                <a:lnTo>
                  <a:pt x="84" y="51"/>
                </a:lnTo>
                <a:lnTo>
                  <a:pt x="69" y="46"/>
                </a:lnTo>
                <a:lnTo>
                  <a:pt x="56" y="42"/>
                </a:lnTo>
                <a:lnTo>
                  <a:pt x="45" y="37"/>
                </a:lnTo>
                <a:lnTo>
                  <a:pt x="36" y="33"/>
                </a:lnTo>
                <a:lnTo>
                  <a:pt x="28" y="27"/>
                </a:lnTo>
                <a:lnTo>
                  <a:pt x="22" y="21"/>
                </a:lnTo>
                <a:lnTo>
                  <a:pt x="16" y="18"/>
                </a:lnTo>
                <a:lnTo>
                  <a:pt x="13" y="12"/>
                </a:lnTo>
                <a:lnTo>
                  <a:pt x="9" y="8"/>
                </a:lnTo>
                <a:lnTo>
                  <a:pt x="7" y="3"/>
                </a:lnTo>
                <a:lnTo>
                  <a:pt x="4" y="9"/>
                </a:lnTo>
                <a:lnTo>
                  <a:pt x="7" y="3"/>
                </a:lnTo>
                <a:lnTo>
                  <a:pt x="6" y="1"/>
                </a:lnTo>
                <a:lnTo>
                  <a:pt x="2" y="1"/>
                </a:lnTo>
                <a:lnTo>
                  <a:pt x="0" y="2"/>
                </a:lnTo>
                <a:lnTo>
                  <a:pt x="0" y="6"/>
                </a:lnTo>
                <a:lnTo>
                  <a:pt x="4" y="0"/>
                </a:lnTo>
                <a:close/>
              </a:path>
            </a:pathLst>
          </a:custGeom>
          <a:solidFill>
            <a:srgbClr val="000000"/>
          </a:solidFill>
          <a:ln w="9525">
            <a:noFill/>
            <a:round/>
            <a:headEnd/>
            <a:tailEnd/>
          </a:ln>
        </p:spPr>
        <p:txBody>
          <a:bodyPr/>
          <a:lstStyle/>
          <a:p>
            <a:endParaRPr lang="en-GB"/>
          </a:p>
        </p:txBody>
      </p:sp>
      <p:sp>
        <p:nvSpPr>
          <p:cNvPr id="16513" name="Freeform 106"/>
          <p:cNvSpPr>
            <a:spLocks/>
          </p:cNvSpPr>
          <p:nvPr/>
        </p:nvSpPr>
        <p:spPr bwMode="auto">
          <a:xfrm>
            <a:off x="863600" y="5008563"/>
            <a:ext cx="433388" cy="11113"/>
          </a:xfrm>
          <a:custGeom>
            <a:avLst/>
            <a:gdLst>
              <a:gd name="T0" fmla="*/ 40 w 400"/>
              <a:gd name="T1" fmla="*/ 2 h 9"/>
              <a:gd name="T2" fmla="*/ 40 w 400"/>
              <a:gd name="T3" fmla="*/ 0 h 9"/>
              <a:gd name="T4" fmla="*/ 0 w 400"/>
              <a:gd name="T5" fmla="*/ 0 h 9"/>
              <a:gd name="T6" fmla="*/ 0 w 400"/>
              <a:gd name="T7" fmla="*/ 2 h 9"/>
              <a:gd name="T8" fmla="*/ 40 w 400"/>
              <a:gd name="T9" fmla="*/ 2 h 9"/>
              <a:gd name="T10" fmla="*/ 40 w 400"/>
              <a:gd name="T11" fmla="*/ 2 h 9"/>
              <a:gd name="T12" fmla="*/ 40 w 400"/>
              <a:gd name="T13" fmla="*/ 2 h 9"/>
              <a:gd name="T14" fmla="*/ 40 w 400"/>
              <a:gd name="T15" fmla="*/ 2 h 9"/>
              <a:gd name="T16" fmla="*/ 40 w 400"/>
              <a:gd name="T17" fmla="*/ 2 h 9"/>
              <a:gd name="T18" fmla="*/ 40 w 400"/>
              <a:gd name="T19" fmla="*/ 1 h 9"/>
              <a:gd name="T20" fmla="*/ 40 w 400"/>
              <a:gd name="T21" fmla="*/ 0 h 9"/>
              <a:gd name="T22" fmla="*/ 40 w 400"/>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0"/>
              <a:gd name="T37" fmla="*/ 0 h 9"/>
              <a:gd name="T38" fmla="*/ 400 w 40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0" h="9">
                <a:moveTo>
                  <a:pt x="399" y="6"/>
                </a:moveTo>
                <a:lnTo>
                  <a:pt x="396" y="0"/>
                </a:lnTo>
                <a:lnTo>
                  <a:pt x="0" y="0"/>
                </a:lnTo>
                <a:lnTo>
                  <a:pt x="0" y="9"/>
                </a:lnTo>
                <a:lnTo>
                  <a:pt x="396" y="9"/>
                </a:lnTo>
                <a:lnTo>
                  <a:pt x="393" y="3"/>
                </a:lnTo>
                <a:lnTo>
                  <a:pt x="396" y="9"/>
                </a:lnTo>
                <a:lnTo>
                  <a:pt x="399" y="8"/>
                </a:lnTo>
                <a:lnTo>
                  <a:pt x="400" y="4"/>
                </a:lnTo>
                <a:lnTo>
                  <a:pt x="399" y="1"/>
                </a:lnTo>
                <a:lnTo>
                  <a:pt x="396" y="0"/>
                </a:lnTo>
                <a:lnTo>
                  <a:pt x="399" y="6"/>
                </a:lnTo>
                <a:close/>
              </a:path>
            </a:pathLst>
          </a:custGeom>
          <a:solidFill>
            <a:srgbClr val="000000"/>
          </a:solidFill>
          <a:ln w="9525">
            <a:noFill/>
            <a:round/>
            <a:headEnd/>
            <a:tailEnd/>
          </a:ln>
        </p:spPr>
        <p:txBody>
          <a:bodyPr/>
          <a:lstStyle/>
          <a:p>
            <a:endParaRPr lang="en-GB"/>
          </a:p>
        </p:txBody>
      </p:sp>
      <p:sp>
        <p:nvSpPr>
          <p:cNvPr id="16514" name="Freeform 107"/>
          <p:cNvSpPr>
            <a:spLocks/>
          </p:cNvSpPr>
          <p:nvPr/>
        </p:nvSpPr>
        <p:spPr bwMode="auto">
          <a:xfrm>
            <a:off x="325438" y="5538788"/>
            <a:ext cx="1520825" cy="404813"/>
          </a:xfrm>
          <a:custGeom>
            <a:avLst/>
            <a:gdLst>
              <a:gd name="T0" fmla="*/ 142 w 1403"/>
              <a:gd name="T1" fmla="*/ 41 h 360"/>
              <a:gd name="T2" fmla="*/ 135 w 1403"/>
              <a:gd name="T3" fmla="*/ 0 h 360"/>
              <a:gd name="T4" fmla="*/ 6 w 1403"/>
              <a:gd name="T5" fmla="*/ 0 h 360"/>
              <a:gd name="T6" fmla="*/ 0 w 1403"/>
              <a:gd name="T7" fmla="*/ 41 h 360"/>
              <a:gd name="T8" fmla="*/ 0 w 1403"/>
              <a:gd name="T9" fmla="*/ 45 h 360"/>
              <a:gd name="T10" fmla="*/ 142 w 1403"/>
              <a:gd name="T11" fmla="*/ 45 h 360"/>
              <a:gd name="T12" fmla="*/ 142 w 1403"/>
              <a:gd name="T13" fmla="*/ 41 h 360"/>
              <a:gd name="T14" fmla="*/ 0 60000 65536"/>
              <a:gd name="T15" fmla="*/ 0 60000 65536"/>
              <a:gd name="T16" fmla="*/ 0 60000 65536"/>
              <a:gd name="T17" fmla="*/ 0 60000 65536"/>
              <a:gd name="T18" fmla="*/ 0 60000 65536"/>
              <a:gd name="T19" fmla="*/ 0 60000 65536"/>
              <a:gd name="T20" fmla="*/ 0 60000 65536"/>
              <a:gd name="T21" fmla="*/ 0 w 1403"/>
              <a:gd name="T22" fmla="*/ 0 h 360"/>
              <a:gd name="T23" fmla="*/ 1403 w 1403"/>
              <a:gd name="T24" fmla="*/ 360 h 3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3" h="360">
                <a:moveTo>
                  <a:pt x="1403" y="326"/>
                </a:moveTo>
                <a:lnTo>
                  <a:pt x="1335" y="0"/>
                </a:lnTo>
                <a:lnTo>
                  <a:pt x="60" y="0"/>
                </a:lnTo>
                <a:lnTo>
                  <a:pt x="0" y="326"/>
                </a:lnTo>
                <a:lnTo>
                  <a:pt x="0" y="360"/>
                </a:lnTo>
                <a:lnTo>
                  <a:pt x="1400" y="360"/>
                </a:lnTo>
                <a:lnTo>
                  <a:pt x="1403" y="326"/>
                </a:lnTo>
                <a:close/>
              </a:path>
            </a:pathLst>
          </a:custGeom>
          <a:solidFill>
            <a:srgbClr val="FFFFFF"/>
          </a:solidFill>
          <a:ln w="6350">
            <a:solidFill>
              <a:schemeClr val="tx1"/>
            </a:solidFill>
            <a:round/>
            <a:headEnd/>
            <a:tailEnd/>
          </a:ln>
        </p:spPr>
        <p:txBody>
          <a:bodyPr/>
          <a:lstStyle/>
          <a:p>
            <a:endParaRPr lang="en-GB"/>
          </a:p>
        </p:txBody>
      </p:sp>
      <p:sp>
        <p:nvSpPr>
          <p:cNvPr id="16515" name="Freeform 108"/>
          <p:cNvSpPr>
            <a:spLocks/>
          </p:cNvSpPr>
          <p:nvPr/>
        </p:nvSpPr>
        <p:spPr bwMode="auto">
          <a:xfrm>
            <a:off x="1768475" y="5534025"/>
            <a:ext cx="80963" cy="371475"/>
          </a:xfrm>
          <a:custGeom>
            <a:avLst/>
            <a:gdLst>
              <a:gd name="T0" fmla="*/ 1 w 74"/>
              <a:gd name="T1" fmla="*/ 1 h 330"/>
              <a:gd name="T2" fmla="*/ 0 w 74"/>
              <a:gd name="T3" fmla="*/ 1 h 330"/>
              <a:gd name="T4" fmla="*/ 7 w 74"/>
              <a:gd name="T5" fmla="*/ 43 h 330"/>
              <a:gd name="T6" fmla="*/ 8 w 74"/>
              <a:gd name="T7" fmla="*/ 43 h 330"/>
              <a:gd name="T8" fmla="*/ 1 w 74"/>
              <a:gd name="T9" fmla="*/ 1 h 330"/>
              <a:gd name="T10" fmla="*/ 1 w 74"/>
              <a:gd name="T11" fmla="*/ 0 h 330"/>
              <a:gd name="T12" fmla="*/ 1 w 74"/>
              <a:gd name="T13" fmla="*/ 1 h 330"/>
              <a:gd name="T14" fmla="*/ 1 w 74"/>
              <a:gd name="T15" fmla="*/ 1 h 330"/>
              <a:gd name="T16" fmla="*/ 1 w 74"/>
              <a:gd name="T17" fmla="*/ 1 h 330"/>
              <a:gd name="T18" fmla="*/ 1 w 74"/>
              <a:gd name="T19" fmla="*/ 1 h 330"/>
              <a:gd name="T20" fmla="*/ 0 w 74"/>
              <a:gd name="T21" fmla="*/ 1 h 330"/>
              <a:gd name="T22" fmla="*/ 1 w 74"/>
              <a:gd name="T23" fmla="*/ 1 h 3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
              <a:gd name="T37" fmla="*/ 0 h 330"/>
              <a:gd name="T38" fmla="*/ 74 w 74"/>
              <a:gd name="T39" fmla="*/ 330 h 3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 h="330">
                <a:moveTo>
                  <a:pt x="3" y="9"/>
                </a:moveTo>
                <a:lnTo>
                  <a:pt x="0" y="4"/>
                </a:lnTo>
                <a:lnTo>
                  <a:pt x="68" y="330"/>
                </a:lnTo>
                <a:lnTo>
                  <a:pt x="74" y="330"/>
                </a:lnTo>
                <a:lnTo>
                  <a:pt x="7" y="4"/>
                </a:lnTo>
                <a:lnTo>
                  <a:pt x="3" y="0"/>
                </a:lnTo>
                <a:lnTo>
                  <a:pt x="7" y="4"/>
                </a:lnTo>
                <a:lnTo>
                  <a:pt x="6" y="2"/>
                </a:lnTo>
                <a:lnTo>
                  <a:pt x="3" y="1"/>
                </a:lnTo>
                <a:lnTo>
                  <a:pt x="1" y="2"/>
                </a:lnTo>
                <a:lnTo>
                  <a:pt x="0" y="4"/>
                </a:lnTo>
                <a:lnTo>
                  <a:pt x="3" y="9"/>
                </a:lnTo>
                <a:close/>
              </a:path>
            </a:pathLst>
          </a:custGeom>
          <a:solidFill>
            <a:srgbClr val="000000"/>
          </a:solidFill>
          <a:ln w="6350">
            <a:solidFill>
              <a:schemeClr val="tx1"/>
            </a:solidFill>
            <a:round/>
            <a:headEnd/>
            <a:tailEnd/>
          </a:ln>
        </p:spPr>
        <p:txBody>
          <a:bodyPr/>
          <a:lstStyle/>
          <a:p>
            <a:endParaRPr lang="en-GB"/>
          </a:p>
        </p:txBody>
      </p:sp>
      <p:sp>
        <p:nvSpPr>
          <p:cNvPr id="16516" name="Freeform 109"/>
          <p:cNvSpPr>
            <a:spLocks/>
          </p:cNvSpPr>
          <p:nvPr/>
        </p:nvSpPr>
        <p:spPr bwMode="auto">
          <a:xfrm>
            <a:off x="385763" y="5534025"/>
            <a:ext cx="1385888" cy="11113"/>
          </a:xfrm>
          <a:custGeom>
            <a:avLst/>
            <a:gdLst>
              <a:gd name="T0" fmla="*/ 1 w 1280"/>
              <a:gd name="T1" fmla="*/ 2 h 9"/>
              <a:gd name="T2" fmla="*/ 1 w 1280"/>
              <a:gd name="T3" fmla="*/ 2 h 9"/>
              <a:gd name="T4" fmla="*/ 129 w 1280"/>
              <a:gd name="T5" fmla="*/ 2 h 9"/>
              <a:gd name="T6" fmla="*/ 129 w 1280"/>
              <a:gd name="T7" fmla="*/ 0 h 9"/>
              <a:gd name="T8" fmla="*/ 1 w 1280"/>
              <a:gd name="T9" fmla="*/ 0 h 9"/>
              <a:gd name="T10" fmla="*/ 1 w 1280"/>
              <a:gd name="T11" fmla="*/ 2 h 9"/>
              <a:gd name="T12" fmla="*/ 1 w 1280"/>
              <a:gd name="T13" fmla="*/ 0 h 9"/>
              <a:gd name="T14" fmla="*/ 1 w 1280"/>
              <a:gd name="T15" fmla="*/ 1 h 9"/>
              <a:gd name="T16" fmla="*/ 0 w 1280"/>
              <a:gd name="T17" fmla="*/ 2 h 9"/>
              <a:gd name="T18" fmla="*/ 1 w 1280"/>
              <a:gd name="T19" fmla="*/ 2 h 9"/>
              <a:gd name="T20" fmla="*/ 1 w 1280"/>
              <a:gd name="T21" fmla="*/ 2 h 9"/>
              <a:gd name="T22" fmla="*/ 1 w 1280"/>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80"/>
              <a:gd name="T37" fmla="*/ 0 h 9"/>
              <a:gd name="T38" fmla="*/ 1280 w 128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80" h="9">
                <a:moveTo>
                  <a:pt x="8" y="4"/>
                </a:moveTo>
                <a:lnTo>
                  <a:pt x="5" y="9"/>
                </a:lnTo>
                <a:lnTo>
                  <a:pt x="1280" y="9"/>
                </a:lnTo>
                <a:lnTo>
                  <a:pt x="1280" y="0"/>
                </a:lnTo>
                <a:lnTo>
                  <a:pt x="5" y="0"/>
                </a:lnTo>
                <a:lnTo>
                  <a:pt x="1" y="4"/>
                </a:lnTo>
                <a:lnTo>
                  <a:pt x="5" y="0"/>
                </a:lnTo>
                <a:lnTo>
                  <a:pt x="1" y="1"/>
                </a:lnTo>
                <a:lnTo>
                  <a:pt x="0" y="4"/>
                </a:lnTo>
                <a:lnTo>
                  <a:pt x="1" y="8"/>
                </a:lnTo>
                <a:lnTo>
                  <a:pt x="5" y="9"/>
                </a:lnTo>
                <a:lnTo>
                  <a:pt x="8" y="4"/>
                </a:lnTo>
                <a:close/>
              </a:path>
            </a:pathLst>
          </a:custGeom>
          <a:solidFill>
            <a:srgbClr val="000000"/>
          </a:solidFill>
          <a:ln w="6350">
            <a:solidFill>
              <a:schemeClr val="tx1"/>
            </a:solidFill>
            <a:round/>
            <a:headEnd/>
            <a:tailEnd/>
          </a:ln>
        </p:spPr>
        <p:txBody>
          <a:bodyPr/>
          <a:lstStyle/>
          <a:p>
            <a:endParaRPr lang="en-GB"/>
          </a:p>
        </p:txBody>
      </p:sp>
      <p:sp>
        <p:nvSpPr>
          <p:cNvPr id="16517" name="Freeform 110"/>
          <p:cNvSpPr>
            <a:spLocks/>
          </p:cNvSpPr>
          <p:nvPr/>
        </p:nvSpPr>
        <p:spPr bwMode="auto">
          <a:xfrm>
            <a:off x="320675" y="5538788"/>
            <a:ext cx="73025" cy="371475"/>
          </a:xfrm>
          <a:custGeom>
            <a:avLst/>
            <a:gdLst>
              <a:gd name="T0" fmla="*/ 1 w 68"/>
              <a:gd name="T1" fmla="*/ 41 h 330"/>
              <a:gd name="T2" fmla="*/ 1 w 68"/>
              <a:gd name="T3" fmla="*/ 41 h 330"/>
              <a:gd name="T4" fmla="*/ 6 w 68"/>
              <a:gd name="T5" fmla="*/ 0 h 330"/>
              <a:gd name="T6" fmla="*/ 6 w 68"/>
              <a:gd name="T7" fmla="*/ 0 h 330"/>
              <a:gd name="T8" fmla="*/ 1 w 68"/>
              <a:gd name="T9" fmla="*/ 41 h 330"/>
              <a:gd name="T10" fmla="*/ 0 w 68"/>
              <a:gd name="T11" fmla="*/ 41 h 330"/>
              <a:gd name="T12" fmla="*/ 1 w 68"/>
              <a:gd name="T13" fmla="*/ 41 h 330"/>
              <a:gd name="T14" fmla="*/ 1 w 68"/>
              <a:gd name="T15" fmla="*/ 42 h 330"/>
              <a:gd name="T16" fmla="*/ 1 w 68"/>
              <a:gd name="T17" fmla="*/ 43 h 330"/>
              <a:gd name="T18" fmla="*/ 1 w 68"/>
              <a:gd name="T19" fmla="*/ 42 h 330"/>
              <a:gd name="T20" fmla="*/ 1 w 68"/>
              <a:gd name="T21" fmla="*/ 41 h 330"/>
              <a:gd name="T22" fmla="*/ 1 w 68"/>
              <a:gd name="T23" fmla="*/ 41 h 3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330"/>
              <a:gd name="T38" fmla="*/ 68 w 68"/>
              <a:gd name="T39" fmla="*/ 330 h 3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330">
                <a:moveTo>
                  <a:pt x="10" y="326"/>
                </a:moveTo>
                <a:lnTo>
                  <a:pt x="8" y="326"/>
                </a:lnTo>
                <a:lnTo>
                  <a:pt x="68" y="0"/>
                </a:lnTo>
                <a:lnTo>
                  <a:pt x="61" y="0"/>
                </a:lnTo>
                <a:lnTo>
                  <a:pt x="2" y="326"/>
                </a:lnTo>
                <a:lnTo>
                  <a:pt x="0" y="326"/>
                </a:lnTo>
                <a:lnTo>
                  <a:pt x="2" y="326"/>
                </a:lnTo>
                <a:lnTo>
                  <a:pt x="3" y="328"/>
                </a:lnTo>
                <a:lnTo>
                  <a:pt x="5" y="330"/>
                </a:lnTo>
                <a:lnTo>
                  <a:pt x="7" y="328"/>
                </a:lnTo>
                <a:lnTo>
                  <a:pt x="8" y="326"/>
                </a:lnTo>
                <a:lnTo>
                  <a:pt x="10" y="326"/>
                </a:lnTo>
                <a:close/>
              </a:path>
            </a:pathLst>
          </a:custGeom>
          <a:solidFill>
            <a:srgbClr val="000000"/>
          </a:solidFill>
          <a:ln w="6350">
            <a:solidFill>
              <a:schemeClr val="tx1"/>
            </a:solidFill>
            <a:round/>
            <a:headEnd/>
            <a:tailEnd/>
          </a:ln>
        </p:spPr>
        <p:txBody>
          <a:bodyPr/>
          <a:lstStyle/>
          <a:p>
            <a:endParaRPr lang="en-GB"/>
          </a:p>
        </p:txBody>
      </p:sp>
      <p:sp>
        <p:nvSpPr>
          <p:cNvPr id="16518" name="Freeform 111"/>
          <p:cNvSpPr>
            <a:spLocks/>
          </p:cNvSpPr>
          <p:nvPr/>
        </p:nvSpPr>
        <p:spPr bwMode="auto">
          <a:xfrm>
            <a:off x="320675" y="5905500"/>
            <a:ext cx="11113" cy="44450"/>
          </a:xfrm>
          <a:custGeom>
            <a:avLst/>
            <a:gdLst>
              <a:gd name="T0" fmla="*/ 1 w 10"/>
              <a:gd name="T1" fmla="*/ 4 h 39"/>
              <a:gd name="T2" fmla="*/ 1 w 10"/>
              <a:gd name="T3" fmla="*/ 4 h 39"/>
              <a:gd name="T4" fmla="*/ 1 w 10"/>
              <a:gd name="T5" fmla="*/ 0 h 39"/>
              <a:gd name="T6" fmla="*/ 0 w 10"/>
              <a:gd name="T7" fmla="*/ 0 h 39"/>
              <a:gd name="T8" fmla="*/ 0 w 10"/>
              <a:gd name="T9" fmla="*/ 4 h 39"/>
              <a:gd name="T10" fmla="*/ 1 w 10"/>
              <a:gd name="T11" fmla="*/ 5 h 39"/>
              <a:gd name="T12" fmla="*/ 0 w 10"/>
              <a:gd name="T13" fmla="*/ 4 h 39"/>
              <a:gd name="T14" fmla="*/ 1 w 10"/>
              <a:gd name="T15" fmla="*/ 5 h 39"/>
              <a:gd name="T16" fmla="*/ 1 w 10"/>
              <a:gd name="T17" fmla="*/ 5 h 39"/>
              <a:gd name="T18" fmla="*/ 1 w 10"/>
              <a:gd name="T19" fmla="*/ 5 h 39"/>
              <a:gd name="T20" fmla="*/ 1 w 10"/>
              <a:gd name="T21" fmla="*/ 4 h 39"/>
              <a:gd name="T22" fmla="*/ 1 w 10"/>
              <a:gd name="T23" fmla="*/ 4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39"/>
              <a:gd name="T38" fmla="*/ 10 w 10"/>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39">
                <a:moveTo>
                  <a:pt x="5" y="29"/>
                </a:moveTo>
                <a:lnTo>
                  <a:pt x="10" y="34"/>
                </a:lnTo>
                <a:lnTo>
                  <a:pt x="10" y="0"/>
                </a:lnTo>
                <a:lnTo>
                  <a:pt x="0" y="0"/>
                </a:lnTo>
                <a:lnTo>
                  <a:pt x="0" y="34"/>
                </a:lnTo>
                <a:lnTo>
                  <a:pt x="5" y="39"/>
                </a:lnTo>
                <a:lnTo>
                  <a:pt x="0" y="34"/>
                </a:lnTo>
                <a:lnTo>
                  <a:pt x="2" y="37"/>
                </a:lnTo>
                <a:lnTo>
                  <a:pt x="5" y="39"/>
                </a:lnTo>
                <a:lnTo>
                  <a:pt x="8" y="37"/>
                </a:lnTo>
                <a:lnTo>
                  <a:pt x="10" y="34"/>
                </a:lnTo>
                <a:lnTo>
                  <a:pt x="5" y="29"/>
                </a:lnTo>
                <a:close/>
              </a:path>
            </a:pathLst>
          </a:custGeom>
          <a:solidFill>
            <a:srgbClr val="000000"/>
          </a:solidFill>
          <a:ln w="6350">
            <a:solidFill>
              <a:schemeClr val="tx1"/>
            </a:solidFill>
            <a:round/>
            <a:headEnd/>
            <a:tailEnd/>
          </a:ln>
        </p:spPr>
        <p:txBody>
          <a:bodyPr/>
          <a:lstStyle/>
          <a:p>
            <a:endParaRPr lang="en-GB"/>
          </a:p>
        </p:txBody>
      </p:sp>
      <p:sp>
        <p:nvSpPr>
          <p:cNvPr id="16519" name="Freeform 112"/>
          <p:cNvSpPr>
            <a:spLocks/>
          </p:cNvSpPr>
          <p:nvPr/>
        </p:nvSpPr>
        <p:spPr bwMode="auto">
          <a:xfrm>
            <a:off x="325438" y="5938838"/>
            <a:ext cx="1520825" cy="11113"/>
          </a:xfrm>
          <a:custGeom>
            <a:avLst/>
            <a:gdLst>
              <a:gd name="T0" fmla="*/ 141 w 1404"/>
              <a:gd name="T1" fmla="*/ 1 h 10"/>
              <a:gd name="T2" fmla="*/ 141 w 1404"/>
              <a:gd name="T3" fmla="*/ 0 h 10"/>
              <a:gd name="T4" fmla="*/ 0 w 1404"/>
              <a:gd name="T5" fmla="*/ 0 h 10"/>
              <a:gd name="T6" fmla="*/ 0 w 1404"/>
              <a:gd name="T7" fmla="*/ 1 h 10"/>
              <a:gd name="T8" fmla="*/ 141 w 1404"/>
              <a:gd name="T9" fmla="*/ 1 h 10"/>
              <a:gd name="T10" fmla="*/ 141 w 1404"/>
              <a:gd name="T11" fmla="*/ 1 h 10"/>
              <a:gd name="T12" fmla="*/ 141 w 1404"/>
              <a:gd name="T13" fmla="*/ 1 h 10"/>
              <a:gd name="T14" fmla="*/ 141 w 1404"/>
              <a:gd name="T15" fmla="*/ 1 h 10"/>
              <a:gd name="T16" fmla="*/ 141 w 1404"/>
              <a:gd name="T17" fmla="*/ 1 h 10"/>
              <a:gd name="T18" fmla="*/ 141 w 1404"/>
              <a:gd name="T19" fmla="*/ 1 h 10"/>
              <a:gd name="T20" fmla="*/ 141 w 1404"/>
              <a:gd name="T21" fmla="*/ 0 h 10"/>
              <a:gd name="T22" fmla="*/ 141 w 1404"/>
              <a:gd name="T23" fmla="*/ 1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4"/>
              <a:gd name="T37" fmla="*/ 0 h 10"/>
              <a:gd name="T38" fmla="*/ 1404 w 1404"/>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4" h="10">
                <a:moveTo>
                  <a:pt x="1396" y="5"/>
                </a:moveTo>
                <a:lnTo>
                  <a:pt x="1400" y="0"/>
                </a:lnTo>
                <a:lnTo>
                  <a:pt x="0" y="0"/>
                </a:lnTo>
                <a:lnTo>
                  <a:pt x="0" y="10"/>
                </a:lnTo>
                <a:lnTo>
                  <a:pt x="1400" y="10"/>
                </a:lnTo>
                <a:lnTo>
                  <a:pt x="1403" y="5"/>
                </a:lnTo>
                <a:lnTo>
                  <a:pt x="1400" y="10"/>
                </a:lnTo>
                <a:lnTo>
                  <a:pt x="1403" y="8"/>
                </a:lnTo>
                <a:lnTo>
                  <a:pt x="1404" y="5"/>
                </a:lnTo>
                <a:lnTo>
                  <a:pt x="1403" y="2"/>
                </a:lnTo>
                <a:lnTo>
                  <a:pt x="1400" y="0"/>
                </a:lnTo>
                <a:lnTo>
                  <a:pt x="1396" y="5"/>
                </a:lnTo>
                <a:close/>
              </a:path>
            </a:pathLst>
          </a:custGeom>
          <a:solidFill>
            <a:srgbClr val="000000"/>
          </a:solidFill>
          <a:ln w="6350">
            <a:solidFill>
              <a:schemeClr val="tx1"/>
            </a:solidFill>
            <a:round/>
            <a:headEnd/>
            <a:tailEnd/>
          </a:ln>
        </p:spPr>
        <p:txBody>
          <a:bodyPr/>
          <a:lstStyle/>
          <a:p>
            <a:endParaRPr lang="en-GB"/>
          </a:p>
        </p:txBody>
      </p:sp>
      <p:sp>
        <p:nvSpPr>
          <p:cNvPr id="16520" name="Freeform 113"/>
          <p:cNvSpPr>
            <a:spLocks/>
          </p:cNvSpPr>
          <p:nvPr/>
        </p:nvSpPr>
        <p:spPr bwMode="auto">
          <a:xfrm>
            <a:off x="1838325" y="5902325"/>
            <a:ext cx="11113" cy="41275"/>
          </a:xfrm>
          <a:custGeom>
            <a:avLst/>
            <a:gdLst>
              <a:gd name="T0" fmla="*/ 1 w 10"/>
              <a:gd name="T1" fmla="*/ 1 h 37"/>
              <a:gd name="T2" fmla="*/ 1 w 10"/>
              <a:gd name="T3" fmla="*/ 1 h 37"/>
              <a:gd name="T4" fmla="*/ 0 w 10"/>
              <a:gd name="T5" fmla="*/ 4 h 37"/>
              <a:gd name="T6" fmla="*/ 1 w 10"/>
              <a:gd name="T7" fmla="*/ 4 h 37"/>
              <a:gd name="T8" fmla="*/ 1 w 10"/>
              <a:gd name="T9" fmla="*/ 1 h 37"/>
              <a:gd name="T10" fmla="*/ 1 w 10"/>
              <a:gd name="T11" fmla="*/ 1 h 37"/>
              <a:gd name="T12" fmla="*/ 1 w 10"/>
              <a:gd name="T13" fmla="*/ 1 h 37"/>
              <a:gd name="T14" fmla="*/ 1 w 10"/>
              <a:gd name="T15" fmla="*/ 1 h 37"/>
              <a:gd name="T16" fmla="*/ 1 w 10"/>
              <a:gd name="T17" fmla="*/ 0 h 37"/>
              <a:gd name="T18" fmla="*/ 1 w 10"/>
              <a:gd name="T19" fmla="*/ 1 h 37"/>
              <a:gd name="T20" fmla="*/ 1 w 10"/>
              <a:gd name="T21" fmla="*/ 1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37"/>
              <a:gd name="T35" fmla="*/ 10 w 10"/>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37">
                <a:moveTo>
                  <a:pt x="4" y="3"/>
                </a:moveTo>
                <a:lnTo>
                  <a:pt x="4" y="3"/>
                </a:lnTo>
                <a:lnTo>
                  <a:pt x="0" y="37"/>
                </a:lnTo>
                <a:lnTo>
                  <a:pt x="7" y="37"/>
                </a:lnTo>
                <a:lnTo>
                  <a:pt x="10" y="3"/>
                </a:lnTo>
                <a:lnTo>
                  <a:pt x="9" y="1"/>
                </a:lnTo>
                <a:lnTo>
                  <a:pt x="7" y="0"/>
                </a:lnTo>
                <a:lnTo>
                  <a:pt x="5" y="1"/>
                </a:lnTo>
                <a:lnTo>
                  <a:pt x="4" y="3"/>
                </a:lnTo>
                <a:close/>
              </a:path>
            </a:pathLst>
          </a:custGeom>
          <a:solidFill>
            <a:srgbClr val="000000"/>
          </a:solidFill>
          <a:ln w="6350">
            <a:solidFill>
              <a:schemeClr val="tx1"/>
            </a:solidFill>
            <a:round/>
            <a:headEnd/>
            <a:tailEnd/>
          </a:ln>
        </p:spPr>
        <p:txBody>
          <a:bodyPr/>
          <a:lstStyle/>
          <a:p>
            <a:endParaRPr lang="en-GB"/>
          </a:p>
        </p:txBody>
      </p:sp>
      <p:sp>
        <p:nvSpPr>
          <p:cNvPr id="16521" name="Freeform 114"/>
          <p:cNvSpPr>
            <a:spLocks/>
          </p:cNvSpPr>
          <p:nvPr/>
        </p:nvSpPr>
        <p:spPr bwMode="auto">
          <a:xfrm>
            <a:off x="320675" y="5902325"/>
            <a:ext cx="4763" cy="9525"/>
          </a:xfrm>
          <a:custGeom>
            <a:avLst/>
            <a:gdLst>
              <a:gd name="T0" fmla="*/ 1 w 5"/>
              <a:gd name="T1" fmla="*/ 0 h 9"/>
              <a:gd name="T2" fmla="*/ 1 w 5"/>
              <a:gd name="T3" fmla="*/ 1 h 9"/>
              <a:gd name="T4" fmla="*/ 0 w 5"/>
              <a:gd name="T5" fmla="*/ 1 h 9"/>
              <a:gd name="T6" fmla="*/ 1 w 5"/>
              <a:gd name="T7" fmla="*/ 1 h 9"/>
              <a:gd name="T8" fmla="*/ 1 w 5"/>
              <a:gd name="T9" fmla="*/ 1 h 9"/>
              <a:gd name="T10" fmla="*/ 1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5" y="0"/>
                </a:moveTo>
                <a:lnTo>
                  <a:pt x="2" y="1"/>
                </a:lnTo>
                <a:lnTo>
                  <a:pt x="0" y="4"/>
                </a:lnTo>
                <a:lnTo>
                  <a:pt x="2" y="8"/>
                </a:lnTo>
                <a:lnTo>
                  <a:pt x="5" y="9"/>
                </a:lnTo>
                <a:lnTo>
                  <a:pt x="5" y="0"/>
                </a:lnTo>
                <a:close/>
              </a:path>
            </a:pathLst>
          </a:custGeom>
          <a:solidFill>
            <a:srgbClr val="000000"/>
          </a:solidFill>
          <a:ln w="6350">
            <a:solidFill>
              <a:schemeClr val="tx1"/>
            </a:solidFill>
            <a:round/>
            <a:headEnd/>
            <a:tailEnd/>
          </a:ln>
        </p:spPr>
        <p:txBody>
          <a:bodyPr/>
          <a:lstStyle/>
          <a:p>
            <a:endParaRPr lang="en-GB"/>
          </a:p>
        </p:txBody>
      </p:sp>
      <p:sp>
        <p:nvSpPr>
          <p:cNvPr id="16522" name="Freeform 115"/>
          <p:cNvSpPr>
            <a:spLocks/>
          </p:cNvSpPr>
          <p:nvPr/>
        </p:nvSpPr>
        <p:spPr bwMode="auto">
          <a:xfrm>
            <a:off x="325438" y="5902325"/>
            <a:ext cx="1520825" cy="9525"/>
          </a:xfrm>
          <a:custGeom>
            <a:avLst/>
            <a:gdLst>
              <a:gd name="T0" fmla="*/ 142 w 1403"/>
              <a:gd name="T1" fmla="*/ 1 h 9"/>
              <a:gd name="T2" fmla="*/ 142 w 1403"/>
              <a:gd name="T3" fmla="*/ 0 h 9"/>
              <a:gd name="T4" fmla="*/ 0 w 1403"/>
              <a:gd name="T5" fmla="*/ 0 h 9"/>
              <a:gd name="T6" fmla="*/ 0 w 1403"/>
              <a:gd name="T7" fmla="*/ 1 h 9"/>
              <a:gd name="T8" fmla="*/ 142 w 1403"/>
              <a:gd name="T9" fmla="*/ 1 h 9"/>
              <a:gd name="T10" fmla="*/ 142 w 1403"/>
              <a:gd name="T11" fmla="*/ 1 h 9"/>
              <a:gd name="T12" fmla="*/ 0 60000 65536"/>
              <a:gd name="T13" fmla="*/ 0 60000 65536"/>
              <a:gd name="T14" fmla="*/ 0 60000 65536"/>
              <a:gd name="T15" fmla="*/ 0 60000 65536"/>
              <a:gd name="T16" fmla="*/ 0 60000 65536"/>
              <a:gd name="T17" fmla="*/ 0 60000 65536"/>
              <a:gd name="T18" fmla="*/ 0 w 1403"/>
              <a:gd name="T19" fmla="*/ 0 h 9"/>
              <a:gd name="T20" fmla="*/ 1403 w 1403"/>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03" h="9">
                <a:moveTo>
                  <a:pt x="1403" y="4"/>
                </a:moveTo>
                <a:lnTo>
                  <a:pt x="1403" y="0"/>
                </a:lnTo>
                <a:lnTo>
                  <a:pt x="0" y="0"/>
                </a:lnTo>
                <a:lnTo>
                  <a:pt x="0" y="9"/>
                </a:lnTo>
                <a:lnTo>
                  <a:pt x="1403" y="9"/>
                </a:lnTo>
                <a:lnTo>
                  <a:pt x="1403" y="4"/>
                </a:lnTo>
                <a:close/>
              </a:path>
            </a:pathLst>
          </a:custGeom>
          <a:solidFill>
            <a:srgbClr val="000000"/>
          </a:solidFill>
          <a:ln w="6350">
            <a:solidFill>
              <a:schemeClr val="tx1"/>
            </a:solidFill>
            <a:round/>
            <a:headEnd/>
            <a:tailEnd/>
          </a:ln>
        </p:spPr>
        <p:txBody>
          <a:bodyPr/>
          <a:lstStyle/>
          <a:p>
            <a:endParaRPr lang="en-GB"/>
          </a:p>
        </p:txBody>
      </p:sp>
      <p:sp>
        <p:nvSpPr>
          <p:cNvPr id="16523" name="Freeform 116"/>
          <p:cNvSpPr>
            <a:spLocks/>
          </p:cNvSpPr>
          <p:nvPr/>
        </p:nvSpPr>
        <p:spPr bwMode="auto">
          <a:xfrm>
            <a:off x="1846263" y="5902325"/>
            <a:ext cx="4763" cy="9525"/>
          </a:xfrm>
          <a:custGeom>
            <a:avLst/>
            <a:gdLst>
              <a:gd name="T0" fmla="*/ 0 w 5"/>
              <a:gd name="T1" fmla="*/ 1 h 9"/>
              <a:gd name="T2" fmla="*/ 1 w 5"/>
              <a:gd name="T3" fmla="*/ 1 h 9"/>
              <a:gd name="T4" fmla="*/ 1 w 5"/>
              <a:gd name="T5" fmla="*/ 1 h 9"/>
              <a:gd name="T6" fmla="*/ 1 w 5"/>
              <a:gd name="T7" fmla="*/ 1 h 9"/>
              <a:gd name="T8" fmla="*/ 0 w 5"/>
              <a:gd name="T9" fmla="*/ 0 h 9"/>
              <a:gd name="T10" fmla="*/ 0 w 5"/>
              <a:gd name="T11" fmla="*/ 1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0" y="9"/>
                </a:moveTo>
                <a:lnTo>
                  <a:pt x="3" y="8"/>
                </a:lnTo>
                <a:lnTo>
                  <a:pt x="5" y="4"/>
                </a:lnTo>
                <a:lnTo>
                  <a:pt x="3" y="1"/>
                </a:lnTo>
                <a:lnTo>
                  <a:pt x="0" y="0"/>
                </a:lnTo>
                <a:lnTo>
                  <a:pt x="0" y="9"/>
                </a:lnTo>
                <a:close/>
              </a:path>
            </a:pathLst>
          </a:custGeom>
          <a:solidFill>
            <a:srgbClr val="000000"/>
          </a:solidFill>
          <a:ln w="6350">
            <a:solidFill>
              <a:schemeClr val="tx1"/>
            </a:solidFill>
            <a:round/>
            <a:headEnd/>
            <a:tailEnd/>
          </a:ln>
        </p:spPr>
        <p:txBody>
          <a:bodyPr/>
          <a:lstStyle/>
          <a:p>
            <a:endParaRPr lang="en-GB"/>
          </a:p>
        </p:txBody>
      </p:sp>
      <p:sp>
        <p:nvSpPr>
          <p:cNvPr id="16524" name="Freeform 117"/>
          <p:cNvSpPr>
            <a:spLocks/>
          </p:cNvSpPr>
          <p:nvPr/>
        </p:nvSpPr>
        <p:spPr bwMode="auto">
          <a:xfrm>
            <a:off x="1497013" y="5583238"/>
            <a:ext cx="214313" cy="47625"/>
          </a:xfrm>
          <a:custGeom>
            <a:avLst/>
            <a:gdLst>
              <a:gd name="T0" fmla="*/ 0 w 198"/>
              <a:gd name="T1" fmla="*/ 0 h 42"/>
              <a:gd name="T2" fmla="*/ 1 w 198"/>
              <a:gd name="T3" fmla="*/ 6 h 42"/>
              <a:gd name="T4" fmla="*/ 20 w 198"/>
              <a:gd name="T5" fmla="*/ 6 h 42"/>
              <a:gd name="T6" fmla="*/ 20 w 198"/>
              <a:gd name="T7" fmla="*/ 0 h 42"/>
              <a:gd name="T8" fmla="*/ 0 w 198"/>
              <a:gd name="T9" fmla="*/ 0 h 42"/>
              <a:gd name="T10" fmla="*/ 0 60000 65536"/>
              <a:gd name="T11" fmla="*/ 0 60000 65536"/>
              <a:gd name="T12" fmla="*/ 0 60000 65536"/>
              <a:gd name="T13" fmla="*/ 0 60000 65536"/>
              <a:gd name="T14" fmla="*/ 0 60000 65536"/>
              <a:gd name="T15" fmla="*/ 0 w 198"/>
              <a:gd name="T16" fmla="*/ 0 h 42"/>
              <a:gd name="T17" fmla="*/ 198 w 198"/>
              <a:gd name="T18" fmla="*/ 42 h 42"/>
            </a:gdLst>
            <a:ahLst/>
            <a:cxnLst>
              <a:cxn ang="T10">
                <a:pos x="T0" y="T1"/>
              </a:cxn>
              <a:cxn ang="T11">
                <a:pos x="T2" y="T3"/>
              </a:cxn>
              <a:cxn ang="T12">
                <a:pos x="T4" y="T5"/>
              </a:cxn>
              <a:cxn ang="T13">
                <a:pos x="T6" y="T7"/>
              </a:cxn>
              <a:cxn ang="T14">
                <a:pos x="T8" y="T9"/>
              </a:cxn>
            </a:cxnLst>
            <a:rect l="T15" t="T16" r="T17" b="T18"/>
            <a:pathLst>
              <a:path w="198" h="42">
                <a:moveTo>
                  <a:pt x="0" y="0"/>
                </a:moveTo>
                <a:lnTo>
                  <a:pt x="4" y="42"/>
                </a:lnTo>
                <a:lnTo>
                  <a:pt x="198" y="42"/>
                </a:lnTo>
                <a:lnTo>
                  <a:pt x="190" y="0"/>
                </a:lnTo>
                <a:lnTo>
                  <a:pt x="0" y="0"/>
                </a:lnTo>
                <a:close/>
              </a:path>
            </a:pathLst>
          </a:custGeom>
          <a:solidFill>
            <a:srgbClr val="FFFFFF"/>
          </a:solidFill>
          <a:ln w="6350">
            <a:solidFill>
              <a:schemeClr val="tx1"/>
            </a:solidFill>
            <a:round/>
            <a:headEnd/>
            <a:tailEnd/>
          </a:ln>
        </p:spPr>
        <p:txBody>
          <a:bodyPr/>
          <a:lstStyle/>
          <a:p>
            <a:endParaRPr lang="en-GB"/>
          </a:p>
        </p:txBody>
      </p:sp>
      <p:sp>
        <p:nvSpPr>
          <p:cNvPr id="16525" name="Freeform 118"/>
          <p:cNvSpPr>
            <a:spLocks/>
          </p:cNvSpPr>
          <p:nvPr/>
        </p:nvSpPr>
        <p:spPr bwMode="auto">
          <a:xfrm>
            <a:off x="1493838" y="5583238"/>
            <a:ext cx="11113" cy="52388"/>
          </a:xfrm>
          <a:custGeom>
            <a:avLst/>
            <a:gdLst>
              <a:gd name="T0" fmla="*/ 1 w 11"/>
              <a:gd name="T1" fmla="*/ 4 h 47"/>
              <a:gd name="T2" fmla="*/ 1 w 11"/>
              <a:gd name="T3" fmla="*/ 5 h 47"/>
              <a:gd name="T4" fmla="*/ 1 w 11"/>
              <a:gd name="T5" fmla="*/ 0 h 47"/>
              <a:gd name="T6" fmla="*/ 0 w 11"/>
              <a:gd name="T7" fmla="*/ 0 h 47"/>
              <a:gd name="T8" fmla="*/ 1 w 11"/>
              <a:gd name="T9" fmla="*/ 5 h 47"/>
              <a:gd name="T10" fmla="*/ 1 w 11"/>
              <a:gd name="T11" fmla="*/ 6 h 47"/>
              <a:gd name="T12" fmla="*/ 1 w 11"/>
              <a:gd name="T13" fmla="*/ 5 h 47"/>
              <a:gd name="T14" fmla="*/ 1 w 11"/>
              <a:gd name="T15" fmla="*/ 6 h 47"/>
              <a:gd name="T16" fmla="*/ 1 w 11"/>
              <a:gd name="T17" fmla="*/ 6 h 47"/>
              <a:gd name="T18" fmla="*/ 1 w 11"/>
              <a:gd name="T19" fmla="*/ 6 h 47"/>
              <a:gd name="T20" fmla="*/ 1 w 11"/>
              <a:gd name="T21" fmla="*/ 5 h 47"/>
              <a:gd name="T22" fmla="*/ 1 w 11"/>
              <a:gd name="T23" fmla="*/ 4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47"/>
              <a:gd name="T38" fmla="*/ 11 w 11"/>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47">
                <a:moveTo>
                  <a:pt x="7" y="38"/>
                </a:moveTo>
                <a:lnTo>
                  <a:pt x="11" y="42"/>
                </a:lnTo>
                <a:lnTo>
                  <a:pt x="6" y="0"/>
                </a:lnTo>
                <a:lnTo>
                  <a:pt x="0" y="0"/>
                </a:lnTo>
                <a:lnTo>
                  <a:pt x="4" y="42"/>
                </a:lnTo>
                <a:lnTo>
                  <a:pt x="7" y="47"/>
                </a:lnTo>
                <a:lnTo>
                  <a:pt x="4" y="42"/>
                </a:lnTo>
                <a:lnTo>
                  <a:pt x="5" y="45"/>
                </a:lnTo>
                <a:lnTo>
                  <a:pt x="7" y="46"/>
                </a:lnTo>
                <a:lnTo>
                  <a:pt x="10" y="45"/>
                </a:lnTo>
                <a:lnTo>
                  <a:pt x="11" y="42"/>
                </a:lnTo>
                <a:lnTo>
                  <a:pt x="7" y="38"/>
                </a:lnTo>
                <a:close/>
              </a:path>
            </a:pathLst>
          </a:custGeom>
          <a:solidFill>
            <a:srgbClr val="000000"/>
          </a:solidFill>
          <a:ln w="6350">
            <a:solidFill>
              <a:schemeClr val="tx1"/>
            </a:solidFill>
            <a:round/>
            <a:headEnd/>
            <a:tailEnd/>
          </a:ln>
        </p:spPr>
        <p:txBody>
          <a:bodyPr/>
          <a:lstStyle/>
          <a:p>
            <a:endParaRPr lang="en-GB"/>
          </a:p>
        </p:txBody>
      </p:sp>
      <p:sp>
        <p:nvSpPr>
          <p:cNvPr id="16526" name="Freeform 119"/>
          <p:cNvSpPr>
            <a:spLocks/>
          </p:cNvSpPr>
          <p:nvPr/>
        </p:nvSpPr>
        <p:spPr bwMode="auto">
          <a:xfrm>
            <a:off x="1501775" y="5626100"/>
            <a:ext cx="214313" cy="9525"/>
          </a:xfrm>
          <a:custGeom>
            <a:avLst/>
            <a:gdLst>
              <a:gd name="T0" fmla="*/ 19 w 199"/>
              <a:gd name="T1" fmla="*/ 1 h 9"/>
              <a:gd name="T2" fmla="*/ 19 w 199"/>
              <a:gd name="T3" fmla="*/ 0 h 9"/>
              <a:gd name="T4" fmla="*/ 0 w 199"/>
              <a:gd name="T5" fmla="*/ 0 h 9"/>
              <a:gd name="T6" fmla="*/ 0 w 199"/>
              <a:gd name="T7" fmla="*/ 1 h 9"/>
              <a:gd name="T8" fmla="*/ 19 w 199"/>
              <a:gd name="T9" fmla="*/ 1 h 9"/>
              <a:gd name="T10" fmla="*/ 19 w 199"/>
              <a:gd name="T11" fmla="*/ 1 h 9"/>
              <a:gd name="T12" fmla="*/ 19 w 199"/>
              <a:gd name="T13" fmla="*/ 1 h 9"/>
              <a:gd name="T14" fmla="*/ 19 w 199"/>
              <a:gd name="T15" fmla="*/ 1 h 9"/>
              <a:gd name="T16" fmla="*/ 19 w 199"/>
              <a:gd name="T17" fmla="*/ 1 h 9"/>
              <a:gd name="T18" fmla="*/ 19 w 199"/>
              <a:gd name="T19" fmla="*/ 1 h 9"/>
              <a:gd name="T20" fmla="*/ 19 w 199"/>
              <a:gd name="T21" fmla="*/ 0 h 9"/>
              <a:gd name="T22" fmla="*/ 19 w 199"/>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
              <a:gd name="T37" fmla="*/ 0 h 9"/>
              <a:gd name="T38" fmla="*/ 199 w 19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 h="9">
                <a:moveTo>
                  <a:pt x="191" y="4"/>
                </a:moveTo>
                <a:lnTo>
                  <a:pt x="194" y="0"/>
                </a:lnTo>
                <a:lnTo>
                  <a:pt x="0" y="0"/>
                </a:lnTo>
                <a:lnTo>
                  <a:pt x="0" y="9"/>
                </a:lnTo>
                <a:lnTo>
                  <a:pt x="194" y="9"/>
                </a:lnTo>
                <a:lnTo>
                  <a:pt x="198" y="4"/>
                </a:lnTo>
                <a:lnTo>
                  <a:pt x="194" y="9"/>
                </a:lnTo>
                <a:lnTo>
                  <a:pt x="198" y="8"/>
                </a:lnTo>
                <a:lnTo>
                  <a:pt x="199" y="4"/>
                </a:lnTo>
                <a:lnTo>
                  <a:pt x="198" y="1"/>
                </a:lnTo>
                <a:lnTo>
                  <a:pt x="194" y="0"/>
                </a:lnTo>
                <a:lnTo>
                  <a:pt x="191" y="4"/>
                </a:lnTo>
                <a:close/>
              </a:path>
            </a:pathLst>
          </a:custGeom>
          <a:solidFill>
            <a:srgbClr val="000000"/>
          </a:solidFill>
          <a:ln w="6350">
            <a:solidFill>
              <a:schemeClr val="tx1"/>
            </a:solidFill>
            <a:round/>
            <a:headEnd/>
            <a:tailEnd/>
          </a:ln>
        </p:spPr>
        <p:txBody>
          <a:bodyPr/>
          <a:lstStyle/>
          <a:p>
            <a:endParaRPr lang="en-GB"/>
          </a:p>
        </p:txBody>
      </p:sp>
      <p:sp>
        <p:nvSpPr>
          <p:cNvPr id="16527" name="Freeform 120"/>
          <p:cNvSpPr>
            <a:spLocks/>
          </p:cNvSpPr>
          <p:nvPr/>
        </p:nvSpPr>
        <p:spPr bwMode="auto">
          <a:xfrm>
            <a:off x="1698625" y="5576888"/>
            <a:ext cx="17463" cy="53975"/>
          </a:xfrm>
          <a:custGeom>
            <a:avLst/>
            <a:gdLst>
              <a:gd name="T0" fmla="*/ 1 w 15"/>
              <a:gd name="T1" fmla="*/ 1 h 47"/>
              <a:gd name="T2" fmla="*/ 0 w 15"/>
              <a:gd name="T3" fmla="*/ 1 h 47"/>
              <a:gd name="T4" fmla="*/ 1 w 15"/>
              <a:gd name="T5" fmla="*/ 7 h 47"/>
              <a:gd name="T6" fmla="*/ 2 w 15"/>
              <a:gd name="T7" fmla="*/ 7 h 47"/>
              <a:gd name="T8" fmla="*/ 1 w 15"/>
              <a:gd name="T9" fmla="*/ 1 h 47"/>
              <a:gd name="T10" fmla="*/ 1 w 15"/>
              <a:gd name="T11" fmla="*/ 0 h 47"/>
              <a:gd name="T12" fmla="*/ 1 w 15"/>
              <a:gd name="T13" fmla="*/ 1 h 47"/>
              <a:gd name="T14" fmla="*/ 1 w 15"/>
              <a:gd name="T15" fmla="*/ 1 h 47"/>
              <a:gd name="T16" fmla="*/ 1 w 15"/>
              <a:gd name="T17" fmla="*/ 1 h 47"/>
              <a:gd name="T18" fmla="*/ 1 w 15"/>
              <a:gd name="T19" fmla="*/ 1 h 47"/>
              <a:gd name="T20" fmla="*/ 0 w 15"/>
              <a:gd name="T21" fmla="*/ 1 h 47"/>
              <a:gd name="T22" fmla="*/ 1 w 15"/>
              <a:gd name="T23" fmla="*/ 1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47"/>
              <a:gd name="T38" fmla="*/ 15 w 15"/>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47">
                <a:moveTo>
                  <a:pt x="3" y="9"/>
                </a:moveTo>
                <a:lnTo>
                  <a:pt x="0" y="5"/>
                </a:lnTo>
                <a:lnTo>
                  <a:pt x="8" y="47"/>
                </a:lnTo>
                <a:lnTo>
                  <a:pt x="15" y="47"/>
                </a:lnTo>
                <a:lnTo>
                  <a:pt x="7" y="5"/>
                </a:lnTo>
                <a:lnTo>
                  <a:pt x="3" y="0"/>
                </a:lnTo>
                <a:lnTo>
                  <a:pt x="7" y="5"/>
                </a:lnTo>
                <a:lnTo>
                  <a:pt x="6" y="2"/>
                </a:lnTo>
                <a:lnTo>
                  <a:pt x="3" y="1"/>
                </a:lnTo>
                <a:lnTo>
                  <a:pt x="1" y="2"/>
                </a:lnTo>
                <a:lnTo>
                  <a:pt x="0" y="5"/>
                </a:lnTo>
                <a:lnTo>
                  <a:pt x="3" y="9"/>
                </a:lnTo>
                <a:close/>
              </a:path>
            </a:pathLst>
          </a:custGeom>
          <a:solidFill>
            <a:srgbClr val="000000"/>
          </a:solidFill>
          <a:ln w="6350">
            <a:solidFill>
              <a:schemeClr val="tx1"/>
            </a:solidFill>
            <a:round/>
            <a:headEnd/>
            <a:tailEnd/>
          </a:ln>
        </p:spPr>
        <p:txBody>
          <a:bodyPr/>
          <a:lstStyle/>
          <a:p>
            <a:endParaRPr lang="en-GB"/>
          </a:p>
        </p:txBody>
      </p:sp>
      <p:sp>
        <p:nvSpPr>
          <p:cNvPr id="16528" name="Freeform 121"/>
          <p:cNvSpPr>
            <a:spLocks/>
          </p:cNvSpPr>
          <p:nvPr/>
        </p:nvSpPr>
        <p:spPr bwMode="auto">
          <a:xfrm>
            <a:off x="1490663" y="5576888"/>
            <a:ext cx="212725" cy="11113"/>
          </a:xfrm>
          <a:custGeom>
            <a:avLst/>
            <a:gdLst>
              <a:gd name="T0" fmla="*/ 1 w 195"/>
              <a:gd name="T1" fmla="*/ 2 h 9"/>
              <a:gd name="T2" fmla="*/ 1 w 195"/>
              <a:gd name="T3" fmla="*/ 2 h 9"/>
              <a:gd name="T4" fmla="*/ 21 w 195"/>
              <a:gd name="T5" fmla="*/ 2 h 9"/>
              <a:gd name="T6" fmla="*/ 21 w 195"/>
              <a:gd name="T7" fmla="*/ 0 h 9"/>
              <a:gd name="T8" fmla="*/ 1 w 195"/>
              <a:gd name="T9" fmla="*/ 0 h 9"/>
              <a:gd name="T10" fmla="*/ 1 w 195"/>
              <a:gd name="T11" fmla="*/ 2 h 9"/>
              <a:gd name="T12" fmla="*/ 1 w 195"/>
              <a:gd name="T13" fmla="*/ 0 h 9"/>
              <a:gd name="T14" fmla="*/ 1 w 195"/>
              <a:gd name="T15" fmla="*/ 1 h 9"/>
              <a:gd name="T16" fmla="*/ 0 w 195"/>
              <a:gd name="T17" fmla="*/ 2 h 9"/>
              <a:gd name="T18" fmla="*/ 1 w 195"/>
              <a:gd name="T19" fmla="*/ 2 h 9"/>
              <a:gd name="T20" fmla="*/ 1 w 195"/>
              <a:gd name="T21" fmla="*/ 2 h 9"/>
              <a:gd name="T22" fmla="*/ 1 w 195"/>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5"/>
              <a:gd name="T37" fmla="*/ 0 h 9"/>
              <a:gd name="T38" fmla="*/ 195 w 195"/>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5" h="9">
                <a:moveTo>
                  <a:pt x="8" y="5"/>
                </a:moveTo>
                <a:lnTo>
                  <a:pt x="5" y="9"/>
                </a:lnTo>
                <a:lnTo>
                  <a:pt x="195" y="9"/>
                </a:lnTo>
                <a:lnTo>
                  <a:pt x="195" y="0"/>
                </a:lnTo>
                <a:lnTo>
                  <a:pt x="5" y="0"/>
                </a:lnTo>
                <a:lnTo>
                  <a:pt x="2" y="5"/>
                </a:lnTo>
                <a:lnTo>
                  <a:pt x="5" y="0"/>
                </a:lnTo>
                <a:lnTo>
                  <a:pt x="2" y="1"/>
                </a:lnTo>
                <a:lnTo>
                  <a:pt x="0" y="5"/>
                </a:lnTo>
                <a:lnTo>
                  <a:pt x="2" y="8"/>
                </a:lnTo>
                <a:lnTo>
                  <a:pt x="5" y="9"/>
                </a:lnTo>
                <a:lnTo>
                  <a:pt x="8" y="5"/>
                </a:lnTo>
                <a:close/>
              </a:path>
            </a:pathLst>
          </a:custGeom>
          <a:solidFill>
            <a:srgbClr val="000000"/>
          </a:solidFill>
          <a:ln w="6350">
            <a:solidFill>
              <a:schemeClr val="tx1"/>
            </a:solidFill>
            <a:round/>
            <a:headEnd/>
            <a:tailEnd/>
          </a:ln>
        </p:spPr>
        <p:txBody>
          <a:bodyPr/>
          <a:lstStyle/>
          <a:p>
            <a:endParaRPr lang="en-GB"/>
          </a:p>
        </p:txBody>
      </p:sp>
      <p:sp>
        <p:nvSpPr>
          <p:cNvPr id="16529" name="Freeform 122"/>
          <p:cNvSpPr>
            <a:spLocks/>
          </p:cNvSpPr>
          <p:nvPr/>
        </p:nvSpPr>
        <p:spPr bwMode="auto">
          <a:xfrm>
            <a:off x="1512888" y="5675313"/>
            <a:ext cx="234950" cy="182563"/>
          </a:xfrm>
          <a:custGeom>
            <a:avLst/>
            <a:gdLst>
              <a:gd name="T0" fmla="*/ 0 w 217"/>
              <a:gd name="T1" fmla="*/ 0 h 162"/>
              <a:gd name="T2" fmla="*/ 2 w 217"/>
              <a:gd name="T3" fmla="*/ 21 h 162"/>
              <a:gd name="T4" fmla="*/ 22 w 217"/>
              <a:gd name="T5" fmla="*/ 21 h 162"/>
              <a:gd name="T6" fmla="*/ 19 w 217"/>
              <a:gd name="T7" fmla="*/ 0 h 162"/>
              <a:gd name="T8" fmla="*/ 0 w 217"/>
              <a:gd name="T9" fmla="*/ 0 h 162"/>
              <a:gd name="T10" fmla="*/ 0 60000 65536"/>
              <a:gd name="T11" fmla="*/ 0 60000 65536"/>
              <a:gd name="T12" fmla="*/ 0 60000 65536"/>
              <a:gd name="T13" fmla="*/ 0 60000 65536"/>
              <a:gd name="T14" fmla="*/ 0 60000 65536"/>
              <a:gd name="T15" fmla="*/ 0 w 217"/>
              <a:gd name="T16" fmla="*/ 0 h 162"/>
              <a:gd name="T17" fmla="*/ 217 w 217"/>
              <a:gd name="T18" fmla="*/ 162 h 162"/>
            </a:gdLst>
            <a:ahLst/>
            <a:cxnLst>
              <a:cxn ang="T10">
                <a:pos x="T0" y="T1"/>
              </a:cxn>
              <a:cxn ang="T11">
                <a:pos x="T2" y="T3"/>
              </a:cxn>
              <a:cxn ang="T12">
                <a:pos x="T4" y="T5"/>
              </a:cxn>
              <a:cxn ang="T13">
                <a:pos x="T6" y="T7"/>
              </a:cxn>
              <a:cxn ang="T14">
                <a:pos x="T8" y="T9"/>
              </a:cxn>
            </a:cxnLst>
            <a:rect l="T15" t="T16" r="T17" b="T18"/>
            <a:pathLst>
              <a:path w="217" h="162">
                <a:moveTo>
                  <a:pt x="0" y="0"/>
                </a:moveTo>
                <a:lnTo>
                  <a:pt x="23" y="162"/>
                </a:lnTo>
                <a:lnTo>
                  <a:pt x="217" y="162"/>
                </a:lnTo>
                <a:lnTo>
                  <a:pt x="189" y="0"/>
                </a:lnTo>
                <a:lnTo>
                  <a:pt x="0" y="0"/>
                </a:lnTo>
                <a:close/>
              </a:path>
            </a:pathLst>
          </a:custGeom>
          <a:solidFill>
            <a:srgbClr val="FFFFFF"/>
          </a:solidFill>
          <a:ln w="6350">
            <a:solidFill>
              <a:schemeClr val="tx1"/>
            </a:solidFill>
            <a:round/>
            <a:headEnd/>
            <a:tailEnd/>
          </a:ln>
        </p:spPr>
        <p:txBody>
          <a:bodyPr/>
          <a:lstStyle/>
          <a:p>
            <a:endParaRPr lang="en-GB"/>
          </a:p>
        </p:txBody>
      </p:sp>
      <p:sp>
        <p:nvSpPr>
          <p:cNvPr id="16530" name="Freeform 123"/>
          <p:cNvSpPr>
            <a:spLocks/>
          </p:cNvSpPr>
          <p:nvPr/>
        </p:nvSpPr>
        <p:spPr bwMode="auto">
          <a:xfrm>
            <a:off x="1508125" y="5675313"/>
            <a:ext cx="34925" cy="187325"/>
          </a:xfrm>
          <a:custGeom>
            <a:avLst/>
            <a:gdLst>
              <a:gd name="T0" fmla="*/ 3 w 31"/>
              <a:gd name="T1" fmla="*/ 20 h 167"/>
              <a:gd name="T2" fmla="*/ 4 w 31"/>
              <a:gd name="T3" fmla="*/ 20 h 167"/>
              <a:gd name="T4" fmla="*/ 1 w 31"/>
              <a:gd name="T5" fmla="*/ 0 h 167"/>
              <a:gd name="T6" fmla="*/ 0 w 31"/>
              <a:gd name="T7" fmla="*/ 0 h 167"/>
              <a:gd name="T8" fmla="*/ 3 w 31"/>
              <a:gd name="T9" fmla="*/ 20 h 167"/>
              <a:gd name="T10" fmla="*/ 3 w 31"/>
              <a:gd name="T11" fmla="*/ 21 h 167"/>
              <a:gd name="T12" fmla="*/ 3 w 31"/>
              <a:gd name="T13" fmla="*/ 20 h 167"/>
              <a:gd name="T14" fmla="*/ 3 w 31"/>
              <a:gd name="T15" fmla="*/ 21 h 167"/>
              <a:gd name="T16" fmla="*/ 3 w 31"/>
              <a:gd name="T17" fmla="*/ 21 h 167"/>
              <a:gd name="T18" fmla="*/ 4 w 31"/>
              <a:gd name="T19" fmla="*/ 21 h 167"/>
              <a:gd name="T20" fmla="*/ 4 w 31"/>
              <a:gd name="T21" fmla="*/ 20 h 167"/>
              <a:gd name="T22" fmla="*/ 3 w 31"/>
              <a:gd name="T23" fmla="*/ 20 h 1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67"/>
              <a:gd name="T38" fmla="*/ 31 w 31"/>
              <a:gd name="T39" fmla="*/ 167 h 1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67">
                <a:moveTo>
                  <a:pt x="27" y="158"/>
                </a:moveTo>
                <a:lnTo>
                  <a:pt x="31" y="162"/>
                </a:lnTo>
                <a:lnTo>
                  <a:pt x="7" y="0"/>
                </a:lnTo>
                <a:lnTo>
                  <a:pt x="0" y="0"/>
                </a:lnTo>
                <a:lnTo>
                  <a:pt x="24" y="162"/>
                </a:lnTo>
                <a:lnTo>
                  <a:pt x="27" y="167"/>
                </a:lnTo>
                <a:lnTo>
                  <a:pt x="24" y="162"/>
                </a:lnTo>
                <a:lnTo>
                  <a:pt x="25" y="165"/>
                </a:lnTo>
                <a:lnTo>
                  <a:pt x="27" y="166"/>
                </a:lnTo>
                <a:lnTo>
                  <a:pt x="29" y="165"/>
                </a:lnTo>
                <a:lnTo>
                  <a:pt x="31" y="162"/>
                </a:lnTo>
                <a:lnTo>
                  <a:pt x="27" y="158"/>
                </a:lnTo>
                <a:close/>
              </a:path>
            </a:pathLst>
          </a:custGeom>
          <a:solidFill>
            <a:srgbClr val="000000"/>
          </a:solidFill>
          <a:ln w="6350">
            <a:solidFill>
              <a:schemeClr val="tx1"/>
            </a:solidFill>
            <a:round/>
            <a:headEnd/>
            <a:tailEnd/>
          </a:ln>
        </p:spPr>
        <p:txBody>
          <a:bodyPr/>
          <a:lstStyle/>
          <a:p>
            <a:endParaRPr lang="en-GB"/>
          </a:p>
        </p:txBody>
      </p:sp>
      <p:sp>
        <p:nvSpPr>
          <p:cNvPr id="16531" name="Freeform 124"/>
          <p:cNvSpPr>
            <a:spLocks/>
          </p:cNvSpPr>
          <p:nvPr/>
        </p:nvSpPr>
        <p:spPr bwMode="auto">
          <a:xfrm>
            <a:off x="1538288" y="5853113"/>
            <a:ext cx="214313" cy="9525"/>
          </a:xfrm>
          <a:custGeom>
            <a:avLst/>
            <a:gdLst>
              <a:gd name="T0" fmla="*/ 20 w 198"/>
              <a:gd name="T1" fmla="*/ 1 h 9"/>
              <a:gd name="T2" fmla="*/ 20 w 198"/>
              <a:gd name="T3" fmla="*/ 0 h 9"/>
              <a:gd name="T4" fmla="*/ 0 w 198"/>
              <a:gd name="T5" fmla="*/ 0 h 9"/>
              <a:gd name="T6" fmla="*/ 0 w 198"/>
              <a:gd name="T7" fmla="*/ 1 h 9"/>
              <a:gd name="T8" fmla="*/ 20 w 198"/>
              <a:gd name="T9" fmla="*/ 1 h 9"/>
              <a:gd name="T10" fmla="*/ 20 w 198"/>
              <a:gd name="T11" fmla="*/ 1 h 9"/>
              <a:gd name="T12" fmla="*/ 20 w 198"/>
              <a:gd name="T13" fmla="*/ 1 h 9"/>
              <a:gd name="T14" fmla="*/ 20 w 198"/>
              <a:gd name="T15" fmla="*/ 1 h 9"/>
              <a:gd name="T16" fmla="*/ 20 w 198"/>
              <a:gd name="T17" fmla="*/ 1 h 9"/>
              <a:gd name="T18" fmla="*/ 20 w 198"/>
              <a:gd name="T19" fmla="*/ 1 h 9"/>
              <a:gd name="T20" fmla="*/ 20 w 198"/>
              <a:gd name="T21" fmla="*/ 0 h 9"/>
              <a:gd name="T22" fmla="*/ 20 w 198"/>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8"/>
              <a:gd name="T37" fmla="*/ 0 h 9"/>
              <a:gd name="T38" fmla="*/ 198 w 198"/>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8" h="9">
                <a:moveTo>
                  <a:pt x="191" y="4"/>
                </a:moveTo>
                <a:lnTo>
                  <a:pt x="194" y="0"/>
                </a:lnTo>
                <a:lnTo>
                  <a:pt x="0" y="0"/>
                </a:lnTo>
                <a:lnTo>
                  <a:pt x="0" y="9"/>
                </a:lnTo>
                <a:lnTo>
                  <a:pt x="194" y="9"/>
                </a:lnTo>
                <a:lnTo>
                  <a:pt x="197" y="4"/>
                </a:lnTo>
                <a:lnTo>
                  <a:pt x="194" y="9"/>
                </a:lnTo>
                <a:lnTo>
                  <a:pt x="197" y="8"/>
                </a:lnTo>
                <a:lnTo>
                  <a:pt x="198" y="4"/>
                </a:lnTo>
                <a:lnTo>
                  <a:pt x="197" y="1"/>
                </a:lnTo>
                <a:lnTo>
                  <a:pt x="194" y="0"/>
                </a:lnTo>
                <a:lnTo>
                  <a:pt x="191" y="4"/>
                </a:lnTo>
                <a:close/>
              </a:path>
            </a:pathLst>
          </a:custGeom>
          <a:solidFill>
            <a:srgbClr val="000000"/>
          </a:solidFill>
          <a:ln w="6350">
            <a:solidFill>
              <a:schemeClr val="tx1"/>
            </a:solidFill>
            <a:round/>
            <a:headEnd/>
            <a:tailEnd/>
          </a:ln>
        </p:spPr>
        <p:txBody>
          <a:bodyPr/>
          <a:lstStyle/>
          <a:p>
            <a:endParaRPr lang="en-GB"/>
          </a:p>
        </p:txBody>
      </p:sp>
      <p:sp>
        <p:nvSpPr>
          <p:cNvPr id="16532" name="Freeform 125"/>
          <p:cNvSpPr>
            <a:spLocks/>
          </p:cNvSpPr>
          <p:nvPr/>
        </p:nvSpPr>
        <p:spPr bwMode="auto">
          <a:xfrm>
            <a:off x="1712913" y="5670550"/>
            <a:ext cx="38100" cy="187325"/>
          </a:xfrm>
          <a:custGeom>
            <a:avLst/>
            <a:gdLst>
              <a:gd name="T0" fmla="*/ 1 w 35"/>
              <a:gd name="T1" fmla="*/ 1 h 167"/>
              <a:gd name="T2" fmla="*/ 0 w 35"/>
              <a:gd name="T3" fmla="*/ 1 h 167"/>
              <a:gd name="T4" fmla="*/ 3 w 35"/>
              <a:gd name="T5" fmla="*/ 21 h 167"/>
              <a:gd name="T6" fmla="*/ 3 w 35"/>
              <a:gd name="T7" fmla="*/ 21 h 167"/>
              <a:gd name="T8" fmla="*/ 1 w 35"/>
              <a:gd name="T9" fmla="*/ 1 h 167"/>
              <a:gd name="T10" fmla="*/ 1 w 35"/>
              <a:gd name="T11" fmla="*/ 0 h 167"/>
              <a:gd name="T12" fmla="*/ 1 w 35"/>
              <a:gd name="T13" fmla="*/ 1 h 167"/>
              <a:gd name="T14" fmla="*/ 1 w 35"/>
              <a:gd name="T15" fmla="*/ 1 h 167"/>
              <a:gd name="T16" fmla="*/ 1 w 35"/>
              <a:gd name="T17" fmla="*/ 1 h 167"/>
              <a:gd name="T18" fmla="*/ 1 w 35"/>
              <a:gd name="T19" fmla="*/ 1 h 167"/>
              <a:gd name="T20" fmla="*/ 0 w 35"/>
              <a:gd name="T21" fmla="*/ 1 h 167"/>
              <a:gd name="T22" fmla="*/ 1 w 35"/>
              <a:gd name="T23" fmla="*/ 1 h 1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167"/>
              <a:gd name="T38" fmla="*/ 35 w 35"/>
              <a:gd name="T39" fmla="*/ 167 h 1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167">
                <a:moveTo>
                  <a:pt x="4" y="9"/>
                </a:moveTo>
                <a:lnTo>
                  <a:pt x="0" y="5"/>
                </a:lnTo>
                <a:lnTo>
                  <a:pt x="29" y="167"/>
                </a:lnTo>
                <a:lnTo>
                  <a:pt x="35" y="167"/>
                </a:lnTo>
                <a:lnTo>
                  <a:pt x="7" y="5"/>
                </a:lnTo>
                <a:lnTo>
                  <a:pt x="4" y="0"/>
                </a:lnTo>
                <a:lnTo>
                  <a:pt x="7" y="5"/>
                </a:lnTo>
                <a:lnTo>
                  <a:pt x="6" y="3"/>
                </a:lnTo>
                <a:lnTo>
                  <a:pt x="4" y="2"/>
                </a:lnTo>
                <a:lnTo>
                  <a:pt x="2" y="3"/>
                </a:lnTo>
                <a:lnTo>
                  <a:pt x="0" y="5"/>
                </a:lnTo>
                <a:lnTo>
                  <a:pt x="4" y="9"/>
                </a:lnTo>
                <a:close/>
              </a:path>
            </a:pathLst>
          </a:custGeom>
          <a:solidFill>
            <a:srgbClr val="000000"/>
          </a:solidFill>
          <a:ln w="6350">
            <a:solidFill>
              <a:schemeClr val="tx1"/>
            </a:solidFill>
            <a:round/>
            <a:headEnd/>
            <a:tailEnd/>
          </a:ln>
        </p:spPr>
        <p:txBody>
          <a:bodyPr/>
          <a:lstStyle/>
          <a:p>
            <a:endParaRPr lang="en-GB"/>
          </a:p>
        </p:txBody>
      </p:sp>
      <p:sp>
        <p:nvSpPr>
          <p:cNvPr id="16533" name="Freeform 126"/>
          <p:cNvSpPr>
            <a:spLocks/>
          </p:cNvSpPr>
          <p:nvPr/>
        </p:nvSpPr>
        <p:spPr bwMode="auto">
          <a:xfrm>
            <a:off x="1508125" y="5670550"/>
            <a:ext cx="209550" cy="9525"/>
          </a:xfrm>
          <a:custGeom>
            <a:avLst/>
            <a:gdLst>
              <a:gd name="T0" fmla="*/ 1 w 194"/>
              <a:gd name="T1" fmla="*/ 1 h 9"/>
              <a:gd name="T2" fmla="*/ 1 w 194"/>
              <a:gd name="T3" fmla="*/ 1 h 9"/>
              <a:gd name="T4" fmla="*/ 20 w 194"/>
              <a:gd name="T5" fmla="*/ 1 h 9"/>
              <a:gd name="T6" fmla="*/ 20 w 194"/>
              <a:gd name="T7" fmla="*/ 0 h 9"/>
              <a:gd name="T8" fmla="*/ 1 w 194"/>
              <a:gd name="T9" fmla="*/ 0 h 9"/>
              <a:gd name="T10" fmla="*/ 1 w 194"/>
              <a:gd name="T11" fmla="*/ 1 h 9"/>
              <a:gd name="T12" fmla="*/ 1 w 194"/>
              <a:gd name="T13" fmla="*/ 0 h 9"/>
              <a:gd name="T14" fmla="*/ 1 w 194"/>
              <a:gd name="T15" fmla="*/ 1 h 9"/>
              <a:gd name="T16" fmla="*/ 0 w 194"/>
              <a:gd name="T17" fmla="*/ 1 h 9"/>
              <a:gd name="T18" fmla="*/ 1 w 194"/>
              <a:gd name="T19" fmla="*/ 1 h 9"/>
              <a:gd name="T20" fmla="*/ 1 w 194"/>
              <a:gd name="T21" fmla="*/ 1 h 9"/>
              <a:gd name="T22" fmla="*/ 1 w 194"/>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4"/>
              <a:gd name="T37" fmla="*/ 0 h 9"/>
              <a:gd name="T38" fmla="*/ 194 w 19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4" h="9">
                <a:moveTo>
                  <a:pt x="8" y="5"/>
                </a:moveTo>
                <a:lnTo>
                  <a:pt x="5" y="9"/>
                </a:lnTo>
                <a:lnTo>
                  <a:pt x="194" y="9"/>
                </a:lnTo>
                <a:lnTo>
                  <a:pt x="194" y="0"/>
                </a:lnTo>
                <a:lnTo>
                  <a:pt x="5" y="0"/>
                </a:lnTo>
                <a:lnTo>
                  <a:pt x="1" y="5"/>
                </a:lnTo>
                <a:lnTo>
                  <a:pt x="5" y="0"/>
                </a:lnTo>
                <a:lnTo>
                  <a:pt x="1" y="2"/>
                </a:lnTo>
                <a:lnTo>
                  <a:pt x="0" y="5"/>
                </a:lnTo>
                <a:lnTo>
                  <a:pt x="1" y="8"/>
                </a:lnTo>
                <a:lnTo>
                  <a:pt x="5" y="9"/>
                </a:lnTo>
                <a:lnTo>
                  <a:pt x="8" y="5"/>
                </a:lnTo>
                <a:close/>
              </a:path>
            </a:pathLst>
          </a:custGeom>
          <a:solidFill>
            <a:srgbClr val="000000"/>
          </a:solidFill>
          <a:ln w="6350">
            <a:solidFill>
              <a:schemeClr val="tx1"/>
            </a:solidFill>
            <a:round/>
            <a:headEnd/>
            <a:tailEnd/>
          </a:ln>
        </p:spPr>
        <p:txBody>
          <a:bodyPr/>
          <a:lstStyle/>
          <a:p>
            <a:endParaRPr lang="en-GB"/>
          </a:p>
        </p:txBody>
      </p:sp>
      <p:sp>
        <p:nvSpPr>
          <p:cNvPr id="16534" name="Freeform 127"/>
          <p:cNvSpPr>
            <a:spLocks/>
          </p:cNvSpPr>
          <p:nvPr/>
        </p:nvSpPr>
        <p:spPr bwMode="auto">
          <a:xfrm>
            <a:off x="538163" y="5676900"/>
            <a:ext cx="952500" cy="180975"/>
          </a:xfrm>
          <a:custGeom>
            <a:avLst/>
            <a:gdLst>
              <a:gd name="T0" fmla="*/ 86 w 880"/>
              <a:gd name="T1" fmla="*/ 0 h 161"/>
              <a:gd name="T2" fmla="*/ 89 w 880"/>
              <a:gd name="T3" fmla="*/ 20 h 161"/>
              <a:gd name="T4" fmla="*/ 81 w 880"/>
              <a:gd name="T5" fmla="*/ 20 h 161"/>
              <a:gd name="T6" fmla="*/ 81 w 880"/>
              <a:gd name="T7" fmla="*/ 16 h 161"/>
              <a:gd name="T8" fmla="*/ 75 w 880"/>
              <a:gd name="T9" fmla="*/ 16 h 161"/>
              <a:gd name="T10" fmla="*/ 75 w 880"/>
              <a:gd name="T11" fmla="*/ 20 h 161"/>
              <a:gd name="T12" fmla="*/ 14 w 880"/>
              <a:gd name="T13" fmla="*/ 20 h 161"/>
              <a:gd name="T14" fmla="*/ 14 w 880"/>
              <a:gd name="T15" fmla="*/ 16 h 161"/>
              <a:gd name="T16" fmla="*/ 8 w 880"/>
              <a:gd name="T17" fmla="*/ 16 h 161"/>
              <a:gd name="T18" fmla="*/ 7 w 880"/>
              <a:gd name="T19" fmla="*/ 20 h 161"/>
              <a:gd name="T20" fmla="*/ 0 w 880"/>
              <a:gd name="T21" fmla="*/ 20 h 161"/>
              <a:gd name="T22" fmla="*/ 2 w 880"/>
              <a:gd name="T23" fmla="*/ 0 h 161"/>
              <a:gd name="T24" fmla="*/ 86 w 880"/>
              <a:gd name="T25" fmla="*/ 0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0"/>
              <a:gd name="T40" fmla="*/ 0 h 161"/>
              <a:gd name="T41" fmla="*/ 880 w 880"/>
              <a:gd name="T42" fmla="*/ 161 h 1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0" h="161">
                <a:moveTo>
                  <a:pt x="857" y="0"/>
                </a:moveTo>
                <a:lnTo>
                  <a:pt x="880" y="161"/>
                </a:lnTo>
                <a:lnTo>
                  <a:pt x="810" y="161"/>
                </a:lnTo>
                <a:lnTo>
                  <a:pt x="805" y="126"/>
                </a:lnTo>
                <a:lnTo>
                  <a:pt x="743" y="126"/>
                </a:lnTo>
                <a:lnTo>
                  <a:pt x="746" y="161"/>
                </a:lnTo>
                <a:lnTo>
                  <a:pt x="136" y="161"/>
                </a:lnTo>
                <a:lnTo>
                  <a:pt x="138" y="126"/>
                </a:lnTo>
                <a:lnTo>
                  <a:pt x="72" y="126"/>
                </a:lnTo>
                <a:lnTo>
                  <a:pt x="66" y="161"/>
                </a:lnTo>
                <a:lnTo>
                  <a:pt x="0" y="161"/>
                </a:lnTo>
                <a:lnTo>
                  <a:pt x="21" y="0"/>
                </a:lnTo>
                <a:lnTo>
                  <a:pt x="857" y="0"/>
                </a:lnTo>
                <a:close/>
              </a:path>
            </a:pathLst>
          </a:custGeom>
          <a:solidFill>
            <a:srgbClr val="FFFFFF"/>
          </a:solidFill>
          <a:ln w="6350">
            <a:solidFill>
              <a:schemeClr val="tx1"/>
            </a:solidFill>
            <a:round/>
            <a:headEnd/>
            <a:tailEnd/>
          </a:ln>
        </p:spPr>
        <p:txBody>
          <a:bodyPr/>
          <a:lstStyle/>
          <a:p>
            <a:endParaRPr lang="en-GB"/>
          </a:p>
        </p:txBody>
      </p:sp>
      <p:sp>
        <p:nvSpPr>
          <p:cNvPr id="16535" name="Freeform 128"/>
          <p:cNvSpPr>
            <a:spLocks/>
          </p:cNvSpPr>
          <p:nvPr/>
        </p:nvSpPr>
        <p:spPr bwMode="auto">
          <a:xfrm>
            <a:off x="1462088" y="5676900"/>
            <a:ext cx="33338" cy="185738"/>
          </a:xfrm>
          <a:custGeom>
            <a:avLst/>
            <a:gdLst>
              <a:gd name="T0" fmla="*/ 2 w 31"/>
              <a:gd name="T1" fmla="*/ 20 h 166"/>
              <a:gd name="T2" fmla="*/ 3 w 31"/>
              <a:gd name="T3" fmla="*/ 19 h 166"/>
              <a:gd name="T4" fmla="*/ 1 w 31"/>
              <a:gd name="T5" fmla="*/ 0 h 166"/>
              <a:gd name="T6" fmla="*/ 0 w 31"/>
              <a:gd name="T7" fmla="*/ 0 h 166"/>
              <a:gd name="T8" fmla="*/ 2 w 31"/>
              <a:gd name="T9" fmla="*/ 19 h 166"/>
              <a:gd name="T10" fmla="*/ 2 w 31"/>
              <a:gd name="T11" fmla="*/ 19 h 166"/>
              <a:gd name="T12" fmla="*/ 2 w 31"/>
              <a:gd name="T13" fmla="*/ 19 h 166"/>
              <a:gd name="T14" fmla="*/ 2 w 31"/>
              <a:gd name="T15" fmla="*/ 20 h 166"/>
              <a:gd name="T16" fmla="*/ 2 w 31"/>
              <a:gd name="T17" fmla="*/ 20 h 166"/>
              <a:gd name="T18" fmla="*/ 3 w 31"/>
              <a:gd name="T19" fmla="*/ 20 h 166"/>
              <a:gd name="T20" fmla="*/ 3 w 31"/>
              <a:gd name="T21" fmla="*/ 19 h 166"/>
              <a:gd name="T22" fmla="*/ 2 w 31"/>
              <a:gd name="T23" fmla="*/ 20 h 1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66"/>
              <a:gd name="T38" fmla="*/ 31 w 31"/>
              <a:gd name="T39" fmla="*/ 166 h 1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66">
                <a:moveTo>
                  <a:pt x="27" y="166"/>
                </a:moveTo>
                <a:lnTo>
                  <a:pt x="31" y="161"/>
                </a:lnTo>
                <a:lnTo>
                  <a:pt x="7" y="0"/>
                </a:lnTo>
                <a:lnTo>
                  <a:pt x="0" y="0"/>
                </a:lnTo>
                <a:lnTo>
                  <a:pt x="24" y="161"/>
                </a:lnTo>
                <a:lnTo>
                  <a:pt x="27" y="157"/>
                </a:lnTo>
                <a:lnTo>
                  <a:pt x="24" y="161"/>
                </a:lnTo>
                <a:lnTo>
                  <a:pt x="25" y="164"/>
                </a:lnTo>
                <a:lnTo>
                  <a:pt x="27" y="165"/>
                </a:lnTo>
                <a:lnTo>
                  <a:pt x="30" y="164"/>
                </a:lnTo>
                <a:lnTo>
                  <a:pt x="31" y="161"/>
                </a:lnTo>
                <a:lnTo>
                  <a:pt x="27" y="166"/>
                </a:lnTo>
                <a:close/>
              </a:path>
            </a:pathLst>
          </a:custGeom>
          <a:solidFill>
            <a:srgbClr val="000000"/>
          </a:solidFill>
          <a:ln w="6350">
            <a:solidFill>
              <a:schemeClr val="tx1"/>
            </a:solidFill>
            <a:round/>
            <a:headEnd/>
            <a:tailEnd/>
          </a:ln>
        </p:spPr>
        <p:txBody>
          <a:bodyPr/>
          <a:lstStyle/>
          <a:p>
            <a:endParaRPr lang="en-GB"/>
          </a:p>
        </p:txBody>
      </p:sp>
      <p:sp>
        <p:nvSpPr>
          <p:cNvPr id="16536" name="Freeform 129"/>
          <p:cNvSpPr>
            <a:spLocks/>
          </p:cNvSpPr>
          <p:nvPr/>
        </p:nvSpPr>
        <p:spPr bwMode="auto">
          <a:xfrm>
            <a:off x="1409700" y="5853113"/>
            <a:ext cx="80963" cy="9525"/>
          </a:xfrm>
          <a:custGeom>
            <a:avLst/>
            <a:gdLst>
              <a:gd name="T0" fmla="*/ 1 w 75"/>
              <a:gd name="T1" fmla="*/ 1 h 9"/>
              <a:gd name="T2" fmla="*/ 1 w 75"/>
              <a:gd name="T3" fmla="*/ 1 h 9"/>
              <a:gd name="T4" fmla="*/ 7 w 75"/>
              <a:gd name="T5" fmla="*/ 1 h 9"/>
              <a:gd name="T6" fmla="*/ 7 w 75"/>
              <a:gd name="T7" fmla="*/ 0 h 9"/>
              <a:gd name="T8" fmla="*/ 1 w 75"/>
              <a:gd name="T9" fmla="*/ 0 h 9"/>
              <a:gd name="T10" fmla="*/ 1 w 75"/>
              <a:gd name="T11" fmla="*/ 1 h 9"/>
              <a:gd name="T12" fmla="*/ 1 w 75"/>
              <a:gd name="T13" fmla="*/ 0 h 9"/>
              <a:gd name="T14" fmla="*/ 1 w 75"/>
              <a:gd name="T15" fmla="*/ 1 h 9"/>
              <a:gd name="T16" fmla="*/ 0 w 75"/>
              <a:gd name="T17" fmla="*/ 1 h 9"/>
              <a:gd name="T18" fmla="*/ 1 w 75"/>
              <a:gd name="T19" fmla="*/ 1 h 9"/>
              <a:gd name="T20" fmla="*/ 1 w 75"/>
              <a:gd name="T21" fmla="*/ 1 h 9"/>
              <a:gd name="T22" fmla="*/ 1 w 75"/>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
              <a:gd name="T37" fmla="*/ 0 h 9"/>
              <a:gd name="T38" fmla="*/ 75 w 75"/>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 h="9">
                <a:moveTo>
                  <a:pt x="1" y="4"/>
                </a:moveTo>
                <a:lnTo>
                  <a:pt x="5" y="9"/>
                </a:lnTo>
                <a:lnTo>
                  <a:pt x="75" y="9"/>
                </a:lnTo>
                <a:lnTo>
                  <a:pt x="75" y="0"/>
                </a:lnTo>
                <a:lnTo>
                  <a:pt x="5" y="0"/>
                </a:lnTo>
                <a:lnTo>
                  <a:pt x="8" y="4"/>
                </a:lnTo>
                <a:lnTo>
                  <a:pt x="5" y="0"/>
                </a:lnTo>
                <a:lnTo>
                  <a:pt x="1" y="1"/>
                </a:lnTo>
                <a:lnTo>
                  <a:pt x="0" y="4"/>
                </a:lnTo>
                <a:lnTo>
                  <a:pt x="1" y="8"/>
                </a:lnTo>
                <a:lnTo>
                  <a:pt x="5" y="9"/>
                </a:lnTo>
                <a:lnTo>
                  <a:pt x="1" y="4"/>
                </a:lnTo>
                <a:close/>
              </a:path>
            </a:pathLst>
          </a:custGeom>
          <a:solidFill>
            <a:srgbClr val="000000"/>
          </a:solidFill>
          <a:ln w="6350">
            <a:solidFill>
              <a:schemeClr val="tx1"/>
            </a:solidFill>
            <a:round/>
            <a:headEnd/>
            <a:tailEnd/>
          </a:ln>
        </p:spPr>
        <p:txBody>
          <a:bodyPr/>
          <a:lstStyle/>
          <a:p>
            <a:endParaRPr lang="en-GB"/>
          </a:p>
        </p:txBody>
      </p:sp>
      <p:sp>
        <p:nvSpPr>
          <p:cNvPr id="16537" name="Freeform 130"/>
          <p:cNvSpPr>
            <a:spLocks/>
          </p:cNvSpPr>
          <p:nvPr/>
        </p:nvSpPr>
        <p:spPr bwMode="auto">
          <a:xfrm>
            <a:off x="1406525" y="5813425"/>
            <a:ext cx="12700" cy="44450"/>
          </a:xfrm>
          <a:custGeom>
            <a:avLst/>
            <a:gdLst>
              <a:gd name="T0" fmla="*/ 1 w 11"/>
              <a:gd name="T1" fmla="*/ 1 h 39"/>
              <a:gd name="T2" fmla="*/ 0 w 11"/>
              <a:gd name="T3" fmla="*/ 1 h 39"/>
              <a:gd name="T4" fmla="*/ 1 w 11"/>
              <a:gd name="T5" fmla="*/ 5 h 39"/>
              <a:gd name="T6" fmla="*/ 1 w 11"/>
              <a:gd name="T7" fmla="*/ 5 h 39"/>
              <a:gd name="T8" fmla="*/ 1 w 11"/>
              <a:gd name="T9" fmla="*/ 1 h 39"/>
              <a:gd name="T10" fmla="*/ 1 w 11"/>
              <a:gd name="T11" fmla="*/ 0 h 39"/>
              <a:gd name="T12" fmla="*/ 1 w 11"/>
              <a:gd name="T13" fmla="*/ 1 h 39"/>
              <a:gd name="T14" fmla="*/ 1 w 11"/>
              <a:gd name="T15" fmla="*/ 1 h 39"/>
              <a:gd name="T16" fmla="*/ 1 w 11"/>
              <a:gd name="T17" fmla="*/ 1 h 39"/>
              <a:gd name="T18" fmla="*/ 1 w 11"/>
              <a:gd name="T19" fmla="*/ 1 h 39"/>
              <a:gd name="T20" fmla="*/ 0 w 11"/>
              <a:gd name="T21" fmla="*/ 1 h 39"/>
              <a:gd name="T22" fmla="*/ 1 w 11"/>
              <a:gd name="T23" fmla="*/ 1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39"/>
              <a:gd name="T38" fmla="*/ 11 w 11"/>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39">
                <a:moveTo>
                  <a:pt x="3" y="9"/>
                </a:moveTo>
                <a:lnTo>
                  <a:pt x="0" y="4"/>
                </a:lnTo>
                <a:lnTo>
                  <a:pt x="4" y="39"/>
                </a:lnTo>
                <a:lnTo>
                  <a:pt x="11" y="39"/>
                </a:lnTo>
                <a:lnTo>
                  <a:pt x="6" y="4"/>
                </a:lnTo>
                <a:lnTo>
                  <a:pt x="3" y="0"/>
                </a:lnTo>
                <a:lnTo>
                  <a:pt x="6" y="4"/>
                </a:lnTo>
                <a:lnTo>
                  <a:pt x="5" y="2"/>
                </a:lnTo>
                <a:lnTo>
                  <a:pt x="3" y="1"/>
                </a:lnTo>
                <a:lnTo>
                  <a:pt x="1" y="2"/>
                </a:lnTo>
                <a:lnTo>
                  <a:pt x="0" y="4"/>
                </a:lnTo>
                <a:lnTo>
                  <a:pt x="3" y="9"/>
                </a:lnTo>
                <a:close/>
              </a:path>
            </a:pathLst>
          </a:custGeom>
          <a:solidFill>
            <a:srgbClr val="000000"/>
          </a:solidFill>
          <a:ln w="6350">
            <a:solidFill>
              <a:schemeClr val="tx1"/>
            </a:solidFill>
            <a:round/>
            <a:headEnd/>
            <a:tailEnd/>
          </a:ln>
        </p:spPr>
        <p:txBody>
          <a:bodyPr/>
          <a:lstStyle/>
          <a:p>
            <a:endParaRPr lang="en-GB"/>
          </a:p>
        </p:txBody>
      </p:sp>
      <p:sp>
        <p:nvSpPr>
          <p:cNvPr id="16538" name="Freeform 131"/>
          <p:cNvSpPr>
            <a:spLocks/>
          </p:cNvSpPr>
          <p:nvPr/>
        </p:nvSpPr>
        <p:spPr bwMode="auto">
          <a:xfrm>
            <a:off x="1338263" y="5813425"/>
            <a:ext cx="71438" cy="11113"/>
          </a:xfrm>
          <a:custGeom>
            <a:avLst/>
            <a:gdLst>
              <a:gd name="T0" fmla="*/ 1 w 66"/>
              <a:gd name="T1" fmla="*/ 2 h 9"/>
              <a:gd name="T2" fmla="*/ 1 w 66"/>
              <a:gd name="T3" fmla="*/ 2 h 9"/>
              <a:gd name="T4" fmla="*/ 7 w 66"/>
              <a:gd name="T5" fmla="*/ 2 h 9"/>
              <a:gd name="T6" fmla="*/ 7 w 66"/>
              <a:gd name="T7" fmla="*/ 0 h 9"/>
              <a:gd name="T8" fmla="*/ 1 w 66"/>
              <a:gd name="T9" fmla="*/ 0 h 9"/>
              <a:gd name="T10" fmla="*/ 1 w 66"/>
              <a:gd name="T11" fmla="*/ 2 h 9"/>
              <a:gd name="T12" fmla="*/ 1 w 66"/>
              <a:gd name="T13" fmla="*/ 0 h 9"/>
              <a:gd name="T14" fmla="*/ 1 w 66"/>
              <a:gd name="T15" fmla="*/ 1 h 9"/>
              <a:gd name="T16" fmla="*/ 0 w 66"/>
              <a:gd name="T17" fmla="*/ 2 h 9"/>
              <a:gd name="T18" fmla="*/ 1 w 66"/>
              <a:gd name="T19" fmla="*/ 2 h 9"/>
              <a:gd name="T20" fmla="*/ 1 w 66"/>
              <a:gd name="T21" fmla="*/ 2 h 9"/>
              <a:gd name="T22" fmla="*/ 1 w 66"/>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
              <a:gd name="T37" fmla="*/ 0 h 9"/>
              <a:gd name="T38" fmla="*/ 66 w 66"/>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 h="9">
                <a:moveTo>
                  <a:pt x="7" y="4"/>
                </a:moveTo>
                <a:lnTo>
                  <a:pt x="4" y="9"/>
                </a:lnTo>
                <a:lnTo>
                  <a:pt x="66" y="9"/>
                </a:lnTo>
                <a:lnTo>
                  <a:pt x="66" y="0"/>
                </a:lnTo>
                <a:lnTo>
                  <a:pt x="4" y="0"/>
                </a:lnTo>
                <a:lnTo>
                  <a:pt x="1" y="4"/>
                </a:lnTo>
                <a:lnTo>
                  <a:pt x="4" y="0"/>
                </a:lnTo>
                <a:lnTo>
                  <a:pt x="1" y="1"/>
                </a:lnTo>
                <a:lnTo>
                  <a:pt x="0" y="4"/>
                </a:lnTo>
                <a:lnTo>
                  <a:pt x="1" y="8"/>
                </a:lnTo>
                <a:lnTo>
                  <a:pt x="4" y="9"/>
                </a:lnTo>
                <a:lnTo>
                  <a:pt x="7" y="4"/>
                </a:lnTo>
                <a:close/>
              </a:path>
            </a:pathLst>
          </a:custGeom>
          <a:solidFill>
            <a:srgbClr val="000000"/>
          </a:solidFill>
          <a:ln w="6350">
            <a:solidFill>
              <a:schemeClr val="tx1"/>
            </a:solidFill>
            <a:round/>
            <a:headEnd/>
            <a:tailEnd/>
          </a:ln>
        </p:spPr>
        <p:txBody>
          <a:bodyPr/>
          <a:lstStyle/>
          <a:p>
            <a:endParaRPr lang="en-GB"/>
          </a:p>
        </p:txBody>
      </p:sp>
      <p:sp>
        <p:nvSpPr>
          <p:cNvPr id="16539" name="Freeform 132"/>
          <p:cNvSpPr>
            <a:spLocks/>
          </p:cNvSpPr>
          <p:nvPr/>
        </p:nvSpPr>
        <p:spPr bwMode="auto">
          <a:xfrm>
            <a:off x="1339850" y="5818188"/>
            <a:ext cx="11113" cy="44450"/>
          </a:xfrm>
          <a:custGeom>
            <a:avLst/>
            <a:gdLst>
              <a:gd name="T0" fmla="*/ 1 w 10"/>
              <a:gd name="T1" fmla="*/ 5 h 40"/>
              <a:gd name="T2" fmla="*/ 1 w 10"/>
              <a:gd name="T3" fmla="*/ 4 h 40"/>
              <a:gd name="T4" fmla="*/ 1 w 10"/>
              <a:gd name="T5" fmla="*/ 0 h 40"/>
              <a:gd name="T6" fmla="*/ 0 w 10"/>
              <a:gd name="T7" fmla="*/ 0 h 40"/>
              <a:gd name="T8" fmla="*/ 1 w 10"/>
              <a:gd name="T9" fmla="*/ 4 h 40"/>
              <a:gd name="T10" fmla="*/ 1 w 10"/>
              <a:gd name="T11" fmla="*/ 4 h 40"/>
              <a:gd name="T12" fmla="*/ 1 w 10"/>
              <a:gd name="T13" fmla="*/ 4 h 40"/>
              <a:gd name="T14" fmla="*/ 1 w 10"/>
              <a:gd name="T15" fmla="*/ 4 h 40"/>
              <a:gd name="T16" fmla="*/ 1 w 10"/>
              <a:gd name="T17" fmla="*/ 4 h 40"/>
              <a:gd name="T18" fmla="*/ 1 w 10"/>
              <a:gd name="T19" fmla="*/ 4 h 40"/>
              <a:gd name="T20" fmla="*/ 1 w 10"/>
              <a:gd name="T21" fmla="*/ 4 h 40"/>
              <a:gd name="T22" fmla="*/ 1 w 10"/>
              <a:gd name="T23" fmla="*/ 5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40"/>
              <a:gd name="T38" fmla="*/ 10 w 10"/>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40">
                <a:moveTo>
                  <a:pt x="6" y="40"/>
                </a:moveTo>
                <a:lnTo>
                  <a:pt x="10" y="35"/>
                </a:lnTo>
                <a:lnTo>
                  <a:pt x="6" y="0"/>
                </a:lnTo>
                <a:lnTo>
                  <a:pt x="0" y="0"/>
                </a:lnTo>
                <a:lnTo>
                  <a:pt x="3" y="35"/>
                </a:lnTo>
                <a:lnTo>
                  <a:pt x="6" y="31"/>
                </a:lnTo>
                <a:lnTo>
                  <a:pt x="3" y="35"/>
                </a:lnTo>
                <a:lnTo>
                  <a:pt x="4" y="38"/>
                </a:lnTo>
                <a:lnTo>
                  <a:pt x="6" y="39"/>
                </a:lnTo>
                <a:lnTo>
                  <a:pt x="9" y="38"/>
                </a:lnTo>
                <a:lnTo>
                  <a:pt x="10" y="35"/>
                </a:lnTo>
                <a:lnTo>
                  <a:pt x="6" y="40"/>
                </a:lnTo>
                <a:close/>
              </a:path>
            </a:pathLst>
          </a:custGeom>
          <a:solidFill>
            <a:srgbClr val="000000"/>
          </a:solidFill>
          <a:ln w="6350">
            <a:solidFill>
              <a:schemeClr val="tx1"/>
            </a:solidFill>
            <a:round/>
            <a:headEnd/>
            <a:tailEnd/>
          </a:ln>
        </p:spPr>
        <p:txBody>
          <a:bodyPr/>
          <a:lstStyle/>
          <a:p>
            <a:endParaRPr lang="en-GB"/>
          </a:p>
        </p:txBody>
      </p:sp>
      <p:sp>
        <p:nvSpPr>
          <p:cNvPr id="16540" name="Freeform 133"/>
          <p:cNvSpPr>
            <a:spLocks/>
          </p:cNvSpPr>
          <p:nvPr/>
        </p:nvSpPr>
        <p:spPr bwMode="auto">
          <a:xfrm>
            <a:off x="681038" y="5853113"/>
            <a:ext cx="665163" cy="9525"/>
          </a:xfrm>
          <a:custGeom>
            <a:avLst/>
            <a:gdLst>
              <a:gd name="T0" fmla="*/ 1 w 614"/>
              <a:gd name="T1" fmla="*/ 1 h 9"/>
              <a:gd name="T2" fmla="*/ 1 w 614"/>
              <a:gd name="T3" fmla="*/ 1 h 9"/>
              <a:gd name="T4" fmla="*/ 62 w 614"/>
              <a:gd name="T5" fmla="*/ 1 h 9"/>
              <a:gd name="T6" fmla="*/ 62 w 614"/>
              <a:gd name="T7" fmla="*/ 0 h 9"/>
              <a:gd name="T8" fmla="*/ 1 w 614"/>
              <a:gd name="T9" fmla="*/ 0 h 9"/>
              <a:gd name="T10" fmla="*/ 1 w 614"/>
              <a:gd name="T11" fmla="*/ 1 h 9"/>
              <a:gd name="T12" fmla="*/ 1 w 614"/>
              <a:gd name="T13" fmla="*/ 0 h 9"/>
              <a:gd name="T14" fmla="*/ 1 w 614"/>
              <a:gd name="T15" fmla="*/ 1 h 9"/>
              <a:gd name="T16" fmla="*/ 0 w 614"/>
              <a:gd name="T17" fmla="*/ 1 h 9"/>
              <a:gd name="T18" fmla="*/ 1 w 614"/>
              <a:gd name="T19" fmla="*/ 1 h 9"/>
              <a:gd name="T20" fmla="*/ 1 w 614"/>
              <a:gd name="T21" fmla="*/ 1 h 9"/>
              <a:gd name="T22" fmla="*/ 1 w 614"/>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4"/>
              <a:gd name="T37" fmla="*/ 0 h 9"/>
              <a:gd name="T38" fmla="*/ 614 w 61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4" h="9">
                <a:moveTo>
                  <a:pt x="1" y="4"/>
                </a:moveTo>
                <a:lnTo>
                  <a:pt x="4" y="9"/>
                </a:lnTo>
                <a:lnTo>
                  <a:pt x="614" y="9"/>
                </a:lnTo>
                <a:lnTo>
                  <a:pt x="614" y="0"/>
                </a:lnTo>
                <a:lnTo>
                  <a:pt x="4" y="0"/>
                </a:lnTo>
                <a:lnTo>
                  <a:pt x="8" y="4"/>
                </a:lnTo>
                <a:lnTo>
                  <a:pt x="4" y="0"/>
                </a:lnTo>
                <a:lnTo>
                  <a:pt x="1" y="1"/>
                </a:lnTo>
                <a:lnTo>
                  <a:pt x="0" y="4"/>
                </a:lnTo>
                <a:lnTo>
                  <a:pt x="1" y="8"/>
                </a:lnTo>
                <a:lnTo>
                  <a:pt x="4" y="9"/>
                </a:lnTo>
                <a:lnTo>
                  <a:pt x="1" y="4"/>
                </a:lnTo>
                <a:close/>
              </a:path>
            </a:pathLst>
          </a:custGeom>
          <a:solidFill>
            <a:srgbClr val="000000"/>
          </a:solidFill>
          <a:ln w="6350">
            <a:solidFill>
              <a:schemeClr val="tx1"/>
            </a:solidFill>
            <a:round/>
            <a:headEnd/>
            <a:tailEnd/>
          </a:ln>
        </p:spPr>
        <p:txBody>
          <a:bodyPr/>
          <a:lstStyle/>
          <a:p>
            <a:endParaRPr lang="en-GB"/>
          </a:p>
        </p:txBody>
      </p:sp>
      <p:sp>
        <p:nvSpPr>
          <p:cNvPr id="16541" name="Freeform 134"/>
          <p:cNvSpPr>
            <a:spLocks/>
          </p:cNvSpPr>
          <p:nvPr/>
        </p:nvSpPr>
        <p:spPr bwMode="auto">
          <a:xfrm>
            <a:off x="682625" y="5813425"/>
            <a:ext cx="9525" cy="44450"/>
          </a:xfrm>
          <a:custGeom>
            <a:avLst/>
            <a:gdLst>
              <a:gd name="T0" fmla="*/ 1 w 9"/>
              <a:gd name="T1" fmla="*/ 1 h 39"/>
              <a:gd name="T2" fmla="*/ 1 w 9"/>
              <a:gd name="T3" fmla="*/ 1 h 39"/>
              <a:gd name="T4" fmla="*/ 0 w 9"/>
              <a:gd name="T5" fmla="*/ 5 h 39"/>
              <a:gd name="T6" fmla="*/ 1 w 9"/>
              <a:gd name="T7" fmla="*/ 5 h 39"/>
              <a:gd name="T8" fmla="*/ 1 w 9"/>
              <a:gd name="T9" fmla="*/ 1 h 39"/>
              <a:gd name="T10" fmla="*/ 1 w 9"/>
              <a:gd name="T11" fmla="*/ 0 h 39"/>
              <a:gd name="T12" fmla="*/ 1 w 9"/>
              <a:gd name="T13" fmla="*/ 1 h 39"/>
              <a:gd name="T14" fmla="*/ 1 w 9"/>
              <a:gd name="T15" fmla="*/ 1 h 39"/>
              <a:gd name="T16" fmla="*/ 1 w 9"/>
              <a:gd name="T17" fmla="*/ 1 h 39"/>
              <a:gd name="T18" fmla="*/ 1 w 9"/>
              <a:gd name="T19" fmla="*/ 1 h 39"/>
              <a:gd name="T20" fmla="*/ 1 w 9"/>
              <a:gd name="T21" fmla="*/ 1 h 39"/>
              <a:gd name="T22" fmla="*/ 1 w 9"/>
              <a:gd name="T23" fmla="*/ 1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39"/>
              <a:gd name="T38" fmla="*/ 9 w 9"/>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39">
                <a:moveTo>
                  <a:pt x="5" y="9"/>
                </a:moveTo>
                <a:lnTo>
                  <a:pt x="2" y="4"/>
                </a:lnTo>
                <a:lnTo>
                  <a:pt x="0" y="39"/>
                </a:lnTo>
                <a:lnTo>
                  <a:pt x="7" y="39"/>
                </a:lnTo>
                <a:lnTo>
                  <a:pt x="9" y="4"/>
                </a:lnTo>
                <a:lnTo>
                  <a:pt x="5" y="0"/>
                </a:lnTo>
                <a:lnTo>
                  <a:pt x="9" y="4"/>
                </a:lnTo>
                <a:lnTo>
                  <a:pt x="8" y="2"/>
                </a:lnTo>
                <a:lnTo>
                  <a:pt x="5" y="1"/>
                </a:lnTo>
                <a:lnTo>
                  <a:pt x="3" y="2"/>
                </a:lnTo>
                <a:lnTo>
                  <a:pt x="2" y="4"/>
                </a:lnTo>
                <a:lnTo>
                  <a:pt x="5" y="9"/>
                </a:lnTo>
                <a:close/>
              </a:path>
            </a:pathLst>
          </a:custGeom>
          <a:solidFill>
            <a:srgbClr val="000000"/>
          </a:solidFill>
          <a:ln w="6350">
            <a:solidFill>
              <a:schemeClr val="tx1"/>
            </a:solidFill>
            <a:round/>
            <a:headEnd/>
            <a:tailEnd/>
          </a:ln>
        </p:spPr>
        <p:txBody>
          <a:bodyPr/>
          <a:lstStyle/>
          <a:p>
            <a:endParaRPr lang="en-GB"/>
          </a:p>
        </p:txBody>
      </p:sp>
      <p:sp>
        <p:nvSpPr>
          <p:cNvPr id="16542" name="Freeform 135"/>
          <p:cNvSpPr>
            <a:spLocks/>
          </p:cNvSpPr>
          <p:nvPr/>
        </p:nvSpPr>
        <p:spPr bwMode="auto">
          <a:xfrm>
            <a:off x="611188" y="5813425"/>
            <a:ext cx="76200" cy="11113"/>
          </a:xfrm>
          <a:custGeom>
            <a:avLst/>
            <a:gdLst>
              <a:gd name="T0" fmla="*/ 1 w 71"/>
              <a:gd name="T1" fmla="*/ 2 h 9"/>
              <a:gd name="T2" fmla="*/ 1 w 71"/>
              <a:gd name="T3" fmla="*/ 2 h 9"/>
              <a:gd name="T4" fmla="*/ 7 w 71"/>
              <a:gd name="T5" fmla="*/ 2 h 9"/>
              <a:gd name="T6" fmla="*/ 7 w 71"/>
              <a:gd name="T7" fmla="*/ 0 h 9"/>
              <a:gd name="T8" fmla="*/ 1 w 71"/>
              <a:gd name="T9" fmla="*/ 0 h 9"/>
              <a:gd name="T10" fmla="*/ 1 w 71"/>
              <a:gd name="T11" fmla="*/ 2 h 9"/>
              <a:gd name="T12" fmla="*/ 1 w 71"/>
              <a:gd name="T13" fmla="*/ 0 h 9"/>
              <a:gd name="T14" fmla="*/ 1 w 71"/>
              <a:gd name="T15" fmla="*/ 1 h 9"/>
              <a:gd name="T16" fmla="*/ 0 w 71"/>
              <a:gd name="T17" fmla="*/ 2 h 9"/>
              <a:gd name="T18" fmla="*/ 1 w 71"/>
              <a:gd name="T19" fmla="*/ 2 h 9"/>
              <a:gd name="T20" fmla="*/ 1 w 71"/>
              <a:gd name="T21" fmla="*/ 2 h 9"/>
              <a:gd name="T22" fmla="*/ 1 w 71"/>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9"/>
              <a:gd name="T38" fmla="*/ 71 w 71"/>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9">
                <a:moveTo>
                  <a:pt x="8" y="4"/>
                </a:moveTo>
                <a:lnTo>
                  <a:pt x="5" y="9"/>
                </a:lnTo>
                <a:lnTo>
                  <a:pt x="71" y="9"/>
                </a:lnTo>
                <a:lnTo>
                  <a:pt x="71" y="0"/>
                </a:lnTo>
                <a:lnTo>
                  <a:pt x="5" y="0"/>
                </a:lnTo>
                <a:lnTo>
                  <a:pt x="2" y="4"/>
                </a:lnTo>
                <a:lnTo>
                  <a:pt x="5" y="0"/>
                </a:lnTo>
                <a:lnTo>
                  <a:pt x="2" y="1"/>
                </a:lnTo>
                <a:lnTo>
                  <a:pt x="0" y="4"/>
                </a:lnTo>
                <a:lnTo>
                  <a:pt x="2" y="8"/>
                </a:lnTo>
                <a:lnTo>
                  <a:pt x="5" y="9"/>
                </a:lnTo>
                <a:lnTo>
                  <a:pt x="8" y="4"/>
                </a:lnTo>
                <a:close/>
              </a:path>
            </a:pathLst>
          </a:custGeom>
          <a:solidFill>
            <a:srgbClr val="000000"/>
          </a:solidFill>
          <a:ln w="6350">
            <a:solidFill>
              <a:schemeClr val="tx1"/>
            </a:solidFill>
            <a:round/>
            <a:headEnd/>
            <a:tailEnd/>
          </a:ln>
        </p:spPr>
        <p:txBody>
          <a:bodyPr/>
          <a:lstStyle/>
          <a:p>
            <a:endParaRPr lang="en-GB"/>
          </a:p>
        </p:txBody>
      </p:sp>
      <p:sp>
        <p:nvSpPr>
          <p:cNvPr id="16543" name="Freeform 136"/>
          <p:cNvSpPr>
            <a:spLocks/>
          </p:cNvSpPr>
          <p:nvPr/>
        </p:nvSpPr>
        <p:spPr bwMode="auto">
          <a:xfrm>
            <a:off x="606425" y="5818188"/>
            <a:ext cx="12700" cy="44450"/>
          </a:xfrm>
          <a:custGeom>
            <a:avLst/>
            <a:gdLst>
              <a:gd name="T0" fmla="*/ 1 w 12"/>
              <a:gd name="T1" fmla="*/ 5 h 40"/>
              <a:gd name="T2" fmla="*/ 1 w 12"/>
              <a:gd name="T3" fmla="*/ 4 h 40"/>
              <a:gd name="T4" fmla="*/ 1 w 12"/>
              <a:gd name="T5" fmla="*/ 0 h 40"/>
              <a:gd name="T6" fmla="*/ 1 w 12"/>
              <a:gd name="T7" fmla="*/ 0 h 40"/>
              <a:gd name="T8" fmla="*/ 0 w 12"/>
              <a:gd name="T9" fmla="*/ 4 h 40"/>
              <a:gd name="T10" fmla="*/ 1 w 12"/>
              <a:gd name="T11" fmla="*/ 4 h 40"/>
              <a:gd name="T12" fmla="*/ 0 w 12"/>
              <a:gd name="T13" fmla="*/ 4 h 40"/>
              <a:gd name="T14" fmla="*/ 1 w 12"/>
              <a:gd name="T15" fmla="*/ 4 h 40"/>
              <a:gd name="T16" fmla="*/ 1 w 12"/>
              <a:gd name="T17" fmla="*/ 4 h 40"/>
              <a:gd name="T18" fmla="*/ 1 w 12"/>
              <a:gd name="T19" fmla="*/ 4 h 40"/>
              <a:gd name="T20" fmla="*/ 1 w 12"/>
              <a:gd name="T21" fmla="*/ 4 h 40"/>
              <a:gd name="T22" fmla="*/ 1 w 12"/>
              <a:gd name="T23" fmla="*/ 5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40"/>
              <a:gd name="T38" fmla="*/ 12 w 12"/>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40">
                <a:moveTo>
                  <a:pt x="3" y="40"/>
                </a:moveTo>
                <a:lnTo>
                  <a:pt x="7" y="35"/>
                </a:lnTo>
                <a:lnTo>
                  <a:pt x="12" y="0"/>
                </a:lnTo>
                <a:lnTo>
                  <a:pt x="6" y="0"/>
                </a:lnTo>
                <a:lnTo>
                  <a:pt x="0" y="35"/>
                </a:lnTo>
                <a:lnTo>
                  <a:pt x="3" y="31"/>
                </a:lnTo>
                <a:lnTo>
                  <a:pt x="0" y="35"/>
                </a:lnTo>
                <a:lnTo>
                  <a:pt x="1" y="38"/>
                </a:lnTo>
                <a:lnTo>
                  <a:pt x="3" y="39"/>
                </a:lnTo>
                <a:lnTo>
                  <a:pt x="6" y="38"/>
                </a:lnTo>
                <a:lnTo>
                  <a:pt x="7" y="35"/>
                </a:lnTo>
                <a:lnTo>
                  <a:pt x="3" y="40"/>
                </a:lnTo>
                <a:close/>
              </a:path>
            </a:pathLst>
          </a:custGeom>
          <a:solidFill>
            <a:srgbClr val="000000"/>
          </a:solidFill>
          <a:ln w="6350">
            <a:solidFill>
              <a:schemeClr val="tx1"/>
            </a:solidFill>
            <a:round/>
            <a:headEnd/>
            <a:tailEnd/>
          </a:ln>
        </p:spPr>
        <p:txBody>
          <a:bodyPr/>
          <a:lstStyle/>
          <a:p>
            <a:endParaRPr lang="en-GB"/>
          </a:p>
        </p:txBody>
      </p:sp>
      <p:sp>
        <p:nvSpPr>
          <p:cNvPr id="16544" name="Freeform 137"/>
          <p:cNvSpPr>
            <a:spLocks/>
          </p:cNvSpPr>
          <p:nvPr/>
        </p:nvSpPr>
        <p:spPr bwMode="auto">
          <a:xfrm>
            <a:off x="533400" y="5853113"/>
            <a:ext cx="76200" cy="9525"/>
          </a:xfrm>
          <a:custGeom>
            <a:avLst/>
            <a:gdLst>
              <a:gd name="T0" fmla="*/ 1 w 71"/>
              <a:gd name="T1" fmla="*/ 1 h 9"/>
              <a:gd name="T2" fmla="*/ 1 w 71"/>
              <a:gd name="T3" fmla="*/ 1 h 9"/>
              <a:gd name="T4" fmla="*/ 7 w 71"/>
              <a:gd name="T5" fmla="*/ 1 h 9"/>
              <a:gd name="T6" fmla="*/ 7 w 71"/>
              <a:gd name="T7" fmla="*/ 0 h 9"/>
              <a:gd name="T8" fmla="*/ 1 w 71"/>
              <a:gd name="T9" fmla="*/ 0 h 9"/>
              <a:gd name="T10" fmla="*/ 1 w 71"/>
              <a:gd name="T11" fmla="*/ 1 h 9"/>
              <a:gd name="T12" fmla="*/ 1 w 71"/>
              <a:gd name="T13" fmla="*/ 0 h 9"/>
              <a:gd name="T14" fmla="*/ 1 w 71"/>
              <a:gd name="T15" fmla="*/ 1 h 9"/>
              <a:gd name="T16" fmla="*/ 0 w 71"/>
              <a:gd name="T17" fmla="*/ 1 h 9"/>
              <a:gd name="T18" fmla="*/ 1 w 71"/>
              <a:gd name="T19" fmla="*/ 1 h 9"/>
              <a:gd name="T20" fmla="*/ 1 w 71"/>
              <a:gd name="T21" fmla="*/ 1 h 9"/>
              <a:gd name="T22" fmla="*/ 1 w 71"/>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9"/>
              <a:gd name="T38" fmla="*/ 71 w 71"/>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9">
                <a:moveTo>
                  <a:pt x="2" y="4"/>
                </a:moveTo>
                <a:lnTo>
                  <a:pt x="5" y="9"/>
                </a:lnTo>
                <a:lnTo>
                  <a:pt x="71" y="9"/>
                </a:lnTo>
                <a:lnTo>
                  <a:pt x="71" y="0"/>
                </a:lnTo>
                <a:lnTo>
                  <a:pt x="5" y="0"/>
                </a:lnTo>
                <a:lnTo>
                  <a:pt x="8" y="4"/>
                </a:lnTo>
                <a:lnTo>
                  <a:pt x="5" y="0"/>
                </a:lnTo>
                <a:lnTo>
                  <a:pt x="2" y="1"/>
                </a:lnTo>
                <a:lnTo>
                  <a:pt x="0" y="4"/>
                </a:lnTo>
                <a:lnTo>
                  <a:pt x="2" y="8"/>
                </a:lnTo>
                <a:lnTo>
                  <a:pt x="5" y="9"/>
                </a:lnTo>
                <a:lnTo>
                  <a:pt x="2" y="4"/>
                </a:lnTo>
                <a:close/>
              </a:path>
            </a:pathLst>
          </a:custGeom>
          <a:solidFill>
            <a:srgbClr val="000000"/>
          </a:solidFill>
          <a:ln w="6350">
            <a:solidFill>
              <a:schemeClr val="tx1"/>
            </a:solidFill>
            <a:round/>
            <a:headEnd/>
            <a:tailEnd/>
          </a:ln>
        </p:spPr>
        <p:txBody>
          <a:bodyPr/>
          <a:lstStyle/>
          <a:p>
            <a:endParaRPr lang="en-GB"/>
          </a:p>
        </p:txBody>
      </p:sp>
      <p:sp>
        <p:nvSpPr>
          <p:cNvPr id="16545" name="Freeform 138"/>
          <p:cNvSpPr>
            <a:spLocks/>
          </p:cNvSpPr>
          <p:nvPr/>
        </p:nvSpPr>
        <p:spPr bwMode="auto">
          <a:xfrm>
            <a:off x="534988" y="5672138"/>
            <a:ext cx="30163" cy="185738"/>
          </a:xfrm>
          <a:custGeom>
            <a:avLst/>
            <a:gdLst>
              <a:gd name="T0" fmla="*/ 2 w 28"/>
              <a:gd name="T1" fmla="*/ 0 h 165"/>
              <a:gd name="T2" fmla="*/ 2 w 28"/>
              <a:gd name="T3" fmla="*/ 1 h 165"/>
              <a:gd name="T4" fmla="*/ 0 w 28"/>
              <a:gd name="T5" fmla="*/ 21 h 165"/>
              <a:gd name="T6" fmla="*/ 1 w 28"/>
              <a:gd name="T7" fmla="*/ 21 h 165"/>
              <a:gd name="T8" fmla="*/ 3 w 28"/>
              <a:gd name="T9" fmla="*/ 1 h 165"/>
              <a:gd name="T10" fmla="*/ 2 w 28"/>
              <a:gd name="T11" fmla="*/ 1 h 165"/>
              <a:gd name="T12" fmla="*/ 3 w 28"/>
              <a:gd name="T13" fmla="*/ 1 h 165"/>
              <a:gd name="T14" fmla="*/ 2 w 28"/>
              <a:gd name="T15" fmla="*/ 1 h 165"/>
              <a:gd name="T16" fmla="*/ 2 w 28"/>
              <a:gd name="T17" fmla="*/ 1 h 165"/>
              <a:gd name="T18" fmla="*/ 2 w 28"/>
              <a:gd name="T19" fmla="*/ 1 h 165"/>
              <a:gd name="T20" fmla="*/ 2 w 28"/>
              <a:gd name="T21" fmla="*/ 1 h 165"/>
              <a:gd name="T22" fmla="*/ 2 w 28"/>
              <a:gd name="T23" fmla="*/ 0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165"/>
              <a:gd name="T38" fmla="*/ 28 w 28"/>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165">
                <a:moveTo>
                  <a:pt x="24" y="0"/>
                </a:moveTo>
                <a:lnTo>
                  <a:pt x="21" y="4"/>
                </a:lnTo>
                <a:lnTo>
                  <a:pt x="0" y="165"/>
                </a:lnTo>
                <a:lnTo>
                  <a:pt x="6" y="165"/>
                </a:lnTo>
                <a:lnTo>
                  <a:pt x="28" y="4"/>
                </a:lnTo>
                <a:lnTo>
                  <a:pt x="24" y="9"/>
                </a:lnTo>
                <a:lnTo>
                  <a:pt x="28" y="4"/>
                </a:lnTo>
                <a:lnTo>
                  <a:pt x="27" y="2"/>
                </a:lnTo>
                <a:lnTo>
                  <a:pt x="24" y="1"/>
                </a:lnTo>
                <a:lnTo>
                  <a:pt x="22" y="2"/>
                </a:lnTo>
                <a:lnTo>
                  <a:pt x="21" y="4"/>
                </a:lnTo>
                <a:lnTo>
                  <a:pt x="24" y="0"/>
                </a:lnTo>
                <a:close/>
              </a:path>
            </a:pathLst>
          </a:custGeom>
          <a:solidFill>
            <a:srgbClr val="000000"/>
          </a:solidFill>
          <a:ln w="6350">
            <a:solidFill>
              <a:schemeClr val="tx1"/>
            </a:solidFill>
            <a:round/>
            <a:headEnd/>
            <a:tailEnd/>
          </a:ln>
        </p:spPr>
        <p:txBody>
          <a:bodyPr/>
          <a:lstStyle/>
          <a:p>
            <a:endParaRPr lang="en-GB"/>
          </a:p>
        </p:txBody>
      </p:sp>
      <p:sp>
        <p:nvSpPr>
          <p:cNvPr id="16546" name="Freeform 139"/>
          <p:cNvSpPr>
            <a:spLocks/>
          </p:cNvSpPr>
          <p:nvPr/>
        </p:nvSpPr>
        <p:spPr bwMode="auto">
          <a:xfrm>
            <a:off x="560388" y="5672138"/>
            <a:ext cx="911225" cy="9525"/>
          </a:xfrm>
          <a:custGeom>
            <a:avLst/>
            <a:gdLst>
              <a:gd name="T0" fmla="*/ 85 w 840"/>
              <a:gd name="T1" fmla="*/ 1 h 9"/>
              <a:gd name="T2" fmla="*/ 85 w 840"/>
              <a:gd name="T3" fmla="*/ 0 h 9"/>
              <a:gd name="T4" fmla="*/ 0 w 840"/>
              <a:gd name="T5" fmla="*/ 0 h 9"/>
              <a:gd name="T6" fmla="*/ 0 w 840"/>
              <a:gd name="T7" fmla="*/ 1 h 9"/>
              <a:gd name="T8" fmla="*/ 85 w 840"/>
              <a:gd name="T9" fmla="*/ 1 h 9"/>
              <a:gd name="T10" fmla="*/ 85 w 840"/>
              <a:gd name="T11" fmla="*/ 1 h 9"/>
              <a:gd name="T12" fmla="*/ 85 w 840"/>
              <a:gd name="T13" fmla="*/ 1 h 9"/>
              <a:gd name="T14" fmla="*/ 85 w 840"/>
              <a:gd name="T15" fmla="*/ 1 h 9"/>
              <a:gd name="T16" fmla="*/ 85 w 840"/>
              <a:gd name="T17" fmla="*/ 1 h 9"/>
              <a:gd name="T18" fmla="*/ 85 w 840"/>
              <a:gd name="T19" fmla="*/ 1 h 9"/>
              <a:gd name="T20" fmla="*/ 85 w 840"/>
              <a:gd name="T21" fmla="*/ 0 h 9"/>
              <a:gd name="T22" fmla="*/ 85 w 840"/>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0"/>
              <a:gd name="T37" fmla="*/ 0 h 9"/>
              <a:gd name="T38" fmla="*/ 840 w 84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0" h="9">
                <a:moveTo>
                  <a:pt x="839" y="4"/>
                </a:moveTo>
                <a:lnTo>
                  <a:pt x="836" y="0"/>
                </a:lnTo>
                <a:lnTo>
                  <a:pt x="0" y="0"/>
                </a:lnTo>
                <a:lnTo>
                  <a:pt x="0" y="9"/>
                </a:lnTo>
                <a:lnTo>
                  <a:pt x="836" y="9"/>
                </a:lnTo>
                <a:lnTo>
                  <a:pt x="832" y="4"/>
                </a:lnTo>
                <a:lnTo>
                  <a:pt x="836" y="9"/>
                </a:lnTo>
                <a:lnTo>
                  <a:pt x="839" y="7"/>
                </a:lnTo>
                <a:lnTo>
                  <a:pt x="840" y="4"/>
                </a:lnTo>
                <a:lnTo>
                  <a:pt x="839" y="1"/>
                </a:lnTo>
                <a:lnTo>
                  <a:pt x="836" y="0"/>
                </a:lnTo>
                <a:lnTo>
                  <a:pt x="839" y="4"/>
                </a:lnTo>
                <a:close/>
              </a:path>
            </a:pathLst>
          </a:custGeom>
          <a:solidFill>
            <a:srgbClr val="000000"/>
          </a:solidFill>
          <a:ln w="6350">
            <a:solidFill>
              <a:schemeClr val="tx1"/>
            </a:solidFill>
            <a:round/>
            <a:headEnd/>
            <a:tailEnd/>
          </a:ln>
        </p:spPr>
        <p:txBody>
          <a:bodyPr/>
          <a:lstStyle/>
          <a:p>
            <a:endParaRPr lang="en-GB"/>
          </a:p>
        </p:txBody>
      </p:sp>
      <p:sp>
        <p:nvSpPr>
          <p:cNvPr id="16547" name="Freeform 140"/>
          <p:cNvSpPr>
            <a:spLocks/>
          </p:cNvSpPr>
          <p:nvPr/>
        </p:nvSpPr>
        <p:spPr bwMode="auto">
          <a:xfrm>
            <a:off x="395288" y="5676900"/>
            <a:ext cx="123825" cy="180975"/>
          </a:xfrm>
          <a:custGeom>
            <a:avLst/>
            <a:gdLst>
              <a:gd name="T0" fmla="*/ 12 w 114"/>
              <a:gd name="T1" fmla="*/ 0 h 161"/>
              <a:gd name="T2" fmla="*/ 10 w 114"/>
              <a:gd name="T3" fmla="*/ 20 h 161"/>
              <a:gd name="T4" fmla="*/ 0 w 114"/>
              <a:gd name="T5" fmla="*/ 20 h 161"/>
              <a:gd name="T6" fmla="*/ 2 w 114"/>
              <a:gd name="T7" fmla="*/ 0 h 161"/>
              <a:gd name="T8" fmla="*/ 12 w 114"/>
              <a:gd name="T9" fmla="*/ 0 h 161"/>
              <a:gd name="T10" fmla="*/ 0 60000 65536"/>
              <a:gd name="T11" fmla="*/ 0 60000 65536"/>
              <a:gd name="T12" fmla="*/ 0 60000 65536"/>
              <a:gd name="T13" fmla="*/ 0 60000 65536"/>
              <a:gd name="T14" fmla="*/ 0 60000 65536"/>
              <a:gd name="T15" fmla="*/ 0 w 114"/>
              <a:gd name="T16" fmla="*/ 0 h 161"/>
              <a:gd name="T17" fmla="*/ 114 w 114"/>
              <a:gd name="T18" fmla="*/ 161 h 161"/>
            </a:gdLst>
            <a:ahLst/>
            <a:cxnLst>
              <a:cxn ang="T10">
                <a:pos x="T0" y="T1"/>
              </a:cxn>
              <a:cxn ang="T11">
                <a:pos x="T2" y="T3"/>
              </a:cxn>
              <a:cxn ang="T12">
                <a:pos x="T4" y="T5"/>
              </a:cxn>
              <a:cxn ang="T13">
                <a:pos x="T6" y="T7"/>
              </a:cxn>
              <a:cxn ang="T14">
                <a:pos x="T8" y="T9"/>
              </a:cxn>
            </a:cxnLst>
            <a:rect l="T15" t="T16" r="T17" b="T18"/>
            <a:pathLst>
              <a:path w="114" h="161">
                <a:moveTo>
                  <a:pt x="114" y="0"/>
                </a:moveTo>
                <a:lnTo>
                  <a:pt x="90" y="161"/>
                </a:lnTo>
                <a:lnTo>
                  <a:pt x="0" y="161"/>
                </a:lnTo>
                <a:lnTo>
                  <a:pt x="27" y="0"/>
                </a:lnTo>
                <a:lnTo>
                  <a:pt x="114" y="0"/>
                </a:lnTo>
                <a:close/>
              </a:path>
            </a:pathLst>
          </a:custGeom>
          <a:solidFill>
            <a:srgbClr val="FFFFFF"/>
          </a:solidFill>
          <a:ln w="6350">
            <a:solidFill>
              <a:schemeClr val="tx1"/>
            </a:solidFill>
            <a:round/>
            <a:headEnd/>
            <a:tailEnd/>
          </a:ln>
        </p:spPr>
        <p:txBody>
          <a:bodyPr/>
          <a:lstStyle/>
          <a:p>
            <a:endParaRPr lang="en-GB"/>
          </a:p>
        </p:txBody>
      </p:sp>
      <p:sp>
        <p:nvSpPr>
          <p:cNvPr id="16548" name="Freeform 141"/>
          <p:cNvSpPr>
            <a:spLocks/>
          </p:cNvSpPr>
          <p:nvPr/>
        </p:nvSpPr>
        <p:spPr bwMode="auto">
          <a:xfrm>
            <a:off x="488950" y="5676900"/>
            <a:ext cx="33338" cy="185738"/>
          </a:xfrm>
          <a:custGeom>
            <a:avLst/>
            <a:gdLst>
              <a:gd name="T0" fmla="*/ 1 w 30"/>
              <a:gd name="T1" fmla="*/ 20 h 166"/>
              <a:gd name="T2" fmla="*/ 1 w 30"/>
              <a:gd name="T3" fmla="*/ 19 h 166"/>
              <a:gd name="T4" fmla="*/ 4 w 30"/>
              <a:gd name="T5" fmla="*/ 0 h 166"/>
              <a:gd name="T6" fmla="*/ 3 w 30"/>
              <a:gd name="T7" fmla="*/ 0 h 166"/>
              <a:gd name="T8" fmla="*/ 0 w 30"/>
              <a:gd name="T9" fmla="*/ 19 h 166"/>
              <a:gd name="T10" fmla="*/ 1 w 30"/>
              <a:gd name="T11" fmla="*/ 19 h 166"/>
              <a:gd name="T12" fmla="*/ 0 w 30"/>
              <a:gd name="T13" fmla="*/ 19 h 166"/>
              <a:gd name="T14" fmla="*/ 1 w 30"/>
              <a:gd name="T15" fmla="*/ 20 h 166"/>
              <a:gd name="T16" fmla="*/ 1 w 30"/>
              <a:gd name="T17" fmla="*/ 20 h 166"/>
              <a:gd name="T18" fmla="*/ 1 w 30"/>
              <a:gd name="T19" fmla="*/ 20 h 166"/>
              <a:gd name="T20" fmla="*/ 1 w 30"/>
              <a:gd name="T21" fmla="*/ 19 h 166"/>
              <a:gd name="T22" fmla="*/ 1 w 30"/>
              <a:gd name="T23" fmla="*/ 20 h 1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166"/>
              <a:gd name="T38" fmla="*/ 30 w 30"/>
              <a:gd name="T39" fmla="*/ 166 h 1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166">
                <a:moveTo>
                  <a:pt x="3" y="166"/>
                </a:moveTo>
                <a:lnTo>
                  <a:pt x="7" y="161"/>
                </a:lnTo>
                <a:lnTo>
                  <a:pt x="30" y="0"/>
                </a:lnTo>
                <a:lnTo>
                  <a:pt x="24" y="0"/>
                </a:lnTo>
                <a:lnTo>
                  <a:pt x="0" y="161"/>
                </a:lnTo>
                <a:lnTo>
                  <a:pt x="3" y="157"/>
                </a:lnTo>
                <a:lnTo>
                  <a:pt x="0" y="161"/>
                </a:lnTo>
                <a:lnTo>
                  <a:pt x="1" y="164"/>
                </a:lnTo>
                <a:lnTo>
                  <a:pt x="3" y="165"/>
                </a:lnTo>
                <a:lnTo>
                  <a:pt x="6" y="164"/>
                </a:lnTo>
                <a:lnTo>
                  <a:pt x="7" y="161"/>
                </a:lnTo>
                <a:lnTo>
                  <a:pt x="3" y="166"/>
                </a:lnTo>
                <a:close/>
              </a:path>
            </a:pathLst>
          </a:custGeom>
          <a:solidFill>
            <a:srgbClr val="000000"/>
          </a:solidFill>
          <a:ln w="6350">
            <a:solidFill>
              <a:schemeClr val="tx1"/>
            </a:solidFill>
            <a:round/>
            <a:headEnd/>
            <a:tailEnd/>
          </a:ln>
        </p:spPr>
        <p:txBody>
          <a:bodyPr/>
          <a:lstStyle/>
          <a:p>
            <a:endParaRPr lang="en-GB"/>
          </a:p>
        </p:txBody>
      </p:sp>
      <p:sp>
        <p:nvSpPr>
          <p:cNvPr id="16549" name="Freeform 142"/>
          <p:cNvSpPr>
            <a:spLocks/>
          </p:cNvSpPr>
          <p:nvPr/>
        </p:nvSpPr>
        <p:spPr bwMode="auto">
          <a:xfrm>
            <a:off x="390525" y="5853113"/>
            <a:ext cx="101600" cy="9525"/>
          </a:xfrm>
          <a:custGeom>
            <a:avLst/>
            <a:gdLst>
              <a:gd name="T0" fmla="*/ 1 w 94"/>
              <a:gd name="T1" fmla="*/ 1 h 9"/>
              <a:gd name="T2" fmla="*/ 1 w 94"/>
              <a:gd name="T3" fmla="*/ 1 h 9"/>
              <a:gd name="T4" fmla="*/ 10 w 94"/>
              <a:gd name="T5" fmla="*/ 1 h 9"/>
              <a:gd name="T6" fmla="*/ 10 w 94"/>
              <a:gd name="T7" fmla="*/ 0 h 9"/>
              <a:gd name="T8" fmla="*/ 1 w 94"/>
              <a:gd name="T9" fmla="*/ 0 h 9"/>
              <a:gd name="T10" fmla="*/ 1 w 94"/>
              <a:gd name="T11" fmla="*/ 1 h 9"/>
              <a:gd name="T12" fmla="*/ 1 w 94"/>
              <a:gd name="T13" fmla="*/ 0 h 9"/>
              <a:gd name="T14" fmla="*/ 1 w 94"/>
              <a:gd name="T15" fmla="*/ 1 h 9"/>
              <a:gd name="T16" fmla="*/ 0 w 94"/>
              <a:gd name="T17" fmla="*/ 1 h 9"/>
              <a:gd name="T18" fmla="*/ 1 w 94"/>
              <a:gd name="T19" fmla="*/ 1 h 9"/>
              <a:gd name="T20" fmla="*/ 1 w 94"/>
              <a:gd name="T21" fmla="*/ 1 h 9"/>
              <a:gd name="T22" fmla="*/ 1 w 94"/>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9"/>
              <a:gd name="T38" fmla="*/ 94 w 9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9">
                <a:moveTo>
                  <a:pt x="1" y="4"/>
                </a:moveTo>
                <a:lnTo>
                  <a:pt x="4" y="9"/>
                </a:lnTo>
                <a:lnTo>
                  <a:pt x="94" y="9"/>
                </a:lnTo>
                <a:lnTo>
                  <a:pt x="94" y="0"/>
                </a:lnTo>
                <a:lnTo>
                  <a:pt x="4" y="0"/>
                </a:lnTo>
                <a:lnTo>
                  <a:pt x="8" y="4"/>
                </a:lnTo>
                <a:lnTo>
                  <a:pt x="4" y="0"/>
                </a:lnTo>
                <a:lnTo>
                  <a:pt x="1" y="1"/>
                </a:lnTo>
                <a:lnTo>
                  <a:pt x="0" y="4"/>
                </a:lnTo>
                <a:lnTo>
                  <a:pt x="1" y="8"/>
                </a:lnTo>
                <a:lnTo>
                  <a:pt x="4" y="9"/>
                </a:lnTo>
                <a:lnTo>
                  <a:pt x="1" y="4"/>
                </a:lnTo>
                <a:close/>
              </a:path>
            </a:pathLst>
          </a:custGeom>
          <a:solidFill>
            <a:srgbClr val="000000"/>
          </a:solidFill>
          <a:ln w="6350">
            <a:solidFill>
              <a:schemeClr val="tx1"/>
            </a:solidFill>
            <a:round/>
            <a:headEnd/>
            <a:tailEnd/>
          </a:ln>
        </p:spPr>
        <p:txBody>
          <a:bodyPr/>
          <a:lstStyle/>
          <a:p>
            <a:endParaRPr lang="en-GB"/>
          </a:p>
        </p:txBody>
      </p:sp>
      <p:sp>
        <p:nvSpPr>
          <p:cNvPr id="16550" name="Freeform 143"/>
          <p:cNvSpPr>
            <a:spLocks/>
          </p:cNvSpPr>
          <p:nvPr/>
        </p:nvSpPr>
        <p:spPr bwMode="auto">
          <a:xfrm>
            <a:off x="392113" y="5672138"/>
            <a:ext cx="36513" cy="185738"/>
          </a:xfrm>
          <a:custGeom>
            <a:avLst/>
            <a:gdLst>
              <a:gd name="T0" fmla="*/ 3 w 34"/>
              <a:gd name="T1" fmla="*/ 0 h 165"/>
              <a:gd name="T2" fmla="*/ 2 w 34"/>
              <a:gd name="T3" fmla="*/ 1 h 165"/>
              <a:gd name="T4" fmla="*/ 0 w 34"/>
              <a:gd name="T5" fmla="*/ 21 h 165"/>
              <a:gd name="T6" fmla="*/ 1 w 34"/>
              <a:gd name="T7" fmla="*/ 21 h 165"/>
              <a:gd name="T8" fmla="*/ 3 w 34"/>
              <a:gd name="T9" fmla="*/ 1 h 165"/>
              <a:gd name="T10" fmla="*/ 3 w 34"/>
              <a:gd name="T11" fmla="*/ 1 h 165"/>
              <a:gd name="T12" fmla="*/ 3 w 34"/>
              <a:gd name="T13" fmla="*/ 1 h 165"/>
              <a:gd name="T14" fmla="*/ 3 w 34"/>
              <a:gd name="T15" fmla="*/ 1 h 165"/>
              <a:gd name="T16" fmla="*/ 3 w 34"/>
              <a:gd name="T17" fmla="*/ 1 h 165"/>
              <a:gd name="T18" fmla="*/ 3 w 34"/>
              <a:gd name="T19" fmla="*/ 1 h 165"/>
              <a:gd name="T20" fmla="*/ 2 w 34"/>
              <a:gd name="T21" fmla="*/ 1 h 165"/>
              <a:gd name="T22" fmla="*/ 3 w 34"/>
              <a:gd name="T23" fmla="*/ 0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165"/>
              <a:gd name="T38" fmla="*/ 34 w 34"/>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165">
                <a:moveTo>
                  <a:pt x="30" y="0"/>
                </a:moveTo>
                <a:lnTo>
                  <a:pt x="27" y="4"/>
                </a:lnTo>
                <a:lnTo>
                  <a:pt x="0" y="165"/>
                </a:lnTo>
                <a:lnTo>
                  <a:pt x="7" y="165"/>
                </a:lnTo>
                <a:lnTo>
                  <a:pt x="34" y="4"/>
                </a:lnTo>
                <a:lnTo>
                  <a:pt x="30" y="9"/>
                </a:lnTo>
                <a:lnTo>
                  <a:pt x="34" y="4"/>
                </a:lnTo>
                <a:lnTo>
                  <a:pt x="32" y="2"/>
                </a:lnTo>
                <a:lnTo>
                  <a:pt x="30" y="1"/>
                </a:lnTo>
                <a:lnTo>
                  <a:pt x="28" y="2"/>
                </a:lnTo>
                <a:lnTo>
                  <a:pt x="27" y="4"/>
                </a:lnTo>
                <a:lnTo>
                  <a:pt x="30" y="0"/>
                </a:lnTo>
                <a:close/>
              </a:path>
            </a:pathLst>
          </a:custGeom>
          <a:solidFill>
            <a:srgbClr val="000000"/>
          </a:solidFill>
          <a:ln w="6350">
            <a:solidFill>
              <a:schemeClr val="tx1"/>
            </a:solidFill>
            <a:round/>
            <a:headEnd/>
            <a:tailEnd/>
          </a:ln>
        </p:spPr>
        <p:txBody>
          <a:bodyPr/>
          <a:lstStyle/>
          <a:p>
            <a:endParaRPr lang="en-GB"/>
          </a:p>
        </p:txBody>
      </p:sp>
      <p:sp>
        <p:nvSpPr>
          <p:cNvPr id="16551" name="Freeform 144"/>
          <p:cNvSpPr>
            <a:spLocks/>
          </p:cNvSpPr>
          <p:nvPr/>
        </p:nvSpPr>
        <p:spPr bwMode="auto">
          <a:xfrm>
            <a:off x="423863" y="5672138"/>
            <a:ext cx="100013" cy="9525"/>
          </a:xfrm>
          <a:custGeom>
            <a:avLst/>
            <a:gdLst>
              <a:gd name="T0" fmla="*/ 10 w 91"/>
              <a:gd name="T1" fmla="*/ 1 h 9"/>
              <a:gd name="T2" fmla="*/ 10 w 91"/>
              <a:gd name="T3" fmla="*/ 0 h 9"/>
              <a:gd name="T4" fmla="*/ 0 w 91"/>
              <a:gd name="T5" fmla="*/ 0 h 9"/>
              <a:gd name="T6" fmla="*/ 0 w 91"/>
              <a:gd name="T7" fmla="*/ 1 h 9"/>
              <a:gd name="T8" fmla="*/ 10 w 91"/>
              <a:gd name="T9" fmla="*/ 1 h 9"/>
              <a:gd name="T10" fmla="*/ 9 w 91"/>
              <a:gd name="T11" fmla="*/ 1 h 9"/>
              <a:gd name="T12" fmla="*/ 10 w 91"/>
              <a:gd name="T13" fmla="*/ 1 h 9"/>
              <a:gd name="T14" fmla="*/ 10 w 91"/>
              <a:gd name="T15" fmla="*/ 1 h 9"/>
              <a:gd name="T16" fmla="*/ 10 w 91"/>
              <a:gd name="T17" fmla="*/ 1 h 9"/>
              <a:gd name="T18" fmla="*/ 10 w 91"/>
              <a:gd name="T19" fmla="*/ 1 h 9"/>
              <a:gd name="T20" fmla="*/ 10 w 91"/>
              <a:gd name="T21" fmla="*/ 0 h 9"/>
              <a:gd name="T22" fmla="*/ 10 w 91"/>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
              <a:gd name="T38" fmla="*/ 91 w 91"/>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
                <a:moveTo>
                  <a:pt x="90" y="4"/>
                </a:moveTo>
                <a:lnTo>
                  <a:pt x="87" y="0"/>
                </a:lnTo>
                <a:lnTo>
                  <a:pt x="0" y="0"/>
                </a:lnTo>
                <a:lnTo>
                  <a:pt x="0" y="9"/>
                </a:lnTo>
                <a:lnTo>
                  <a:pt x="87" y="9"/>
                </a:lnTo>
                <a:lnTo>
                  <a:pt x="84" y="4"/>
                </a:lnTo>
                <a:lnTo>
                  <a:pt x="87" y="9"/>
                </a:lnTo>
                <a:lnTo>
                  <a:pt x="90" y="7"/>
                </a:lnTo>
                <a:lnTo>
                  <a:pt x="91" y="4"/>
                </a:lnTo>
                <a:lnTo>
                  <a:pt x="90" y="1"/>
                </a:lnTo>
                <a:lnTo>
                  <a:pt x="87" y="0"/>
                </a:lnTo>
                <a:lnTo>
                  <a:pt x="90" y="4"/>
                </a:lnTo>
                <a:close/>
              </a:path>
            </a:pathLst>
          </a:custGeom>
          <a:solidFill>
            <a:srgbClr val="000000"/>
          </a:solidFill>
          <a:ln w="6350">
            <a:solidFill>
              <a:schemeClr val="tx1"/>
            </a:solidFill>
            <a:round/>
            <a:headEnd/>
            <a:tailEnd/>
          </a:ln>
        </p:spPr>
        <p:txBody>
          <a:bodyPr/>
          <a:lstStyle/>
          <a:p>
            <a:endParaRPr lang="en-GB"/>
          </a:p>
        </p:txBody>
      </p:sp>
      <p:sp>
        <p:nvSpPr>
          <p:cNvPr id="16552" name="Freeform 145"/>
          <p:cNvSpPr>
            <a:spLocks/>
          </p:cNvSpPr>
          <p:nvPr/>
        </p:nvSpPr>
        <p:spPr bwMode="auto">
          <a:xfrm>
            <a:off x="431800" y="5583238"/>
            <a:ext cx="71438" cy="47625"/>
          </a:xfrm>
          <a:custGeom>
            <a:avLst/>
            <a:gdLst>
              <a:gd name="T0" fmla="*/ 7 w 66"/>
              <a:gd name="T1" fmla="*/ 0 h 42"/>
              <a:gd name="T2" fmla="*/ 5 w 66"/>
              <a:gd name="T3" fmla="*/ 6 h 42"/>
              <a:gd name="T4" fmla="*/ 0 w 66"/>
              <a:gd name="T5" fmla="*/ 6 h 42"/>
              <a:gd name="T6" fmla="*/ 1 w 66"/>
              <a:gd name="T7" fmla="*/ 0 h 42"/>
              <a:gd name="T8" fmla="*/ 7 w 66"/>
              <a:gd name="T9" fmla="*/ 0 h 42"/>
              <a:gd name="T10" fmla="*/ 0 60000 65536"/>
              <a:gd name="T11" fmla="*/ 0 60000 65536"/>
              <a:gd name="T12" fmla="*/ 0 60000 65536"/>
              <a:gd name="T13" fmla="*/ 0 60000 65536"/>
              <a:gd name="T14" fmla="*/ 0 60000 65536"/>
              <a:gd name="T15" fmla="*/ 0 w 66"/>
              <a:gd name="T16" fmla="*/ 0 h 42"/>
              <a:gd name="T17" fmla="*/ 66 w 66"/>
              <a:gd name="T18" fmla="*/ 42 h 42"/>
            </a:gdLst>
            <a:ahLst/>
            <a:cxnLst>
              <a:cxn ang="T10">
                <a:pos x="T0" y="T1"/>
              </a:cxn>
              <a:cxn ang="T11">
                <a:pos x="T2" y="T3"/>
              </a:cxn>
              <a:cxn ang="T12">
                <a:pos x="T4" y="T5"/>
              </a:cxn>
              <a:cxn ang="T13">
                <a:pos x="T6" y="T7"/>
              </a:cxn>
              <a:cxn ang="T14">
                <a:pos x="T8" y="T9"/>
              </a:cxn>
            </a:cxnLst>
            <a:rect l="T15" t="T16" r="T17" b="T18"/>
            <a:pathLst>
              <a:path w="66" h="42">
                <a:moveTo>
                  <a:pt x="66" y="0"/>
                </a:moveTo>
                <a:lnTo>
                  <a:pt x="59" y="42"/>
                </a:lnTo>
                <a:lnTo>
                  <a:pt x="0" y="42"/>
                </a:lnTo>
                <a:lnTo>
                  <a:pt x="8" y="0"/>
                </a:lnTo>
                <a:lnTo>
                  <a:pt x="66" y="0"/>
                </a:lnTo>
                <a:close/>
              </a:path>
            </a:pathLst>
          </a:custGeom>
          <a:solidFill>
            <a:srgbClr val="FFFFFF"/>
          </a:solidFill>
          <a:ln w="6350">
            <a:solidFill>
              <a:schemeClr val="tx1"/>
            </a:solidFill>
            <a:round/>
            <a:headEnd/>
            <a:tailEnd/>
          </a:ln>
        </p:spPr>
        <p:txBody>
          <a:bodyPr/>
          <a:lstStyle/>
          <a:p>
            <a:endParaRPr lang="en-GB"/>
          </a:p>
        </p:txBody>
      </p:sp>
      <p:sp>
        <p:nvSpPr>
          <p:cNvPr id="16553" name="Freeform 146"/>
          <p:cNvSpPr>
            <a:spLocks/>
          </p:cNvSpPr>
          <p:nvPr/>
        </p:nvSpPr>
        <p:spPr bwMode="auto">
          <a:xfrm>
            <a:off x="492125" y="5583238"/>
            <a:ext cx="15875" cy="52388"/>
          </a:xfrm>
          <a:custGeom>
            <a:avLst/>
            <a:gdLst>
              <a:gd name="T0" fmla="*/ 1 w 15"/>
              <a:gd name="T1" fmla="*/ 6 h 47"/>
              <a:gd name="T2" fmla="*/ 1 w 15"/>
              <a:gd name="T3" fmla="*/ 5 h 47"/>
              <a:gd name="T4" fmla="*/ 1 w 15"/>
              <a:gd name="T5" fmla="*/ 0 h 47"/>
              <a:gd name="T6" fmla="*/ 1 w 15"/>
              <a:gd name="T7" fmla="*/ 0 h 47"/>
              <a:gd name="T8" fmla="*/ 0 w 15"/>
              <a:gd name="T9" fmla="*/ 5 h 47"/>
              <a:gd name="T10" fmla="*/ 1 w 15"/>
              <a:gd name="T11" fmla="*/ 4 h 47"/>
              <a:gd name="T12" fmla="*/ 0 w 15"/>
              <a:gd name="T13" fmla="*/ 5 h 47"/>
              <a:gd name="T14" fmla="*/ 1 w 15"/>
              <a:gd name="T15" fmla="*/ 6 h 47"/>
              <a:gd name="T16" fmla="*/ 1 w 15"/>
              <a:gd name="T17" fmla="*/ 6 h 47"/>
              <a:gd name="T18" fmla="*/ 1 w 15"/>
              <a:gd name="T19" fmla="*/ 6 h 47"/>
              <a:gd name="T20" fmla="*/ 1 w 15"/>
              <a:gd name="T21" fmla="*/ 5 h 47"/>
              <a:gd name="T22" fmla="*/ 1 w 15"/>
              <a:gd name="T23" fmla="*/ 6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47"/>
              <a:gd name="T38" fmla="*/ 15 w 15"/>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47">
                <a:moveTo>
                  <a:pt x="4" y="47"/>
                </a:moveTo>
                <a:lnTo>
                  <a:pt x="7" y="42"/>
                </a:lnTo>
                <a:lnTo>
                  <a:pt x="15" y="0"/>
                </a:lnTo>
                <a:lnTo>
                  <a:pt x="8" y="0"/>
                </a:lnTo>
                <a:lnTo>
                  <a:pt x="0" y="42"/>
                </a:lnTo>
                <a:lnTo>
                  <a:pt x="4" y="38"/>
                </a:lnTo>
                <a:lnTo>
                  <a:pt x="0" y="42"/>
                </a:lnTo>
                <a:lnTo>
                  <a:pt x="1" y="45"/>
                </a:lnTo>
                <a:lnTo>
                  <a:pt x="4" y="46"/>
                </a:lnTo>
                <a:lnTo>
                  <a:pt x="6" y="45"/>
                </a:lnTo>
                <a:lnTo>
                  <a:pt x="7" y="42"/>
                </a:lnTo>
                <a:lnTo>
                  <a:pt x="4" y="47"/>
                </a:lnTo>
                <a:close/>
              </a:path>
            </a:pathLst>
          </a:custGeom>
          <a:solidFill>
            <a:srgbClr val="000000"/>
          </a:solidFill>
          <a:ln w="6350">
            <a:solidFill>
              <a:schemeClr val="tx1"/>
            </a:solidFill>
            <a:round/>
            <a:headEnd/>
            <a:tailEnd/>
          </a:ln>
        </p:spPr>
        <p:txBody>
          <a:bodyPr/>
          <a:lstStyle/>
          <a:p>
            <a:endParaRPr lang="en-GB"/>
          </a:p>
        </p:txBody>
      </p:sp>
      <p:sp>
        <p:nvSpPr>
          <p:cNvPr id="16554" name="Freeform 147"/>
          <p:cNvSpPr>
            <a:spLocks/>
          </p:cNvSpPr>
          <p:nvPr/>
        </p:nvSpPr>
        <p:spPr bwMode="auto">
          <a:xfrm>
            <a:off x="427038" y="5626100"/>
            <a:ext cx="69850" cy="9525"/>
          </a:xfrm>
          <a:custGeom>
            <a:avLst/>
            <a:gdLst>
              <a:gd name="T0" fmla="*/ 1 w 64"/>
              <a:gd name="T1" fmla="*/ 1 h 9"/>
              <a:gd name="T2" fmla="*/ 1 w 64"/>
              <a:gd name="T3" fmla="*/ 1 h 9"/>
              <a:gd name="T4" fmla="*/ 7 w 64"/>
              <a:gd name="T5" fmla="*/ 1 h 9"/>
              <a:gd name="T6" fmla="*/ 7 w 64"/>
              <a:gd name="T7" fmla="*/ 0 h 9"/>
              <a:gd name="T8" fmla="*/ 1 w 64"/>
              <a:gd name="T9" fmla="*/ 0 h 9"/>
              <a:gd name="T10" fmla="*/ 1 w 64"/>
              <a:gd name="T11" fmla="*/ 1 h 9"/>
              <a:gd name="T12" fmla="*/ 1 w 64"/>
              <a:gd name="T13" fmla="*/ 0 h 9"/>
              <a:gd name="T14" fmla="*/ 1 w 64"/>
              <a:gd name="T15" fmla="*/ 1 h 9"/>
              <a:gd name="T16" fmla="*/ 0 w 64"/>
              <a:gd name="T17" fmla="*/ 1 h 9"/>
              <a:gd name="T18" fmla="*/ 1 w 64"/>
              <a:gd name="T19" fmla="*/ 1 h 9"/>
              <a:gd name="T20" fmla="*/ 1 w 64"/>
              <a:gd name="T21" fmla="*/ 1 h 9"/>
              <a:gd name="T22" fmla="*/ 1 w 64"/>
              <a:gd name="T23" fmla="*/ 1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9"/>
              <a:gd name="T38" fmla="*/ 64 w 6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9">
                <a:moveTo>
                  <a:pt x="2" y="4"/>
                </a:moveTo>
                <a:lnTo>
                  <a:pt x="5" y="9"/>
                </a:lnTo>
                <a:lnTo>
                  <a:pt x="64" y="9"/>
                </a:lnTo>
                <a:lnTo>
                  <a:pt x="64" y="0"/>
                </a:lnTo>
                <a:lnTo>
                  <a:pt x="5" y="0"/>
                </a:lnTo>
                <a:lnTo>
                  <a:pt x="8" y="4"/>
                </a:lnTo>
                <a:lnTo>
                  <a:pt x="5" y="0"/>
                </a:lnTo>
                <a:lnTo>
                  <a:pt x="2" y="1"/>
                </a:lnTo>
                <a:lnTo>
                  <a:pt x="0" y="4"/>
                </a:lnTo>
                <a:lnTo>
                  <a:pt x="2" y="8"/>
                </a:lnTo>
                <a:lnTo>
                  <a:pt x="5" y="9"/>
                </a:lnTo>
                <a:lnTo>
                  <a:pt x="2" y="4"/>
                </a:lnTo>
                <a:close/>
              </a:path>
            </a:pathLst>
          </a:custGeom>
          <a:solidFill>
            <a:srgbClr val="000000"/>
          </a:solidFill>
          <a:ln w="6350">
            <a:solidFill>
              <a:schemeClr val="tx1"/>
            </a:solidFill>
            <a:round/>
            <a:headEnd/>
            <a:tailEnd/>
          </a:ln>
        </p:spPr>
        <p:txBody>
          <a:bodyPr/>
          <a:lstStyle/>
          <a:p>
            <a:endParaRPr lang="en-GB"/>
          </a:p>
        </p:txBody>
      </p:sp>
      <p:sp>
        <p:nvSpPr>
          <p:cNvPr id="16555" name="Freeform 148"/>
          <p:cNvSpPr>
            <a:spLocks/>
          </p:cNvSpPr>
          <p:nvPr/>
        </p:nvSpPr>
        <p:spPr bwMode="auto">
          <a:xfrm>
            <a:off x="428625" y="5576888"/>
            <a:ext cx="15875" cy="53975"/>
          </a:xfrm>
          <a:custGeom>
            <a:avLst/>
            <a:gdLst>
              <a:gd name="T0" fmla="*/ 1 w 14"/>
              <a:gd name="T1" fmla="*/ 0 h 47"/>
              <a:gd name="T2" fmla="*/ 1 w 14"/>
              <a:gd name="T3" fmla="*/ 1 h 47"/>
              <a:gd name="T4" fmla="*/ 0 w 14"/>
              <a:gd name="T5" fmla="*/ 7 h 47"/>
              <a:gd name="T6" fmla="*/ 1 w 14"/>
              <a:gd name="T7" fmla="*/ 7 h 47"/>
              <a:gd name="T8" fmla="*/ 2 w 14"/>
              <a:gd name="T9" fmla="*/ 1 h 47"/>
              <a:gd name="T10" fmla="*/ 1 w 14"/>
              <a:gd name="T11" fmla="*/ 1 h 47"/>
              <a:gd name="T12" fmla="*/ 2 w 14"/>
              <a:gd name="T13" fmla="*/ 1 h 47"/>
              <a:gd name="T14" fmla="*/ 1 w 14"/>
              <a:gd name="T15" fmla="*/ 1 h 47"/>
              <a:gd name="T16" fmla="*/ 1 w 14"/>
              <a:gd name="T17" fmla="*/ 1 h 47"/>
              <a:gd name="T18" fmla="*/ 1 w 14"/>
              <a:gd name="T19" fmla="*/ 1 h 47"/>
              <a:gd name="T20" fmla="*/ 1 w 14"/>
              <a:gd name="T21" fmla="*/ 1 h 47"/>
              <a:gd name="T22" fmla="*/ 1 w 14"/>
              <a:gd name="T23" fmla="*/ 0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47"/>
              <a:gd name="T38" fmla="*/ 14 w 14"/>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47">
                <a:moveTo>
                  <a:pt x="11" y="0"/>
                </a:moveTo>
                <a:lnTo>
                  <a:pt x="7" y="5"/>
                </a:lnTo>
                <a:lnTo>
                  <a:pt x="0" y="47"/>
                </a:lnTo>
                <a:lnTo>
                  <a:pt x="6" y="47"/>
                </a:lnTo>
                <a:lnTo>
                  <a:pt x="14" y="5"/>
                </a:lnTo>
                <a:lnTo>
                  <a:pt x="11" y="9"/>
                </a:lnTo>
                <a:lnTo>
                  <a:pt x="14" y="5"/>
                </a:lnTo>
                <a:lnTo>
                  <a:pt x="13" y="2"/>
                </a:lnTo>
                <a:lnTo>
                  <a:pt x="11" y="1"/>
                </a:lnTo>
                <a:lnTo>
                  <a:pt x="9" y="2"/>
                </a:lnTo>
                <a:lnTo>
                  <a:pt x="7" y="5"/>
                </a:lnTo>
                <a:lnTo>
                  <a:pt x="11" y="0"/>
                </a:lnTo>
                <a:close/>
              </a:path>
            </a:pathLst>
          </a:custGeom>
          <a:solidFill>
            <a:srgbClr val="000000"/>
          </a:solidFill>
          <a:ln w="6350">
            <a:solidFill>
              <a:schemeClr val="tx1"/>
            </a:solidFill>
            <a:round/>
            <a:headEnd/>
            <a:tailEnd/>
          </a:ln>
        </p:spPr>
        <p:txBody>
          <a:bodyPr/>
          <a:lstStyle/>
          <a:p>
            <a:endParaRPr lang="en-GB"/>
          </a:p>
        </p:txBody>
      </p:sp>
      <p:sp>
        <p:nvSpPr>
          <p:cNvPr id="16556" name="Freeform 149"/>
          <p:cNvSpPr>
            <a:spLocks/>
          </p:cNvSpPr>
          <p:nvPr/>
        </p:nvSpPr>
        <p:spPr bwMode="auto">
          <a:xfrm>
            <a:off x="441325" y="5576888"/>
            <a:ext cx="68263" cy="11113"/>
          </a:xfrm>
          <a:custGeom>
            <a:avLst/>
            <a:gdLst>
              <a:gd name="T0" fmla="*/ 7 w 63"/>
              <a:gd name="T1" fmla="*/ 2 h 9"/>
              <a:gd name="T2" fmla="*/ 5 w 63"/>
              <a:gd name="T3" fmla="*/ 0 h 9"/>
              <a:gd name="T4" fmla="*/ 0 w 63"/>
              <a:gd name="T5" fmla="*/ 0 h 9"/>
              <a:gd name="T6" fmla="*/ 0 w 63"/>
              <a:gd name="T7" fmla="*/ 2 h 9"/>
              <a:gd name="T8" fmla="*/ 5 w 63"/>
              <a:gd name="T9" fmla="*/ 2 h 9"/>
              <a:gd name="T10" fmla="*/ 5 w 63"/>
              <a:gd name="T11" fmla="*/ 2 h 9"/>
              <a:gd name="T12" fmla="*/ 5 w 63"/>
              <a:gd name="T13" fmla="*/ 2 h 9"/>
              <a:gd name="T14" fmla="*/ 7 w 63"/>
              <a:gd name="T15" fmla="*/ 2 h 9"/>
              <a:gd name="T16" fmla="*/ 7 w 63"/>
              <a:gd name="T17" fmla="*/ 2 h 9"/>
              <a:gd name="T18" fmla="*/ 7 w 63"/>
              <a:gd name="T19" fmla="*/ 1 h 9"/>
              <a:gd name="T20" fmla="*/ 5 w 63"/>
              <a:gd name="T21" fmla="*/ 0 h 9"/>
              <a:gd name="T22" fmla="*/ 7 w 63"/>
              <a:gd name="T23" fmla="*/ 2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
              <a:gd name="T37" fmla="*/ 0 h 9"/>
              <a:gd name="T38" fmla="*/ 63 w 63"/>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 h="9">
                <a:moveTo>
                  <a:pt x="62" y="5"/>
                </a:moveTo>
                <a:lnTo>
                  <a:pt x="58" y="0"/>
                </a:lnTo>
                <a:lnTo>
                  <a:pt x="0" y="0"/>
                </a:lnTo>
                <a:lnTo>
                  <a:pt x="0" y="9"/>
                </a:lnTo>
                <a:lnTo>
                  <a:pt x="58" y="9"/>
                </a:lnTo>
                <a:lnTo>
                  <a:pt x="55" y="5"/>
                </a:lnTo>
                <a:lnTo>
                  <a:pt x="58" y="9"/>
                </a:lnTo>
                <a:lnTo>
                  <a:pt x="62" y="8"/>
                </a:lnTo>
                <a:lnTo>
                  <a:pt x="63" y="5"/>
                </a:lnTo>
                <a:lnTo>
                  <a:pt x="62" y="1"/>
                </a:lnTo>
                <a:lnTo>
                  <a:pt x="58" y="0"/>
                </a:lnTo>
                <a:lnTo>
                  <a:pt x="62" y="5"/>
                </a:lnTo>
                <a:close/>
              </a:path>
            </a:pathLst>
          </a:custGeom>
          <a:solidFill>
            <a:srgbClr val="000000"/>
          </a:solidFill>
          <a:ln w="6350">
            <a:solidFill>
              <a:schemeClr val="tx1"/>
            </a:solidFill>
            <a:round/>
            <a:headEnd/>
            <a:tailEnd/>
          </a:ln>
        </p:spPr>
        <p:txBody>
          <a:bodyPr/>
          <a:lstStyle/>
          <a:p>
            <a:endParaRPr lang="en-GB"/>
          </a:p>
        </p:txBody>
      </p:sp>
      <p:sp>
        <p:nvSpPr>
          <p:cNvPr id="16557" name="Freeform 150"/>
          <p:cNvSpPr>
            <a:spLocks/>
          </p:cNvSpPr>
          <p:nvPr/>
        </p:nvSpPr>
        <p:spPr bwMode="auto">
          <a:xfrm>
            <a:off x="414338" y="5649913"/>
            <a:ext cx="4763" cy="9525"/>
          </a:xfrm>
          <a:custGeom>
            <a:avLst/>
            <a:gdLst>
              <a:gd name="T0" fmla="*/ 1 w 5"/>
              <a:gd name="T1" fmla="*/ 0 h 9"/>
              <a:gd name="T2" fmla="*/ 1 w 5"/>
              <a:gd name="T3" fmla="*/ 1 h 9"/>
              <a:gd name="T4" fmla="*/ 0 w 5"/>
              <a:gd name="T5" fmla="*/ 1 h 9"/>
              <a:gd name="T6" fmla="*/ 1 w 5"/>
              <a:gd name="T7" fmla="*/ 1 h 9"/>
              <a:gd name="T8" fmla="*/ 1 w 5"/>
              <a:gd name="T9" fmla="*/ 1 h 9"/>
              <a:gd name="T10" fmla="*/ 1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5" y="0"/>
                </a:moveTo>
                <a:lnTo>
                  <a:pt x="1" y="2"/>
                </a:lnTo>
                <a:lnTo>
                  <a:pt x="0" y="5"/>
                </a:lnTo>
                <a:lnTo>
                  <a:pt x="1" y="8"/>
                </a:lnTo>
                <a:lnTo>
                  <a:pt x="5" y="9"/>
                </a:lnTo>
                <a:lnTo>
                  <a:pt x="5" y="0"/>
                </a:lnTo>
                <a:close/>
              </a:path>
            </a:pathLst>
          </a:custGeom>
          <a:solidFill>
            <a:srgbClr val="000000"/>
          </a:solidFill>
          <a:ln w="6350">
            <a:solidFill>
              <a:schemeClr val="tx1"/>
            </a:solidFill>
            <a:round/>
            <a:headEnd/>
            <a:tailEnd/>
          </a:ln>
        </p:spPr>
        <p:txBody>
          <a:bodyPr/>
          <a:lstStyle/>
          <a:p>
            <a:endParaRPr lang="en-GB"/>
          </a:p>
        </p:txBody>
      </p:sp>
      <p:sp>
        <p:nvSpPr>
          <p:cNvPr id="16558" name="Freeform 151"/>
          <p:cNvSpPr>
            <a:spLocks/>
          </p:cNvSpPr>
          <p:nvPr/>
        </p:nvSpPr>
        <p:spPr bwMode="auto">
          <a:xfrm>
            <a:off x="419100" y="5649913"/>
            <a:ext cx="1316038" cy="9525"/>
          </a:xfrm>
          <a:custGeom>
            <a:avLst/>
            <a:gdLst>
              <a:gd name="T0" fmla="*/ 122 w 1215"/>
              <a:gd name="T1" fmla="*/ 1 h 9"/>
              <a:gd name="T2" fmla="*/ 122 w 1215"/>
              <a:gd name="T3" fmla="*/ 0 h 9"/>
              <a:gd name="T4" fmla="*/ 0 w 1215"/>
              <a:gd name="T5" fmla="*/ 0 h 9"/>
              <a:gd name="T6" fmla="*/ 0 w 1215"/>
              <a:gd name="T7" fmla="*/ 1 h 9"/>
              <a:gd name="T8" fmla="*/ 122 w 1215"/>
              <a:gd name="T9" fmla="*/ 1 h 9"/>
              <a:gd name="T10" fmla="*/ 122 w 1215"/>
              <a:gd name="T11" fmla="*/ 1 h 9"/>
              <a:gd name="T12" fmla="*/ 0 60000 65536"/>
              <a:gd name="T13" fmla="*/ 0 60000 65536"/>
              <a:gd name="T14" fmla="*/ 0 60000 65536"/>
              <a:gd name="T15" fmla="*/ 0 60000 65536"/>
              <a:gd name="T16" fmla="*/ 0 60000 65536"/>
              <a:gd name="T17" fmla="*/ 0 60000 65536"/>
              <a:gd name="T18" fmla="*/ 0 w 1215"/>
              <a:gd name="T19" fmla="*/ 0 h 9"/>
              <a:gd name="T20" fmla="*/ 1215 w 1215"/>
              <a:gd name="T21" fmla="*/ 9 h 9"/>
            </a:gdLst>
            <a:ahLst/>
            <a:cxnLst>
              <a:cxn ang="T12">
                <a:pos x="T0" y="T1"/>
              </a:cxn>
              <a:cxn ang="T13">
                <a:pos x="T2" y="T3"/>
              </a:cxn>
              <a:cxn ang="T14">
                <a:pos x="T4" y="T5"/>
              </a:cxn>
              <a:cxn ang="T15">
                <a:pos x="T6" y="T7"/>
              </a:cxn>
              <a:cxn ang="T16">
                <a:pos x="T8" y="T9"/>
              </a:cxn>
              <a:cxn ang="T17">
                <a:pos x="T10" y="T11"/>
              </a:cxn>
            </a:cxnLst>
            <a:rect l="T18" t="T19" r="T20" b="T21"/>
            <a:pathLst>
              <a:path w="1215" h="9">
                <a:moveTo>
                  <a:pt x="1215" y="5"/>
                </a:moveTo>
                <a:lnTo>
                  <a:pt x="1215" y="0"/>
                </a:lnTo>
                <a:lnTo>
                  <a:pt x="0" y="0"/>
                </a:lnTo>
                <a:lnTo>
                  <a:pt x="0" y="9"/>
                </a:lnTo>
                <a:lnTo>
                  <a:pt x="1215" y="9"/>
                </a:lnTo>
                <a:lnTo>
                  <a:pt x="1215" y="5"/>
                </a:lnTo>
                <a:close/>
              </a:path>
            </a:pathLst>
          </a:custGeom>
          <a:solidFill>
            <a:srgbClr val="000000"/>
          </a:solidFill>
          <a:ln w="6350">
            <a:solidFill>
              <a:schemeClr val="tx1"/>
            </a:solidFill>
            <a:round/>
            <a:headEnd/>
            <a:tailEnd/>
          </a:ln>
        </p:spPr>
        <p:txBody>
          <a:bodyPr/>
          <a:lstStyle/>
          <a:p>
            <a:endParaRPr lang="en-GB"/>
          </a:p>
        </p:txBody>
      </p:sp>
      <p:sp>
        <p:nvSpPr>
          <p:cNvPr id="16559" name="Freeform 152"/>
          <p:cNvSpPr>
            <a:spLocks/>
          </p:cNvSpPr>
          <p:nvPr/>
        </p:nvSpPr>
        <p:spPr bwMode="auto">
          <a:xfrm>
            <a:off x="1735138" y="5649913"/>
            <a:ext cx="4763" cy="9525"/>
          </a:xfrm>
          <a:custGeom>
            <a:avLst/>
            <a:gdLst>
              <a:gd name="T0" fmla="*/ 0 w 4"/>
              <a:gd name="T1" fmla="*/ 1 h 9"/>
              <a:gd name="T2" fmla="*/ 2 w 4"/>
              <a:gd name="T3" fmla="*/ 1 h 9"/>
              <a:gd name="T4" fmla="*/ 2 w 4"/>
              <a:gd name="T5" fmla="*/ 1 h 9"/>
              <a:gd name="T6" fmla="*/ 2 w 4"/>
              <a:gd name="T7" fmla="*/ 1 h 9"/>
              <a:gd name="T8" fmla="*/ 0 w 4"/>
              <a:gd name="T9" fmla="*/ 0 h 9"/>
              <a:gd name="T10" fmla="*/ 0 w 4"/>
              <a:gd name="T11" fmla="*/ 1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9"/>
                </a:moveTo>
                <a:lnTo>
                  <a:pt x="3" y="8"/>
                </a:lnTo>
                <a:lnTo>
                  <a:pt x="4" y="5"/>
                </a:lnTo>
                <a:lnTo>
                  <a:pt x="3" y="2"/>
                </a:lnTo>
                <a:lnTo>
                  <a:pt x="0" y="0"/>
                </a:lnTo>
                <a:lnTo>
                  <a:pt x="0" y="9"/>
                </a:lnTo>
                <a:close/>
              </a:path>
            </a:pathLst>
          </a:custGeom>
          <a:solidFill>
            <a:srgbClr val="000000"/>
          </a:solidFill>
          <a:ln w="6350">
            <a:solidFill>
              <a:schemeClr val="tx1"/>
            </a:solidFill>
            <a:round/>
            <a:headEnd/>
            <a:tailEnd/>
          </a:ln>
        </p:spPr>
        <p:txBody>
          <a:bodyPr/>
          <a:lstStyle/>
          <a:p>
            <a:endParaRPr lang="en-GB"/>
          </a:p>
        </p:txBody>
      </p:sp>
      <p:grpSp>
        <p:nvGrpSpPr>
          <p:cNvPr id="3" name="Group 153"/>
          <p:cNvGrpSpPr>
            <a:grpSpLocks/>
          </p:cNvGrpSpPr>
          <p:nvPr/>
        </p:nvGrpSpPr>
        <p:grpSpPr bwMode="auto">
          <a:xfrm>
            <a:off x="847725" y="4432300"/>
            <a:ext cx="436563" cy="212725"/>
            <a:chOff x="960" y="3152"/>
            <a:chExt cx="816" cy="336"/>
          </a:xfrm>
        </p:grpSpPr>
        <p:sp>
          <p:nvSpPr>
            <p:cNvPr id="16405" name="Rectangle 154"/>
            <p:cNvSpPr>
              <a:spLocks noChangeArrowheads="1"/>
            </p:cNvSpPr>
            <p:nvPr/>
          </p:nvSpPr>
          <p:spPr bwMode="auto">
            <a:xfrm>
              <a:off x="960" y="3152"/>
              <a:ext cx="816" cy="336"/>
            </a:xfrm>
            <a:prstGeom prst="rect">
              <a:avLst/>
            </a:prstGeom>
            <a:noFill/>
            <a:ln w="19050">
              <a:solidFill>
                <a:srgbClr val="FFFF00"/>
              </a:solidFill>
              <a:miter lim="800000"/>
              <a:headEnd/>
              <a:tailEnd/>
            </a:ln>
          </p:spPr>
          <p:txBody>
            <a:bodyPr wrap="none" anchor="ctr"/>
            <a:lstStyle/>
            <a:p>
              <a:endParaRPr lang="en-US"/>
            </a:p>
          </p:txBody>
        </p:sp>
        <p:sp>
          <p:nvSpPr>
            <p:cNvPr id="16406" name="Line 155"/>
            <p:cNvSpPr>
              <a:spLocks noChangeShapeType="1"/>
            </p:cNvSpPr>
            <p:nvPr/>
          </p:nvSpPr>
          <p:spPr bwMode="auto">
            <a:xfrm>
              <a:off x="960" y="3296"/>
              <a:ext cx="192" cy="0"/>
            </a:xfrm>
            <a:prstGeom prst="line">
              <a:avLst/>
            </a:prstGeom>
            <a:noFill/>
            <a:ln w="19050">
              <a:solidFill>
                <a:srgbClr val="FFFF00"/>
              </a:solidFill>
              <a:round/>
              <a:headEnd/>
              <a:tailEnd/>
            </a:ln>
          </p:spPr>
          <p:txBody>
            <a:bodyPr wrap="none" anchor="ctr"/>
            <a:lstStyle/>
            <a:p>
              <a:endParaRPr lang="en-GB"/>
            </a:p>
          </p:txBody>
        </p:sp>
        <p:sp>
          <p:nvSpPr>
            <p:cNvPr id="16407" name="Line 156"/>
            <p:cNvSpPr>
              <a:spLocks noChangeShapeType="1"/>
            </p:cNvSpPr>
            <p:nvPr/>
          </p:nvSpPr>
          <p:spPr bwMode="auto">
            <a:xfrm>
              <a:off x="960" y="3440"/>
              <a:ext cx="384" cy="0"/>
            </a:xfrm>
            <a:prstGeom prst="line">
              <a:avLst/>
            </a:prstGeom>
            <a:noFill/>
            <a:ln w="19050">
              <a:solidFill>
                <a:srgbClr val="FFFF00"/>
              </a:solidFill>
              <a:round/>
              <a:headEnd/>
              <a:tailEnd/>
            </a:ln>
          </p:spPr>
          <p:txBody>
            <a:bodyPr wrap="none" anchor="ctr"/>
            <a:lstStyle/>
            <a:p>
              <a:endParaRPr lang="en-GB"/>
            </a:p>
          </p:txBody>
        </p:sp>
        <p:sp>
          <p:nvSpPr>
            <p:cNvPr id="16408" name="Line 157"/>
            <p:cNvSpPr>
              <a:spLocks noChangeShapeType="1"/>
            </p:cNvSpPr>
            <p:nvPr/>
          </p:nvSpPr>
          <p:spPr bwMode="auto">
            <a:xfrm flipV="1">
              <a:off x="1152" y="3200"/>
              <a:ext cx="0" cy="96"/>
            </a:xfrm>
            <a:prstGeom prst="line">
              <a:avLst/>
            </a:prstGeom>
            <a:noFill/>
            <a:ln w="19050">
              <a:solidFill>
                <a:srgbClr val="FFFF00"/>
              </a:solidFill>
              <a:round/>
              <a:headEnd/>
              <a:tailEnd/>
            </a:ln>
          </p:spPr>
          <p:txBody>
            <a:bodyPr wrap="none" anchor="ctr"/>
            <a:lstStyle/>
            <a:p>
              <a:endParaRPr lang="en-GB"/>
            </a:p>
          </p:txBody>
        </p:sp>
        <p:sp>
          <p:nvSpPr>
            <p:cNvPr id="16409" name="Line 158"/>
            <p:cNvSpPr>
              <a:spLocks noChangeShapeType="1"/>
            </p:cNvSpPr>
            <p:nvPr/>
          </p:nvSpPr>
          <p:spPr bwMode="auto">
            <a:xfrm>
              <a:off x="1152" y="3200"/>
              <a:ext cx="192" cy="0"/>
            </a:xfrm>
            <a:prstGeom prst="line">
              <a:avLst/>
            </a:prstGeom>
            <a:noFill/>
            <a:ln w="19050">
              <a:solidFill>
                <a:srgbClr val="FFFF00"/>
              </a:solidFill>
              <a:round/>
              <a:headEnd/>
              <a:tailEnd/>
            </a:ln>
          </p:spPr>
          <p:txBody>
            <a:bodyPr wrap="none" anchor="ctr"/>
            <a:lstStyle/>
            <a:p>
              <a:endParaRPr lang="en-GB"/>
            </a:p>
          </p:txBody>
        </p:sp>
        <p:sp>
          <p:nvSpPr>
            <p:cNvPr id="16410" name="Line 159"/>
            <p:cNvSpPr>
              <a:spLocks noChangeShapeType="1"/>
            </p:cNvSpPr>
            <p:nvPr/>
          </p:nvSpPr>
          <p:spPr bwMode="auto">
            <a:xfrm flipV="1">
              <a:off x="1344" y="3200"/>
              <a:ext cx="0" cy="96"/>
            </a:xfrm>
            <a:prstGeom prst="line">
              <a:avLst/>
            </a:prstGeom>
            <a:noFill/>
            <a:ln w="19050">
              <a:solidFill>
                <a:srgbClr val="FFFF00"/>
              </a:solidFill>
              <a:round/>
              <a:headEnd/>
              <a:tailEnd/>
            </a:ln>
          </p:spPr>
          <p:txBody>
            <a:bodyPr wrap="none" anchor="ctr"/>
            <a:lstStyle/>
            <a:p>
              <a:endParaRPr lang="en-GB"/>
            </a:p>
          </p:txBody>
        </p:sp>
        <p:sp>
          <p:nvSpPr>
            <p:cNvPr id="16411" name="Line 160"/>
            <p:cNvSpPr>
              <a:spLocks noChangeShapeType="1"/>
            </p:cNvSpPr>
            <p:nvPr/>
          </p:nvSpPr>
          <p:spPr bwMode="auto">
            <a:xfrm>
              <a:off x="1344" y="3296"/>
              <a:ext cx="192" cy="0"/>
            </a:xfrm>
            <a:prstGeom prst="line">
              <a:avLst/>
            </a:prstGeom>
            <a:noFill/>
            <a:ln w="19050">
              <a:solidFill>
                <a:srgbClr val="FFFF00"/>
              </a:solidFill>
              <a:round/>
              <a:headEnd/>
              <a:tailEnd/>
            </a:ln>
          </p:spPr>
          <p:txBody>
            <a:bodyPr wrap="none" anchor="ctr"/>
            <a:lstStyle/>
            <a:p>
              <a:endParaRPr lang="en-GB"/>
            </a:p>
          </p:txBody>
        </p:sp>
        <p:sp>
          <p:nvSpPr>
            <p:cNvPr id="16412" name="Line 161"/>
            <p:cNvSpPr>
              <a:spLocks noChangeShapeType="1"/>
            </p:cNvSpPr>
            <p:nvPr/>
          </p:nvSpPr>
          <p:spPr bwMode="auto">
            <a:xfrm flipV="1">
              <a:off x="1536" y="3200"/>
              <a:ext cx="0" cy="96"/>
            </a:xfrm>
            <a:prstGeom prst="line">
              <a:avLst/>
            </a:prstGeom>
            <a:noFill/>
            <a:ln w="19050">
              <a:solidFill>
                <a:srgbClr val="FFFF00"/>
              </a:solidFill>
              <a:round/>
              <a:headEnd/>
              <a:tailEnd/>
            </a:ln>
          </p:spPr>
          <p:txBody>
            <a:bodyPr wrap="none" anchor="ctr"/>
            <a:lstStyle/>
            <a:p>
              <a:endParaRPr lang="en-GB"/>
            </a:p>
          </p:txBody>
        </p:sp>
        <p:sp>
          <p:nvSpPr>
            <p:cNvPr id="16413" name="Line 162"/>
            <p:cNvSpPr>
              <a:spLocks noChangeShapeType="1"/>
            </p:cNvSpPr>
            <p:nvPr/>
          </p:nvSpPr>
          <p:spPr bwMode="auto">
            <a:xfrm>
              <a:off x="1536" y="3200"/>
              <a:ext cx="240" cy="0"/>
            </a:xfrm>
            <a:prstGeom prst="line">
              <a:avLst/>
            </a:prstGeom>
            <a:noFill/>
            <a:ln w="19050">
              <a:solidFill>
                <a:srgbClr val="FFFF00"/>
              </a:solidFill>
              <a:round/>
              <a:headEnd/>
              <a:tailEnd/>
            </a:ln>
          </p:spPr>
          <p:txBody>
            <a:bodyPr wrap="none" anchor="ctr"/>
            <a:lstStyle/>
            <a:p>
              <a:endParaRPr lang="en-GB"/>
            </a:p>
          </p:txBody>
        </p:sp>
        <p:sp>
          <p:nvSpPr>
            <p:cNvPr id="16414" name="Line 163"/>
            <p:cNvSpPr>
              <a:spLocks noChangeShapeType="1"/>
            </p:cNvSpPr>
            <p:nvPr/>
          </p:nvSpPr>
          <p:spPr bwMode="auto">
            <a:xfrm flipV="1">
              <a:off x="1344" y="3344"/>
              <a:ext cx="0" cy="96"/>
            </a:xfrm>
            <a:prstGeom prst="line">
              <a:avLst/>
            </a:prstGeom>
            <a:noFill/>
            <a:ln w="19050">
              <a:solidFill>
                <a:srgbClr val="FFFF00"/>
              </a:solidFill>
              <a:round/>
              <a:headEnd/>
              <a:tailEnd/>
            </a:ln>
          </p:spPr>
          <p:txBody>
            <a:bodyPr wrap="none" anchor="ctr"/>
            <a:lstStyle/>
            <a:p>
              <a:endParaRPr lang="en-GB"/>
            </a:p>
          </p:txBody>
        </p:sp>
        <p:sp>
          <p:nvSpPr>
            <p:cNvPr id="16415" name="Line 164"/>
            <p:cNvSpPr>
              <a:spLocks noChangeShapeType="1"/>
            </p:cNvSpPr>
            <p:nvPr/>
          </p:nvSpPr>
          <p:spPr bwMode="auto">
            <a:xfrm>
              <a:off x="1344" y="3344"/>
              <a:ext cx="192" cy="0"/>
            </a:xfrm>
            <a:prstGeom prst="line">
              <a:avLst/>
            </a:prstGeom>
            <a:noFill/>
            <a:ln w="19050">
              <a:solidFill>
                <a:srgbClr val="FFFF00"/>
              </a:solidFill>
              <a:round/>
              <a:headEnd/>
              <a:tailEnd/>
            </a:ln>
          </p:spPr>
          <p:txBody>
            <a:bodyPr wrap="none" anchor="ctr"/>
            <a:lstStyle/>
            <a:p>
              <a:endParaRPr lang="en-GB"/>
            </a:p>
          </p:txBody>
        </p:sp>
        <p:sp>
          <p:nvSpPr>
            <p:cNvPr id="16416" name="Line 165"/>
            <p:cNvSpPr>
              <a:spLocks noChangeShapeType="1"/>
            </p:cNvSpPr>
            <p:nvPr/>
          </p:nvSpPr>
          <p:spPr bwMode="auto">
            <a:xfrm flipV="1">
              <a:off x="1536" y="3344"/>
              <a:ext cx="0" cy="96"/>
            </a:xfrm>
            <a:prstGeom prst="line">
              <a:avLst/>
            </a:prstGeom>
            <a:noFill/>
            <a:ln w="19050">
              <a:solidFill>
                <a:srgbClr val="FFFF00"/>
              </a:solidFill>
              <a:round/>
              <a:headEnd/>
              <a:tailEnd/>
            </a:ln>
          </p:spPr>
          <p:txBody>
            <a:bodyPr wrap="none" anchor="ctr"/>
            <a:lstStyle/>
            <a:p>
              <a:endParaRPr lang="en-GB"/>
            </a:p>
          </p:txBody>
        </p:sp>
        <p:sp>
          <p:nvSpPr>
            <p:cNvPr id="16417" name="Line 166"/>
            <p:cNvSpPr>
              <a:spLocks noChangeShapeType="1"/>
            </p:cNvSpPr>
            <p:nvPr/>
          </p:nvSpPr>
          <p:spPr bwMode="auto">
            <a:xfrm>
              <a:off x="1536" y="3440"/>
              <a:ext cx="240" cy="0"/>
            </a:xfrm>
            <a:prstGeom prst="line">
              <a:avLst/>
            </a:prstGeom>
            <a:noFill/>
            <a:ln w="19050">
              <a:solidFill>
                <a:srgbClr val="FFFF00"/>
              </a:solidFill>
              <a:round/>
              <a:headEnd/>
              <a:tailEnd/>
            </a:ln>
          </p:spPr>
          <p:txBody>
            <a:bodyPr wrap="none" anchor="ctr"/>
            <a:lstStyle/>
            <a:p>
              <a:endParaRPr lang="en-GB"/>
            </a:p>
          </p:txBody>
        </p:sp>
      </p:grpSp>
      <p:sp>
        <p:nvSpPr>
          <p:cNvPr id="16394" name="Text Box 167"/>
          <p:cNvSpPr txBox="1">
            <a:spLocks noChangeArrowheads="1"/>
          </p:cNvSpPr>
          <p:nvPr/>
        </p:nvSpPr>
        <p:spPr bwMode="auto">
          <a:xfrm>
            <a:off x="5148263" y="5538788"/>
            <a:ext cx="1563687" cy="338137"/>
          </a:xfrm>
          <a:prstGeom prst="rect">
            <a:avLst/>
          </a:prstGeom>
          <a:noFill/>
          <a:ln w="9525">
            <a:noFill/>
            <a:miter lim="800000"/>
            <a:headEnd/>
            <a:tailEnd/>
          </a:ln>
        </p:spPr>
        <p:txBody>
          <a:bodyPr>
            <a:spAutoFit/>
          </a:bodyPr>
          <a:lstStyle/>
          <a:p>
            <a:pPr algn="ctr">
              <a:spcBef>
                <a:spcPct val="50000"/>
              </a:spcBef>
            </a:pPr>
            <a:r>
              <a:rPr lang="en-GB" sz="1600">
                <a:cs typeface="Arial" pitchFamily="34" charset="0"/>
              </a:rPr>
              <a:t>JTAG</a:t>
            </a:r>
            <a:endParaRPr lang="en-GB" sz="2000">
              <a:cs typeface="Arial" pitchFamily="34" charset="0"/>
            </a:endParaRPr>
          </a:p>
        </p:txBody>
      </p:sp>
      <p:sp>
        <p:nvSpPr>
          <p:cNvPr id="16395" name="Rectangle 168"/>
          <p:cNvSpPr>
            <a:spLocks noChangeAspect="1" noChangeArrowheads="1"/>
          </p:cNvSpPr>
          <p:nvPr/>
        </p:nvSpPr>
        <p:spPr bwMode="auto">
          <a:xfrm>
            <a:off x="7019925" y="4941888"/>
            <a:ext cx="1152525" cy="1150937"/>
          </a:xfrm>
          <a:prstGeom prst="rect">
            <a:avLst/>
          </a:prstGeom>
          <a:gradFill rotWithShape="1">
            <a:gsLst>
              <a:gs pos="0">
                <a:srgbClr val="969696"/>
              </a:gs>
              <a:gs pos="50000">
                <a:srgbClr val="C0C0C0"/>
              </a:gs>
              <a:gs pos="100000">
                <a:srgbClr val="969696"/>
              </a:gs>
            </a:gsLst>
            <a:lin ang="18900000" scaled="1"/>
          </a:gradFill>
          <a:ln w="1651">
            <a:noFill/>
            <a:miter lim="800000"/>
            <a:headEnd/>
            <a:tailEnd/>
          </a:ln>
        </p:spPr>
        <p:txBody>
          <a:bodyPr wrap="none" anchor="ctr"/>
          <a:lstStyle/>
          <a:p>
            <a:endParaRPr lang="en-US"/>
          </a:p>
        </p:txBody>
      </p:sp>
      <p:sp>
        <p:nvSpPr>
          <p:cNvPr id="16396" name="Oval 169"/>
          <p:cNvSpPr>
            <a:spLocks noChangeArrowheads="1"/>
          </p:cNvSpPr>
          <p:nvPr/>
        </p:nvSpPr>
        <p:spPr bwMode="auto">
          <a:xfrm>
            <a:off x="7092950" y="5013325"/>
            <a:ext cx="31750" cy="31750"/>
          </a:xfrm>
          <a:prstGeom prst="ellipse">
            <a:avLst/>
          </a:prstGeom>
          <a:solidFill>
            <a:schemeClr val="tx1"/>
          </a:solidFill>
          <a:ln w="1651">
            <a:solidFill>
              <a:schemeClr val="tx1"/>
            </a:solidFill>
            <a:round/>
            <a:headEnd/>
            <a:tailEnd/>
          </a:ln>
        </p:spPr>
        <p:txBody>
          <a:bodyPr wrap="none" anchor="ctr"/>
          <a:lstStyle/>
          <a:p>
            <a:endParaRPr lang="en-US"/>
          </a:p>
        </p:txBody>
      </p:sp>
      <p:pic>
        <p:nvPicPr>
          <p:cNvPr id="16397" name="Picture 170" descr="Logo4Rblk"/>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308850" y="5016500"/>
            <a:ext cx="647700" cy="141288"/>
          </a:xfrm>
          <a:prstGeom prst="rect">
            <a:avLst/>
          </a:prstGeom>
          <a:noFill/>
          <a:ln w="9525">
            <a:noFill/>
            <a:miter lim="800000"/>
            <a:headEnd/>
            <a:tailEnd/>
          </a:ln>
        </p:spPr>
      </p:pic>
      <p:sp>
        <p:nvSpPr>
          <p:cNvPr id="16398" name="Rectangle 171"/>
          <p:cNvSpPr>
            <a:spLocks noChangeArrowheads="1"/>
          </p:cNvSpPr>
          <p:nvPr/>
        </p:nvSpPr>
        <p:spPr bwMode="auto">
          <a:xfrm>
            <a:off x="7054850" y="5246688"/>
            <a:ext cx="1079500" cy="469900"/>
          </a:xfrm>
          <a:prstGeom prst="rect">
            <a:avLst/>
          </a:prstGeom>
          <a:solidFill>
            <a:schemeClr val="accent2">
              <a:lumMod val="60000"/>
              <a:lumOff val="40000"/>
            </a:schemeClr>
          </a:solidFill>
          <a:ln w="9525">
            <a:noFill/>
            <a:miter lim="800000"/>
            <a:headEnd/>
            <a:tailEnd/>
          </a:ln>
        </p:spPr>
        <p:txBody>
          <a:bodyPr wrap="none" lIns="54000" tIns="10800" rIns="54000" bIns="10800" anchor="ctr"/>
          <a:lstStyle/>
          <a:p>
            <a:pPr algn="ctr"/>
            <a:r>
              <a:rPr lang="en-GB" sz="1400" b="1">
                <a:cs typeface="Arial" pitchFamily="34" charset="0"/>
              </a:rPr>
              <a:t>Target</a:t>
            </a:r>
          </a:p>
          <a:p>
            <a:pPr algn="ctr"/>
            <a:r>
              <a:rPr lang="en-GB" sz="1400" b="1">
                <a:cs typeface="Arial" pitchFamily="34" charset="0"/>
              </a:rPr>
              <a:t>HW</a:t>
            </a:r>
          </a:p>
        </p:txBody>
      </p:sp>
      <p:sp>
        <p:nvSpPr>
          <p:cNvPr id="16399" name="Rectangle 171"/>
          <p:cNvSpPr>
            <a:spLocks noChangeArrowheads="1"/>
          </p:cNvSpPr>
          <p:nvPr/>
        </p:nvSpPr>
        <p:spPr bwMode="auto">
          <a:xfrm>
            <a:off x="7054850" y="5749925"/>
            <a:ext cx="1079500" cy="298450"/>
          </a:xfrm>
          <a:prstGeom prst="rect">
            <a:avLst/>
          </a:prstGeom>
          <a:solidFill>
            <a:srgbClr val="FF9900"/>
          </a:solidFill>
          <a:ln w="9525">
            <a:noFill/>
            <a:miter lim="800000"/>
            <a:headEnd/>
            <a:tailEnd/>
          </a:ln>
        </p:spPr>
        <p:txBody>
          <a:bodyPr wrap="none" lIns="54000" tIns="10800" rIns="54000" bIns="10800" anchor="ctr"/>
          <a:lstStyle/>
          <a:p>
            <a:pPr algn="ctr"/>
            <a:r>
              <a:rPr lang="en-GB" sz="1400" b="1" dirty="0" err="1">
                <a:cs typeface="Arial" pitchFamily="34" charset="0"/>
              </a:rPr>
              <a:t>S.Tap</a:t>
            </a:r>
            <a:r>
              <a:rPr lang="en-GB" sz="1400" b="1" dirty="0">
                <a:cs typeface="Arial" pitchFamily="34" charset="0"/>
              </a:rPr>
              <a:t> Logic</a:t>
            </a:r>
          </a:p>
        </p:txBody>
      </p:sp>
      <p:pic>
        <p:nvPicPr>
          <p:cNvPr id="16400" name="Picture 8" descr="usb-blaster"/>
          <p:cNvPicPr>
            <a:picLocks noChangeAspect="1" noChangeArrowheads="1"/>
          </p:cNvPicPr>
          <p:nvPr/>
        </p:nvPicPr>
        <p:blipFill>
          <a:blip r:embed="rId7" cstate="print"/>
          <a:srcRect/>
          <a:stretch>
            <a:fillRect/>
          </a:stretch>
        </p:blipFill>
        <p:spPr bwMode="auto">
          <a:xfrm rot="1620402">
            <a:off x="3895725" y="5187950"/>
            <a:ext cx="1363663" cy="1157288"/>
          </a:xfrm>
          <a:prstGeom prst="rect">
            <a:avLst/>
          </a:prstGeom>
          <a:noFill/>
          <a:ln w="9525">
            <a:noFill/>
            <a:miter lim="800000"/>
            <a:headEnd/>
            <a:tailEnd/>
          </a:ln>
        </p:spPr>
      </p:pic>
      <p:sp>
        <p:nvSpPr>
          <p:cNvPr id="16402" name="Text Box 7"/>
          <p:cNvSpPr txBox="1">
            <a:spLocks noChangeArrowheads="1"/>
          </p:cNvSpPr>
          <p:nvPr/>
        </p:nvSpPr>
        <p:spPr bwMode="auto">
          <a:xfrm>
            <a:off x="582003" y="3500438"/>
            <a:ext cx="914033" cy="584775"/>
          </a:xfrm>
          <a:prstGeom prst="rect">
            <a:avLst/>
          </a:prstGeom>
          <a:noFill/>
          <a:ln w="9525">
            <a:noFill/>
            <a:miter lim="800000"/>
            <a:headEnd/>
            <a:tailEnd/>
          </a:ln>
        </p:spPr>
        <p:txBody>
          <a:bodyPr wrap="none">
            <a:spAutoFit/>
          </a:bodyPr>
          <a:lstStyle/>
          <a:p>
            <a:pPr algn="ctr"/>
            <a:r>
              <a:rPr lang="en-GB" sz="1600" dirty="0"/>
              <a:t>Host</a:t>
            </a:r>
          </a:p>
          <a:p>
            <a:pPr algn="ctr"/>
            <a:r>
              <a:rPr lang="en-GB" sz="1600" dirty="0"/>
              <a:t>Display</a:t>
            </a:r>
            <a:endParaRPr lang="en-US" sz="1600" dirty="0"/>
          </a:p>
        </p:txBody>
      </p:sp>
      <p:sp>
        <p:nvSpPr>
          <p:cNvPr id="16404" name="Text Box 167"/>
          <p:cNvSpPr txBox="1">
            <a:spLocks noChangeArrowheads="1"/>
          </p:cNvSpPr>
          <p:nvPr/>
        </p:nvSpPr>
        <p:spPr bwMode="auto">
          <a:xfrm>
            <a:off x="2484438" y="5538788"/>
            <a:ext cx="1563687" cy="338137"/>
          </a:xfrm>
          <a:prstGeom prst="rect">
            <a:avLst/>
          </a:prstGeom>
          <a:noFill/>
          <a:ln w="9525">
            <a:noFill/>
            <a:miter lim="800000"/>
            <a:headEnd/>
            <a:tailEnd/>
          </a:ln>
        </p:spPr>
        <p:txBody>
          <a:bodyPr>
            <a:spAutoFit/>
          </a:bodyPr>
          <a:lstStyle/>
          <a:p>
            <a:pPr algn="ctr">
              <a:spcBef>
                <a:spcPct val="50000"/>
              </a:spcBef>
            </a:pPr>
            <a:r>
              <a:rPr lang="en-GB" sz="1600">
                <a:cs typeface="Arial" pitchFamily="34" charset="0"/>
              </a:rPr>
              <a:t>USB</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217993"/>
                                        </p:tgtEl>
                                        <p:attrNameLst>
                                          <p:attrName>style.visibility</p:attrName>
                                        </p:attrNameLst>
                                      </p:cBhvr>
                                      <p:to>
                                        <p:strVal val="visible"/>
                                      </p:to>
                                    </p:set>
                                    <p:animEffect transition="in" filter="wipe(right)">
                                      <p:cBhvr>
                                        <p:cTn id="7" dur="500"/>
                                        <p:tgtEl>
                                          <p:spTgt spid="221799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799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8" descr="usb-blaster"/>
          <p:cNvPicPr>
            <a:picLocks noChangeAspect="1" noChangeArrowheads="1"/>
          </p:cNvPicPr>
          <p:nvPr/>
        </p:nvPicPr>
        <p:blipFill>
          <a:blip r:embed="rId4" cstate="print"/>
          <a:srcRect/>
          <a:stretch>
            <a:fillRect/>
          </a:stretch>
        </p:blipFill>
        <p:spPr bwMode="auto">
          <a:xfrm rot="19979598" flipH="1">
            <a:off x="4616392" y="4611622"/>
            <a:ext cx="1363663" cy="1157288"/>
          </a:xfrm>
          <a:prstGeom prst="rect">
            <a:avLst/>
          </a:prstGeom>
          <a:noFill/>
          <a:ln w="9525">
            <a:noFill/>
            <a:miter lim="800000"/>
            <a:headEnd/>
            <a:tailEnd/>
          </a:ln>
        </p:spPr>
      </p:pic>
      <p:pic>
        <p:nvPicPr>
          <p:cNvPr id="38" name="Picture 2"/>
          <p:cNvPicPr>
            <a:picLocks noChangeAspect="1" noChangeArrowheads="1"/>
          </p:cNvPicPr>
          <p:nvPr>
            <p:custDataLst>
              <p:tags r:id="rId1"/>
            </p:custDataLst>
          </p:nvPr>
        </p:nvPicPr>
        <p:blipFill>
          <a:blip r:embed="rId5" cstate="print"/>
          <a:srcRect/>
          <a:stretch>
            <a:fillRect/>
          </a:stretch>
        </p:blipFill>
        <p:spPr bwMode="auto">
          <a:xfrm>
            <a:off x="5868144" y="908720"/>
            <a:ext cx="3081338" cy="1152128"/>
          </a:xfrm>
          <a:prstGeom prst="rect">
            <a:avLst/>
          </a:prstGeom>
          <a:noFill/>
          <a:ln w="9525">
            <a:noFill/>
            <a:miter lim="800000"/>
            <a:headEnd/>
            <a:tailEnd/>
          </a:ln>
        </p:spPr>
      </p:pic>
      <p:sp>
        <p:nvSpPr>
          <p:cNvPr id="21507" name="Rectangle 4"/>
          <p:cNvSpPr>
            <a:spLocks noGrp="1" noChangeArrowheads="1"/>
          </p:cNvSpPr>
          <p:nvPr>
            <p:ph type="title"/>
          </p:nvPr>
        </p:nvSpPr>
        <p:spPr>
          <a:xfrm>
            <a:off x="179512" y="260648"/>
            <a:ext cx="8664771" cy="779320"/>
          </a:xfrm>
        </p:spPr>
        <p:txBody>
          <a:bodyPr/>
          <a:lstStyle/>
          <a:p>
            <a:pPr eaLnBrk="1" hangingPunct="1">
              <a:lnSpc>
                <a:spcPct val="90000"/>
              </a:lnSpc>
            </a:pPr>
            <a:r>
              <a:rPr lang="en-US" dirty="0" smtClean="0"/>
              <a:t>System Console Tool  (JTAG)</a:t>
            </a:r>
          </a:p>
        </p:txBody>
      </p:sp>
      <p:sp>
        <p:nvSpPr>
          <p:cNvPr id="21510" name="Rectangle 5"/>
          <p:cNvSpPr>
            <a:spLocks noGrp="1" noChangeArrowheads="1"/>
          </p:cNvSpPr>
          <p:nvPr>
            <p:ph idx="1"/>
          </p:nvPr>
        </p:nvSpPr>
        <p:spPr>
          <a:xfrm>
            <a:off x="258763" y="1187450"/>
            <a:ext cx="6042025" cy="2457574"/>
          </a:xfrm>
        </p:spPr>
        <p:txBody>
          <a:bodyPr>
            <a:normAutofit fontScale="92500" lnSpcReduction="10000"/>
          </a:bodyPr>
          <a:lstStyle/>
          <a:p>
            <a:pPr marL="234950" indent="-234950" eaLnBrk="1" hangingPunct="1">
              <a:lnSpc>
                <a:spcPct val="95000"/>
              </a:lnSpc>
              <a:spcBef>
                <a:spcPct val="0"/>
              </a:spcBef>
              <a:spcAft>
                <a:spcPct val="10000"/>
              </a:spcAft>
              <a:defRPr/>
            </a:pPr>
            <a:r>
              <a:rPr lang="en-US" sz="2400" dirty="0" smtClean="0"/>
              <a:t>Provides direct system access at </a:t>
            </a:r>
            <a:br>
              <a:rPr lang="en-US" sz="2400" dirty="0" smtClean="0"/>
            </a:br>
            <a:r>
              <a:rPr lang="en-US" sz="2400" dirty="0" smtClean="0"/>
              <a:t>runtime from TCL command line </a:t>
            </a:r>
            <a:br>
              <a:rPr lang="en-US" sz="2400" dirty="0" smtClean="0"/>
            </a:br>
            <a:r>
              <a:rPr lang="en-US" sz="2400" dirty="0" smtClean="0"/>
              <a:t>interface</a:t>
            </a:r>
          </a:p>
          <a:p>
            <a:pPr marL="700088" lvl="1" eaLnBrk="1" hangingPunct="1">
              <a:lnSpc>
                <a:spcPct val="95000"/>
              </a:lnSpc>
              <a:spcBef>
                <a:spcPct val="0"/>
              </a:spcBef>
              <a:spcAft>
                <a:spcPct val="10000"/>
              </a:spcAft>
              <a:defRPr/>
            </a:pPr>
            <a:r>
              <a:rPr lang="en-US" sz="1800" dirty="0" smtClean="0"/>
              <a:t>Access via Nios</a:t>
            </a:r>
            <a:r>
              <a:rPr lang="en-US" sz="1800" baseline="30000" dirty="0" smtClean="0"/>
              <a:t>®</a:t>
            </a:r>
            <a:r>
              <a:rPr lang="en-US" sz="1800" dirty="0" smtClean="0"/>
              <a:t> II processor, JTAG bridge, </a:t>
            </a:r>
            <a:br>
              <a:rPr lang="en-US" sz="1800" dirty="0" smtClean="0"/>
            </a:br>
            <a:r>
              <a:rPr lang="en-US" sz="1800" dirty="0" smtClean="0"/>
              <a:t>JTAG UART or custom Agent</a:t>
            </a:r>
          </a:p>
          <a:p>
            <a:pPr marL="700088" lvl="1" eaLnBrk="1" hangingPunct="1">
              <a:lnSpc>
                <a:spcPct val="95000"/>
              </a:lnSpc>
              <a:spcBef>
                <a:spcPct val="0"/>
              </a:spcBef>
              <a:spcAft>
                <a:spcPct val="10000"/>
              </a:spcAft>
              <a:defRPr/>
            </a:pPr>
            <a:r>
              <a:rPr lang="en-US" sz="1800" dirty="0" smtClean="0"/>
              <a:t>Supports Qsys component interfaces</a:t>
            </a:r>
          </a:p>
          <a:p>
            <a:pPr marL="700088" lvl="1" eaLnBrk="1" hangingPunct="1">
              <a:lnSpc>
                <a:spcPct val="95000"/>
              </a:lnSpc>
              <a:spcBef>
                <a:spcPct val="0"/>
              </a:spcBef>
              <a:spcAft>
                <a:spcPct val="10000"/>
              </a:spcAft>
              <a:defRPr/>
            </a:pPr>
            <a:r>
              <a:rPr lang="en-US" sz="1800" dirty="0" smtClean="0"/>
              <a:t>Use for board bring-up, debug, diagnostics, </a:t>
            </a:r>
            <a:br>
              <a:rPr lang="en-US" sz="1800" dirty="0" smtClean="0"/>
            </a:br>
            <a:r>
              <a:rPr lang="en-US" sz="1800" dirty="0" smtClean="0"/>
              <a:t>system profiling and configuration</a:t>
            </a:r>
          </a:p>
          <a:p>
            <a:pPr marL="700088" lvl="1" eaLnBrk="1" hangingPunct="1">
              <a:lnSpc>
                <a:spcPct val="95000"/>
              </a:lnSpc>
              <a:spcBef>
                <a:spcPct val="0"/>
              </a:spcBef>
              <a:spcAft>
                <a:spcPct val="10000"/>
              </a:spcAft>
              <a:defRPr/>
            </a:pPr>
            <a:r>
              <a:rPr lang="en-US" dirty="0" smtClean="0"/>
              <a:t>Open from Command shell or Qsys</a:t>
            </a:r>
            <a:endParaRPr lang="en-US" sz="1800" dirty="0" smtClean="0"/>
          </a:p>
          <a:p>
            <a:pPr marL="700088" lvl="1" eaLnBrk="1" hangingPunct="1">
              <a:lnSpc>
                <a:spcPct val="95000"/>
              </a:lnSpc>
              <a:spcBef>
                <a:spcPct val="0"/>
              </a:spcBef>
              <a:spcAft>
                <a:spcPct val="35000"/>
              </a:spcAft>
              <a:defRPr/>
            </a:pPr>
            <a:endParaRPr lang="en-US" sz="1800" dirty="0" smtClean="0"/>
          </a:p>
        </p:txBody>
      </p:sp>
      <p:sp>
        <p:nvSpPr>
          <p:cNvPr id="21509" name="Slide Number Placeholder 3"/>
          <p:cNvSpPr>
            <a:spLocks noGrp="1"/>
          </p:cNvSpPr>
          <p:nvPr>
            <p:ph type="sldNum" sz="quarter" idx="4294967295"/>
          </p:nvPr>
        </p:nvSpPr>
        <p:spPr>
          <a:xfrm>
            <a:off x="146644" y="6588125"/>
            <a:ext cx="698500" cy="282575"/>
          </a:xfrm>
          <a:prstGeom prst="rect">
            <a:avLst/>
          </a:prstGeom>
          <a:noFill/>
        </p:spPr>
        <p:txBody>
          <a:bodyPr/>
          <a:lstStyle/>
          <a:p>
            <a:fld id="{D1BBF104-1BE5-4118-AAEB-B322A52009D2}" type="slidenum">
              <a:rPr lang="en-US" smtClean="0">
                <a:latin typeface="Arial" charset="0"/>
              </a:rPr>
              <a:pPr/>
              <a:t>41</a:t>
            </a:fld>
            <a:endParaRPr lang="en-US" smtClean="0">
              <a:latin typeface="Arial" charset="0"/>
            </a:endParaRPr>
          </a:p>
        </p:txBody>
      </p:sp>
      <p:sp>
        <p:nvSpPr>
          <p:cNvPr id="21511" name="Freeform 3"/>
          <p:cNvSpPr>
            <a:spLocks/>
          </p:cNvSpPr>
          <p:nvPr/>
        </p:nvSpPr>
        <p:spPr bwMode="auto">
          <a:xfrm>
            <a:off x="5796136" y="3861048"/>
            <a:ext cx="3092450" cy="495300"/>
          </a:xfrm>
          <a:custGeom>
            <a:avLst/>
            <a:gdLst>
              <a:gd name="T0" fmla="*/ 0 w 1948"/>
              <a:gd name="T1" fmla="*/ 2147483647 h 312"/>
              <a:gd name="T2" fmla="*/ 2147483647 w 1948"/>
              <a:gd name="T3" fmla="*/ 2147483647 h 312"/>
              <a:gd name="T4" fmla="*/ 2147483647 w 1948"/>
              <a:gd name="T5" fmla="*/ 2147483647 h 312"/>
              <a:gd name="T6" fmla="*/ 2147483647 w 1948"/>
              <a:gd name="T7" fmla="*/ 0 h 312"/>
              <a:gd name="T8" fmla="*/ 0 w 1948"/>
              <a:gd name="T9" fmla="*/ 2147483647 h 312"/>
              <a:gd name="T10" fmla="*/ 0 60000 65536"/>
              <a:gd name="T11" fmla="*/ 0 60000 65536"/>
              <a:gd name="T12" fmla="*/ 0 60000 65536"/>
              <a:gd name="T13" fmla="*/ 0 60000 65536"/>
              <a:gd name="T14" fmla="*/ 0 60000 65536"/>
              <a:gd name="T15" fmla="*/ 0 w 1948"/>
              <a:gd name="T16" fmla="*/ 0 h 312"/>
              <a:gd name="T17" fmla="*/ 1948 w 1948"/>
              <a:gd name="T18" fmla="*/ 312 h 312"/>
            </a:gdLst>
            <a:ahLst/>
            <a:cxnLst>
              <a:cxn ang="T10">
                <a:pos x="T0" y="T1"/>
              </a:cxn>
              <a:cxn ang="T11">
                <a:pos x="T2" y="T3"/>
              </a:cxn>
              <a:cxn ang="T12">
                <a:pos x="T4" y="T5"/>
              </a:cxn>
              <a:cxn ang="T13">
                <a:pos x="T6" y="T7"/>
              </a:cxn>
              <a:cxn ang="T14">
                <a:pos x="T8" y="T9"/>
              </a:cxn>
            </a:cxnLst>
            <a:rect l="T15" t="T16" r="T17" b="T18"/>
            <a:pathLst>
              <a:path w="1948" h="312">
                <a:moveTo>
                  <a:pt x="0" y="12"/>
                </a:moveTo>
                <a:lnTo>
                  <a:pt x="694" y="306"/>
                </a:lnTo>
                <a:lnTo>
                  <a:pt x="1570" y="312"/>
                </a:lnTo>
                <a:lnTo>
                  <a:pt x="1948" y="0"/>
                </a:lnTo>
                <a:lnTo>
                  <a:pt x="0" y="12"/>
                </a:lnTo>
                <a:close/>
              </a:path>
            </a:pathLst>
          </a:custGeom>
          <a:solidFill>
            <a:schemeClr val="hlink">
              <a:alpha val="25882"/>
            </a:schemeClr>
          </a:solidFill>
          <a:ln w="9525">
            <a:noFill/>
            <a:round/>
            <a:headEnd/>
            <a:tailEnd/>
          </a:ln>
        </p:spPr>
        <p:txBody>
          <a:bodyPr/>
          <a:lstStyle/>
          <a:p>
            <a:endParaRPr lang="en-GB"/>
          </a:p>
        </p:txBody>
      </p:sp>
      <p:sp>
        <p:nvSpPr>
          <p:cNvPr id="21512" name="Rectangle 6"/>
          <p:cNvSpPr>
            <a:spLocks noChangeArrowheads="1"/>
          </p:cNvSpPr>
          <p:nvPr/>
        </p:nvSpPr>
        <p:spPr bwMode="auto">
          <a:xfrm>
            <a:off x="411163" y="3763963"/>
            <a:ext cx="3440757" cy="2078037"/>
          </a:xfrm>
          <a:prstGeom prst="rect">
            <a:avLst/>
          </a:prstGeom>
          <a:solidFill>
            <a:schemeClr val="bg2"/>
          </a:solidFill>
          <a:ln w="9525">
            <a:noFill/>
            <a:miter lim="800000"/>
            <a:headEnd/>
            <a:tailEnd/>
          </a:ln>
        </p:spPr>
        <p:txBody>
          <a:bodyPr wrap="none" anchor="ctr"/>
          <a:lstStyle/>
          <a:p>
            <a:endParaRPr lang="en-US"/>
          </a:p>
        </p:txBody>
      </p:sp>
      <p:sp>
        <p:nvSpPr>
          <p:cNvPr id="21513" name="Rectangle 7"/>
          <p:cNvSpPr>
            <a:spLocks noChangeArrowheads="1"/>
          </p:cNvSpPr>
          <p:nvPr/>
        </p:nvSpPr>
        <p:spPr bwMode="auto">
          <a:xfrm>
            <a:off x="627063" y="4097338"/>
            <a:ext cx="3008833" cy="1627187"/>
          </a:xfrm>
          <a:prstGeom prst="rect">
            <a:avLst/>
          </a:prstGeom>
          <a:solidFill>
            <a:srgbClr val="B7ECFF"/>
          </a:solidFill>
          <a:ln w="9525">
            <a:noFill/>
            <a:miter lim="800000"/>
            <a:headEnd/>
            <a:tailEnd/>
          </a:ln>
        </p:spPr>
        <p:txBody>
          <a:bodyPr wrap="none" anchor="ctr"/>
          <a:lstStyle/>
          <a:p>
            <a:endParaRPr lang="en-US"/>
          </a:p>
        </p:txBody>
      </p:sp>
      <p:sp>
        <p:nvSpPr>
          <p:cNvPr id="21514" name="Text Box 8"/>
          <p:cNvSpPr txBox="1">
            <a:spLocks noChangeArrowheads="1"/>
          </p:cNvSpPr>
          <p:nvPr/>
        </p:nvSpPr>
        <p:spPr bwMode="auto">
          <a:xfrm>
            <a:off x="2740025" y="3754438"/>
            <a:ext cx="806450" cy="366712"/>
          </a:xfrm>
          <a:prstGeom prst="rect">
            <a:avLst/>
          </a:prstGeom>
          <a:noFill/>
          <a:ln w="9525">
            <a:noFill/>
            <a:miter lim="800000"/>
            <a:headEnd/>
            <a:tailEnd/>
          </a:ln>
        </p:spPr>
        <p:txBody>
          <a:bodyPr wrap="none">
            <a:spAutoFit/>
          </a:bodyPr>
          <a:lstStyle/>
          <a:p>
            <a:r>
              <a:rPr lang="en-US"/>
              <a:t>FPGA</a:t>
            </a:r>
          </a:p>
        </p:txBody>
      </p:sp>
      <p:sp>
        <p:nvSpPr>
          <p:cNvPr id="21515" name="Text Box 9"/>
          <p:cNvSpPr txBox="1">
            <a:spLocks noChangeArrowheads="1"/>
          </p:cNvSpPr>
          <p:nvPr/>
        </p:nvSpPr>
        <p:spPr bwMode="auto">
          <a:xfrm>
            <a:off x="971550" y="4086225"/>
            <a:ext cx="2364750" cy="369332"/>
          </a:xfrm>
          <a:prstGeom prst="rect">
            <a:avLst/>
          </a:prstGeom>
          <a:noFill/>
          <a:ln w="9525">
            <a:noFill/>
            <a:miter lim="800000"/>
            <a:headEnd/>
            <a:tailEnd/>
          </a:ln>
        </p:spPr>
        <p:txBody>
          <a:bodyPr wrap="none">
            <a:spAutoFit/>
          </a:bodyPr>
          <a:lstStyle/>
          <a:p>
            <a:r>
              <a:rPr lang="en-US" dirty="0" err="1" smtClean="0"/>
              <a:t>QSys</a:t>
            </a:r>
            <a:r>
              <a:rPr lang="en-US" dirty="0" smtClean="0"/>
              <a:t> </a:t>
            </a:r>
            <a:r>
              <a:rPr lang="en-US" dirty="0"/>
              <a:t>Builder System</a:t>
            </a:r>
          </a:p>
        </p:txBody>
      </p:sp>
      <p:sp>
        <p:nvSpPr>
          <p:cNvPr id="21516" name="Line 10"/>
          <p:cNvSpPr>
            <a:spLocks noChangeShapeType="1"/>
          </p:cNvSpPr>
          <p:nvPr/>
        </p:nvSpPr>
        <p:spPr bwMode="auto">
          <a:xfrm>
            <a:off x="2476500" y="4681538"/>
            <a:ext cx="0" cy="195262"/>
          </a:xfrm>
          <a:prstGeom prst="line">
            <a:avLst/>
          </a:prstGeom>
          <a:noFill/>
          <a:ln w="28575">
            <a:solidFill>
              <a:schemeClr val="tx1"/>
            </a:solidFill>
            <a:round/>
            <a:headEnd/>
            <a:tailEnd/>
          </a:ln>
        </p:spPr>
        <p:txBody>
          <a:bodyPr/>
          <a:lstStyle/>
          <a:p>
            <a:endParaRPr lang="en-GB"/>
          </a:p>
        </p:txBody>
      </p:sp>
      <p:sp>
        <p:nvSpPr>
          <p:cNvPr id="21517" name="Line 11"/>
          <p:cNvSpPr>
            <a:spLocks noChangeShapeType="1"/>
          </p:cNvSpPr>
          <p:nvPr/>
        </p:nvSpPr>
        <p:spPr bwMode="auto">
          <a:xfrm>
            <a:off x="1752600" y="4652963"/>
            <a:ext cx="0" cy="193675"/>
          </a:xfrm>
          <a:prstGeom prst="line">
            <a:avLst/>
          </a:prstGeom>
          <a:noFill/>
          <a:ln w="28575">
            <a:solidFill>
              <a:schemeClr val="tx1"/>
            </a:solidFill>
            <a:round/>
            <a:headEnd/>
            <a:tailEnd/>
          </a:ln>
        </p:spPr>
        <p:txBody>
          <a:bodyPr/>
          <a:lstStyle/>
          <a:p>
            <a:endParaRPr lang="en-GB"/>
          </a:p>
        </p:txBody>
      </p:sp>
      <p:sp>
        <p:nvSpPr>
          <p:cNvPr id="21519" name="Rectangle 13"/>
          <p:cNvSpPr>
            <a:spLocks noChangeArrowheads="1"/>
          </p:cNvSpPr>
          <p:nvPr/>
        </p:nvSpPr>
        <p:spPr bwMode="auto">
          <a:xfrm>
            <a:off x="4333875" y="4694238"/>
            <a:ext cx="1438275" cy="325437"/>
          </a:xfrm>
          <a:prstGeom prst="rect">
            <a:avLst/>
          </a:prstGeom>
          <a:noFill/>
          <a:ln w="9525">
            <a:noFill/>
            <a:miter lim="800000"/>
            <a:headEnd/>
            <a:tailEnd/>
          </a:ln>
        </p:spPr>
        <p:txBody>
          <a:bodyPr>
            <a:spAutoFit/>
          </a:bodyPr>
          <a:lstStyle/>
          <a:p>
            <a:pPr algn="ctr">
              <a:lnSpc>
                <a:spcPct val="85000"/>
              </a:lnSpc>
            </a:pPr>
            <a:r>
              <a:rPr lang="en-US" dirty="0"/>
              <a:t>USB Blaster</a:t>
            </a:r>
          </a:p>
        </p:txBody>
      </p:sp>
      <p:sp>
        <p:nvSpPr>
          <p:cNvPr id="21520" name="Line 14"/>
          <p:cNvSpPr>
            <a:spLocks noChangeShapeType="1"/>
          </p:cNvSpPr>
          <p:nvPr/>
        </p:nvSpPr>
        <p:spPr bwMode="auto">
          <a:xfrm>
            <a:off x="1143000" y="5105400"/>
            <a:ext cx="0" cy="193675"/>
          </a:xfrm>
          <a:prstGeom prst="line">
            <a:avLst/>
          </a:prstGeom>
          <a:noFill/>
          <a:ln w="28575">
            <a:solidFill>
              <a:schemeClr val="tx1"/>
            </a:solidFill>
            <a:round/>
            <a:headEnd/>
            <a:tailEnd/>
          </a:ln>
        </p:spPr>
        <p:txBody>
          <a:bodyPr/>
          <a:lstStyle/>
          <a:p>
            <a:endParaRPr lang="en-GB"/>
          </a:p>
        </p:txBody>
      </p:sp>
      <p:sp>
        <p:nvSpPr>
          <p:cNvPr id="1825807" name="Line 15"/>
          <p:cNvSpPr>
            <a:spLocks noChangeShapeType="1"/>
          </p:cNvSpPr>
          <p:nvPr/>
        </p:nvSpPr>
        <p:spPr bwMode="auto">
          <a:xfrm>
            <a:off x="2022475" y="5064125"/>
            <a:ext cx="0" cy="193675"/>
          </a:xfrm>
          <a:prstGeom prst="line">
            <a:avLst/>
          </a:prstGeom>
          <a:noFill/>
          <a:ln w="28575">
            <a:solidFill>
              <a:schemeClr val="tx1"/>
            </a:solidFill>
            <a:round/>
            <a:headEnd/>
            <a:tailEnd/>
          </a:ln>
        </p:spPr>
        <p:txBody>
          <a:bodyPr/>
          <a:lstStyle/>
          <a:p>
            <a:endParaRPr lang="en-GB"/>
          </a:p>
        </p:txBody>
      </p:sp>
      <p:sp>
        <p:nvSpPr>
          <p:cNvPr id="21522" name="Rectangle 16"/>
          <p:cNvSpPr>
            <a:spLocks noChangeArrowheads="1"/>
          </p:cNvSpPr>
          <p:nvPr/>
        </p:nvSpPr>
        <p:spPr bwMode="auto">
          <a:xfrm>
            <a:off x="2819400" y="5105400"/>
            <a:ext cx="622300" cy="469900"/>
          </a:xfrm>
          <a:prstGeom prst="rect">
            <a:avLst/>
          </a:prstGeom>
          <a:solidFill>
            <a:srgbClr val="A549DD"/>
          </a:solidFill>
          <a:ln w="9525">
            <a:noFill/>
            <a:miter lim="800000"/>
            <a:headEnd/>
            <a:tailEnd/>
          </a:ln>
        </p:spPr>
        <p:txBody>
          <a:bodyPr wrap="none" anchor="ctr" anchorCtr="1"/>
          <a:lstStyle/>
          <a:p>
            <a:pPr algn="ctr"/>
            <a:r>
              <a:rPr lang="en-US" sz="1600">
                <a:solidFill>
                  <a:schemeClr val="bg1"/>
                </a:solidFill>
              </a:rPr>
              <a:t>SLD</a:t>
            </a:r>
            <a:br>
              <a:rPr lang="en-US" sz="1600">
                <a:solidFill>
                  <a:schemeClr val="bg1"/>
                </a:solidFill>
              </a:rPr>
            </a:br>
            <a:r>
              <a:rPr lang="en-US" sz="1600">
                <a:solidFill>
                  <a:schemeClr val="bg1"/>
                </a:solidFill>
              </a:rPr>
              <a:t>Hub</a:t>
            </a:r>
          </a:p>
        </p:txBody>
      </p:sp>
      <p:sp>
        <p:nvSpPr>
          <p:cNvPr id="21523" name="AutoShape 17"/>
          <p:cNvSpPr>
            <a:spLocks noChangeArrowheads="1"/>
          </p:cNvSpPr>
          <p:nvPr/>
        </p:nvSpPr>
        <p:spPr bwMode="auto">
          <a:xfrm rot="10800000">
            <a:off x="3429000" y="5229200"/>
            <a:ext cx="926976" cy="233388"/>
          </a:xfrm>
          <a:prstGeom prst="leftRightArrow">
            <a:avLst/>
          </a:prstGeom>
          <a:solidFill>
            <a:schemeClr val="accent1"/>
          </a:solidFill>
          <a:ln w="9525">
            <a:noFill/>
            <a:miter lim="800000"/>
            <a:headEnd/>
            <a:tailEnd/>
          </a:ln>
        </p:spPr>
        <p:txBody>
          <a:bodyPr wrap="none" anchor="ctr"/>
          <a:lstStyle/>
          <a:p>
            <a:endParaRPr lang="en-US"/>
          </a:p>
        </p:txBody>
      </p:sp>
      <p:sp>
        <p:nvSpPr>
          <p:cNvPr id="21524" name="AutoShape 18"/>
          <p:cNvSpPr>
            <a:spLocks noChangeArrowheads="1"/>
          </p:cNvSpPr>
          <p:nvPr/>
        </p:nvSpPr>
        <p:spPr bwMode="auto">
          <a:xfrm rot="10800000">
            <a:off x="5904483" y="5229200"/>
            <a:ext cx="899765" cy="233388"/>
          </a:xfrm>
          <a:prstGeom prst="leftRightArrow">
            <a:avLst/>
          </a:prstGeom>
          <a:solidFill>
            <a:schemeClr val="tx2"/>
          </a:solidFill>
          <a:ln w="9525">
            <a:noFill/>
            <a:miter lim="800000"/>
            <a:headEnd/>
            <a:tailEnd/>
          </a:ln>
        </p:spPr>
        <p:txBody>
          <a:bodyPr wrap="none" anchor="ctr"/>
          <a:lstStyle/>
          <a:p>
            <a:endParaRPr lang="en-US"/>
          </a:p>
        </p:txBody>
      </p:sp>
      <p:pic>
        <p:nvPicPr>
          <p:cNvPr id="21525" name="Picture 19" descr="MCj04235550000[1]"/>
          <p:cNvPicPr>
            <a:picLocks noChangeAspect="1" noChangeArrowheads="1"/>
          </p:cNvPicPr>
          <p:nvPr/>
        </p:nvPicPr>
        <p:blipFill>
          <a:blip r:embed="rId6" cstate="print"/>
          <a:srcRect/>
          <a:stretch>
            <a:fillRect/>
          </a:stretch>
        </p:blipFill>
        <p:spPr bwMode="auto">
          <a:xfrm>
            <a:off x="6732588" y="4238625"/>
            <a:ext cx="1828800" cy="1571625"/>
          </a:xfrm>
          <a:prstGeom prst="rect">
            <a:avLst/>
          </a:prstGeom>
          <a:noFill/>
          <a:ln w="9525">
            <a:noFill/>
            <a:miter lim="800000"/>
            <a:headEnd/>
            <a:tailEnd/>
          </a:ln>
        </p:spPr>
      </p:pic>
      <p:sp>
        <p:nvSpPr>
          <p:cNvPr id="21526" name="Rectangle 20"/>
          <p:cNvSpPr>
            <a:spLocks noChangeArrowheads="1"/>
          </p:cNvSpPr>
          <p:nvPr/>
        </p:nvSpPr>
        <p:spPr bwMode="auto">
          <a:xfrm>
            <a:off x="2139950" y="4419600"/>
            <a:ext cx="679450" cy="258763"/>
          </a:xfrm>
          <a:prstGeom prst="rect">
            <a:avLst/>
          </a:prstGeom>
          <a:solidFill>
            <a:schemeClr val="hlink"/>
          </a:solidFill>
          <a:ln w="9525">
            <a:solidFill>
              <a:schemeClr val="hlink"/>
            </a:solidFill>
            <a:miter lim="800000"/>
            <a:headEnd/>
            <a:tailEnd/>
          </a:ln>
        </p:spPr>
        <p:txBody>
          <a:bodyPr wrap="none" anchor="ctr"/>
          <a:lstStyle/>
          <a:p>
            <a:pPr algn="ctr"/>
            <a:r>
              <a:rPr lang="en-GB" sz="1600" dirty="0">
                <a:solidFill>
                  <a:schemeClr val="bg1"/>
                </a:solidFill>
              </a:rPr>
              <a:t>Nios II</a:t>
            </a:r>
          </a:p>
        </p:txBody>
      </p:sp>
      <p:sp>
        <p:nvSpPr>
          <p:cNvPr id="21527" name="Rectangle 21"/>
          <p:cNvSpPr>
            <a:spLocks noChangeArrowheads="1"/>
          </p:cNvSpPr>
          <p:nvPr/>
        </p:nvSpPr>
        <p:spPr bwMode="auto">
          <a:xfrm>
            <a:off x="2915816" y="4437112"/>
            <a:ext cx="576263" cy="260350"/>
          </a:xfrm>
          <a:prstGeom prst="rect">
            <a:avLst/>
          </a:prstGeom>
          <a:solidFill>
            <a:srgbClr val="FF9900"/>
          </a:solidFill>
          <a:ln w="9525">
            <a:solidFill>
              <a:schemeClr val="tx1"/>
            </a:solidFill>
            <a:miter lim="800000"/>
            <a:headEnd/>
            <a:tailEnd/>
          </a:ln>
        </p:spPr>
        <p:txBody>
          <a:bodyPr wrap="none" anchor="ctr"/>
          <a:lstStyle/>
          <a:p>
            <a:pPr algn="ctr"/>
            <a:r>
              <a:rPr lang="en-US" sz="1600" dirty="0">
                <a:solidFill>
                  <a:schemeClr val="bg1"/>
                </a:solidFill>
              </a:rPr>
              <a:t>OCI</a:t>
            </a:r>
          </a:p>
        </p:txBody>
      </p:sp>
      <p:sp>
        <p:nvSpPr>
          <p:cNvPr id="21529" name="Rectangle 23"/>
          <p:cNvSpPr>
            <a:spLocks noChangeArrowheads="1"/>
          </p:cNvSpPr>
          <p:nvPr/>
        </p:nvSpPr>
        <p:spPr bwMode="auto">
          <a:xfrm>
            <a:off x="4333875" y="5210175"/>
            <a:ext cx="600075" cy="260350"/>
          </a:xfrm>
          <a:prstGeom prst="rect">
            <a:avLst/>
          </a:prstGeom>
          <a:solidFill>
            <a:schemeClr val="accent1"/>
          </a:solidFill>
          <a:ln w="9525">
            <a:noFill/>
            <a:miter lim="800000"/>
            <a:headEnd/>
            <a:tailEnd/>
          </a:ln>
        </p:spPr>
        <p:txBody>
          <a:bodyPr wrap="none" anchor="ctr"/>
          <a:lstStyle/>
          <a:p>
            <a:pPr algn="ctr"/>
            <a:r>
              <a:rPr lang="en-US" sz="1600">
                <a:solidFill>
                  <a:schemeClr val="bg1"/>
                </a:solidFill>
              </a:rPr>
              <a:t>JTAG</a:t>
            </a:r>
          </a:p>
        </p:txBody>
      </p:sp>
      <p:sp>
        <p:nvSpPr>
          <p:cNvPr id="1825816" name="AutoShape 24"/>
          <p:cNvSpPr>
            <a:spLocks noChangeArrowheads="1"/>
          </p:cNvSpPr>
          <p:nvPr/>
        </p:nvSpPr>
        <p:spPr bwMode="auto">
          <a:xfrm>
            <a:off x="6948264" y="4365104"/>
            <a:ext cx="1397000" cy="874713"/>
          </a:xfrm>
          <a:prstGeom prst="flowChartAlternateProcess">
            <a:avLst/>
          </a:prstGeom>
          <a:solidFill>
            <a:schemeClr val="bg2"/>
          </a:solidFill>
          <a:ln w="9525">
            <a:noFill/>
            <a:miter lim="800000"/>
            <a:headEnd/>
            <a:tailEnd/>
          </a:ln>
        </p:spPr>
        <p:txBody>
          <a:bodyPr wrap="none" anchor="ctr"/>
          <a:lstStyle/>
          <a:p>
            <a:pPr algn="ctr">
              <a:lnSpc>
                <a:spcPct val="90000"/>
              </a:lnSpc>
            </a:pPr>
            <a:r>
              <a:rPr lang="en-GB"/>
              <a:t>System</a:t>
            </a:r>
            <a:br>
              <a:rPr lang="en-GB"/>
            </a:br>
            <a:r>
              <a:rPr lang="en-GB"/>
              <a:t>Console</a:t>
            </a:r>
          </a:p>
        </p:txBody>
      </p:sp>
      <p:pic>
        <p:nvPicPr>
          <p:cNvPr id="1825817" name="Picture 25"/>
          <p:cNvPicPr>
            <a:picLocks noChangeAspect="1" noChangeArrowheads="1"/>
          </p:cNvPicPr>
          <p:nvPr/>
        </p:nvPicPr>
        <p:blipFill>
          <a:blip r:embed="rId7" cstate="print"/>
          <a:srcRect/>
          <a:stretch>
            <a:fillRect/>
          </a:stretch>
        </p:blipFill>
        <p:spPr bwMode="auto">
          <a:xfrm>
            <a:off x="5868144" y="1988840"/>
            <a:ext cx="3050604" cy="1922839"/>
          </a:xfrm>
          <a:prstGeom prst="rect">
            <a:avLst/>
          </a:prstGeom>
          <a:noFill/>
          <a:ln w="9525">
            <a:noFill/>
            <a:miter lim="800000"/>
            <a:headEnd/>
            <a:tailEnd/>
          </a:ln>
        </p:spPr>
      </p:pic>
      <p:sp>
        <p:nvSpPr>
          <p:cNvPr id="21532" name="Text Box 28"/>
          <p:cNvSpPr txBox="1">
            <a:spLocks noChangeArrowheads="1"/>
          </p:cNvSpPr>
          <p:nvPr/>
        </p:nvSpPr>
        <p:spPr bwMode="auto">
          <a:xfrm>
            <a:off x="0" y="6023610"/>
            <a:ext cx="9144000" cy="861774"/>
          </a:xfrm>
          <a:prstGeom prst="rect">
            <a:avLst/>
          </a:prstGeom>
          <a:solidFill>
            <a:schemeClr val="bg1"/>
          </a:solidFill>
          <a:ln w="9525">
            <a:noFill/>
            <a:miter lim="800000"/>
            <a:headEnd/>
            <a:tailEnd/>
          </a:ln>
        </p:spPr>
        <p:txBody>
          <a:bodyPr wrap="square">
            <a:spAutoFit/>
          </a:bodyPr>
          <a:lstStyle/>
          <a:p>
            <a:pPr algn="ctr">
              <a:spcBef>
                <a:spcPct val="50000"/>
              </a:spcBef>
            </a:pPr>
            <a:r>
              <a:rPr lang="en-GB" sz="2000" dirty="0"/>
              <a:t>See </a:t>
            </a:r>
            <a:r>
              <a:rPr lang="en-GB" sz="2000" dirty="0">
                <a:hlinkClick r:id="rId8"/>
              </a:rPr>
              <a:t>http://nioswiki.jot.com/SystemConsole</a:t>
            </a:r>
            <a:r>
              <a:rPr lang="en-GB" sz="2000" dirty="0"/>
              <a:t> for sample </a:t>
            </a:r>
            <a:r>
              <a:rPr lang="en-GB" sz="2000" dirty="0" smtClean="0"/>
              <a:t>applications</a:t>
            </a:r>
          </a:p>
          <a:p>
            <a:pPr algn="ctr">
              <a:spcBef>
                <a:spcPct val="50000"/>
              </a:spcBef>
            </a:pPr>
            <a:endParaRPr lang="en-GB" sz="2000" dirty="0"/>
          </a:p>
        </p:txBody>
      </p:sp>
      <p:sp>
        <p:nvSpPr>
          <p:cNvPr id="1825821" name="Line 29"/>
          <p:cNvSpPr>
            <a:spLocks noChangeShapeType="1"/>
          </p:cNvSpPr>
          <p:nvPr/>
        </p:nvSpPr>
        <p:spPr bwMode="auto">
          <a:xfrm flipV="1">
            <a:off x="2373313" y="5386388"/>
            <a:ext cx="457200" cy="0"/>
          </a:xfrm>
          <a:prstGeom prst="line">
            <a:avLst/>
          </a:prstGeom>
          <a:noFill/>
          <a:ln w="38100">
            <a:solidFill>
              <a:schemeClr val="accent1"/>
            </a:solidFill>
            <a:round/>
            <a:headEnd type="triangle" w="med" len="med"/>
            <a:tailEnd type="triangle" w="med" len="med"/>
          </a:ln>
        </p:spPr>
        <p:txBody>
          <a:bodyPr/>
          <a:lstStyle/>
          <a:p>
            <a:endParaRPr lang="en-GB"/>
          </a:p>
        </p:txBody>
      </p:sp>
      <p:sp>
        <p:nvSpPr>
          <p:cNvPr id="1825822" name="Rectangle 30"/>
          <p:cNvSpPr>
            <a:spLocks noChangeArrowheads="1"/>
          </p:cNvSpPr>
          <p:nvPr/>
        </p:nvSpPr>
        <p:spPr bwMode="auto">
          <a:xfrm>
            <a:off x="1655763" y="5257800"/>
            <a:ext cx="733425" cy="258763"/>
          </a:xfrm>
          <a:prstGeom prst="rect">
            <a:avLst/>
          </a:prstGeom>
          <a:solidFill>
            <a:srgbClr val="FF9900"/>
          </a:solidFill>
          <a:ln w="9525">
            <a:solidFill>
              <a:schemeClr val="tx1"/>
            </a:solidFill>
            <a:miter lim="800000"/>
            <a:headEnd/>
            <a:tailEnd/>
          </a:ln>
        </p:spPr>
        <p:txBody>
          <a:bodyPr wrap="none" anchor="ctr"/>
          <a:lstStyle/>
          <a:p>
            <a:pPr algn="ctr"/>
            <a:r>
              <a:rPr lang="en-GB" sz="1600">
                <a:solidFill>
                  <a:schemeClr val="bg1"/>
                </a:solidFill>
              </a:rPr>
              <a:t>Bridge</a:t>
            </a:r>
          </a:p>
        </p:txBody>
      </p:sp>
      <p:sp>
        <p:nvSpPr>
          <p:cNvPr id="21535" name="Line 31"/>
          <p:cNvSpPr>
            <a:spLocks noChangeShapeType="1"/>
          </p:cNvSpPr>
          <p:nvPr/>
        </p:nvSpPr>
        <p:spPr bwMode="auto">
          <a:xfrm>
            <a:off x="1143000" y="4654550"/>
            <a:ext cx="0" cy="193675"/>
          </a:xfrm>
          <a:prstGeom prst="line">
            <a:avLst/>
          </a:prstGeom>
          <a:noFill/>
          <a:ln w="28575">
            <a:solidFill>
              <a:schemeClr val="tx1"/>
            </a:solidFill>
            <a:round/>
            <a:headEnd/>
            <a:tailEnd/>
          </a:ln>
        </p:spPr>
        <p:txBody>
          <a:bodyPr/>
          <a:lstStyle/>
          <a:p>
            <a:endParaRPr lang="en-GB"/>
          </a:p>
        </p:txBody>
      </p:sp>
      <p:sp>
        <p:nvSpPr>
          <p:cNvPr id="21536" name="Rectangle 32"/>
          <p:cNvSpPr>
            <a:spLocks noChangeArrowheads="1"/>
          </p:cNvSpPr>
          <p:nvPr/>
        </p:nvSpPr>
        <p:spPr bwMode="auto">
          <a:xfrm>
            <a:off x="855663" y="4849813"/>
            <a:ext cx="1835150" cy="255587"/>
          </a:xfrm>
          <a:prstGeom prst="rect">
            <a:avLst/>
          </a:prstGeom>
          <a:solidFill>
            <a:srgbClr val="C00000"/>
          </a:solidFill>
          <a:ln w="9525">
            <a:noFill/>
            <a:miter lim="800000"/>
            <a:headEnd/>
            <a:tailEnd/>
          </a:ln>
        </p:spPr>
        <p:txBody>
          <a:bodyPr wrap="none" anchor="ctr"/>
          <a:lstStyle/>
          <a:p>
            <a:pPr algn="ctr"/>
            <a:r>
              <a:rPr lang="en-US" sz="1400"/>
              <a:t>Sys. Interconnect </a:t>
            </a:r>
          </a:p>
        </p:txBody>
      </p:sp>
      <p:sp>
        <p:nvSpPr>
          <p:cNvPr id="21537" name="Rectangle 33"/>
          <p:cNvSpPr>
            <a:spLocks noChangeArrowheads="1"/>
          </p:cNvSpPr>
          <p:nvPr/>
        </p:nvSpPr>
        <p:spPr bwMode="auto">
          <a:xfrm>
            <a:off x="869950" y="5257800"/>
            <a:ext cx="546100" cy="260350"/>
          </a:xfrm>
          <a:prstGeom prst="rect">
            <a:avLst/>
          </a:prstGeom>
          <a:solidFill>
            <a:schemeClr val="hlink"/>
          </a:solidFill>
          <a:ln w="9525">
            <a:noFill/>
            <a:miter lim="800000"/>
            <a:headEnd/>
            <a:tailEnd/>
          </a:ln>
        </p:spPr>
        <p:txBody>
          <a:bodyPr wrap="none" anchor="ctr"/>
          <a:lstStyle/>
          <a:p>
            <a:pPr algn="ctr"/>
            <a:r>
              <a:rPr lang="en-GB" sz="1600"/>
              <a:t>IP</a:t>
            </a:r>
          </a:p>
        </p:txBody>
      </p:sp>
      <p:sp>
        <p:nvSpPr>
          <p:cNvPr id="21538" name="Rectangle 34"/>
          <p:cNvSpPr>
            <a:spLocks noChangeArrowheads="1"/>
          </p:cNvSpPr>
          <p:nvPr/>
        </p:nvSpPr>
        <p:spPr bwMode="auto">
          <a:xfrm>
            <a:off x="869950" y="4419600"/>
            <a:ext cx="546100" cy="260350"/>
          </a:xfrm>
          <a:prstGeom prst="rect">
            <a:avLst/>
          </a:prstGeom>
          <a:solidFill>
            <a:schemeClr val="hlink"/>
          </a:solidFill>
          <a:ln w="9525">
            <a:noFill/>
            <a:miter lim="800000"/>
            <a:headEnd/>
            <a:tailEnd/>
          </a:ln>
        </p:spPr>
        <p:txBody>
          <a:bodyPr wrap="none" anchor="ctr"/>
          <a:lstStyle/>
          <a:p>
            <a:pPr algn="ctr"/>
            <a:r>
              <a:rPr lang="en-GB" sz="1600"/>
              <a:t>IP</a:t>
            </a:r>
          </a:p>
        </p:txBody>
      </p:sp>
      <p:sp>
        <p:nvSpPr>
          <p:cNvPr id="21539" name="Rectangle 35"/>
          <p:cNvSpPr>
            <a:spLocks noChangeArrowheads="1"/>
          </p:cNvSpPr>
          <p:nvPr/>
        </p:nvSpPr>
        <p:spPr bwMode="auto">
          <a:xfrm>
            <a:off x="1511300" y="4419600"/>
            <a:ext cx="546100" cy="260350"/>
          </a:xfrm>
          <a:prstGeom prst="rect">
            <a:avLst/>
          </a:prstGeom>
          <a:solidFill>
            <a:schemeClr val="hlink"/>
          </a:solidFill>
          <a:ln w="9525">
            <a:noFill/>
            <a:miter lim="800000"/>
            <a:headEnd/>
            <a:tailEnd/>
          </a:ln>
        </p:spPr>
        <p:txBody>
          <a:bodyPr wrap="none" anchor="ctr"/>
          <a:lstStyle/>
          <a:p>
            <a:pPr algn="ctr"/>
            <a:r>
              <a:rPr lang="en-GB" sz="1600"/>
              <a:t>IP</a:t>
            </a:r>
          </a:p>
        </p:txBody>
      </p:sp>
      <p:sp>
        <p:nvSpPr>
          <p:cNvPr id="21541" name="Line 36"/>
          <p:cNvSpPr>
            <a:spLocks noChangeShapeType="1"/>
          </p:cNvSpPr>
          <p:nvPr/>
        </p:nvSpPr>
        <p:spPr bwMode="auto">
          <a:xfrm>
            <a:off x="3124200" y="4672013"/>
            <a:ext cx="0" cy="457200"/>
          </a:xfrm>
          <a:prstGeom prst="line">
            <a:avLst/>
          </a:prstGeom>
          <a:noFill/>
          <a:ln w="38100">
            <a:solidFill>
              <a:schemeClr val="accent1"/>
            </a:solidFill>
            <a:round/>
            <a:headEnd type="triangle" w="med" len="med"/>
            <a:tailEnd type="triangle" w="med" len="med"/>
          </a:ln>
        </p:spPr>
        <p:txBody>
          <a:bodyPr/>
          <a:lstStyle/>
          <a:p>
            <a:endParaRPr lang="en-GB"/>
          </a:p>
        </p:txBody>
      </p:sp>
      <p:sp>
        <p:nvSpPr>
          <p:cNvPr id="39" name="Rectangle 8"/>
          <p:cNvSpPr>
            <a:spLocks noChangeArrowheads="1"/>
          </p:cNvSpPr>
          <p:nvPr/>
        </p:nvSpPr>
        <p:spPr bwMode="auto">
          <a:xfrm>
            <a:off x="6804248" y="1484784"/>
            <a:ext cx="1720850" cy="215900"/>
          </a:xfrm>
          <a:prstGeom prst="rect">
            <a:avLst/>
          </a:prstGeom>
          <a:noFill/>
          <a:ln w="38100" algn="ctr">
            <a:solidFill>
              <a:srgbClr val="4F8A10"/>
            </a:solidFill>
            <a:round/>
            <a:headEnd/>
            <a:tailEnd/>
          </a:ln>
        </p:spPr>
        <p:txBody>
          <a:bodyPr/>
          <a:lstStyle/>
          <a:p>
            <a:pPr eaLnBrk="0" hangingPunct="0"/>
            <a:endParaRPr lang="en-US"/>
          </a:p>
        </p:txBody>
      </p:sp>
      <p:sp>
        <p:nvSpPr>
          <p:cNvPr id="41" name="Rectangle 40"/>
          <p:cNvSpPr/>
          <p:nvPr/>
        </p:nvSpPr>
        <p:spPr bwMode="auto">
          <a:xfrm>
            <a:off x="3923928" y="1988840"/>
            <a:ext cx="1512168" cy="36004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2" name="TextBox 41"/>
          <p:cNvSpPr txBox="1"/>
          <p:nvPr/>
        </p:nvSpPr>
        <p:spPr>
          <a:xfrm>
            <a:off x="4283968" y="1772816"/>
            <a:ext cx="1063112" cy="276999"/>
          </a:xfrm>
          <a:prstGeom prst="rect">
            <a:avLst/>
          </a:prstGeom>
          <a:noFill/>
        </p:spPr>
        <p:txBody>
          <a:bodyPr wrap="none" rtlCol="0">
            <a:spAutoFit/>
          </a:bodyPr>
          <a:lstStyle/>
          <a:p>
            <a:r>
              <a:rPr lang="en-US" sz="1200" i="1" dirty="0" smtClean="0">
                <a:solidFill>
                  <a:srgbClr val="FF0000"/>
                </a:solidFill>
              </a:rPr>
              <a:t>In the design</a:t>
            </a:r>
            <a:endParaRPr lang="en-US" sz="1200" i="1" dirty="0">
              <a:solidFill>
                <a:srgbClr val="FF0000"/>
              </a:solidFill>
            </a:endParaRPr>
          </a:p>
        </p:txBody>
      </p:sp>
      <p:sp>
        <p:nvSpPr>
          <p:cNvPr id="93" name="Rectangle 92"/>
          <p:cNvSpPr/>
          <p:nvPr/>
        </p:nvSpPr>
        <p:spPr bwMode="auto">
          <a:xfrm>
            <a:off x="3995936" y="3933056"/>
            <a:ext cx="1512168" cy="648072"/>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sz="1200" b="1" dirty="0" smtClean="0">
                <a:solidFill>
                  <a:schemeClr val="tx1"/>
                </a:solidFill>
                <a:latin typeface="Arial" charset="0"/>
              </a:rPr>
              <a:t>Hard Processor System (HPS)</a:t>
            </a:r>
            <a:endParaRPr kumimoji="0" lang="en-US" sz="1200" b="1" i="0" u="none" strike="noStrike" cap="none" normalizeH="0" baseline="0" dirty="0" smtClean="0">
              <a:ln>
                <a:noFill/>
              </a:ln>
              <a:solidFill>
                <a:schemeClr val="tx1"/>
              </a:solidFill>
              <a:effectLst/>
              <a:latin typeface="Arial" charset="0"/>
            </a:endParaRPr>
          </a:p>
        </p:txBody>
      </p:sp>
      <p:grpSp>
        <p:nvGrpSpPr>
          <p:cNvPr id="101" name="Group 100"/>
          <p:cNvGrpSpPr/>
          <p:nvPr/>
        </p:nvGrpSpPr>
        <p:grpSpPr>
          <a:xfrm>
            <a:off x="2699792" y="4581128"/>
            <a:ext cx="1512168" cy="288032"/>
            <a:chOff x="2699792" y="4581128"/>
            <a:chExt cx="1512168" cy="288032"/>
          </a:xfrm>
        </p:grpSpPr>
        <p:cxnSp>
          <p:nvCxnSpPr>
            <p:cNvPr id="97" name="Straight Connector 96"/>
            <p:cNvCxnSpPr/>
            <p:nvPr/>
          </p:nvCxnSpPr>
          <p:spPr bwMode="auto">
            <a:xfrm rot="10800000">
              <a:off x="2699792" y="4869160"/>
              <a:ext cx="1512168"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100" name="Straight Connector 99"/>
            <p:cNvCxnSpPr/>
            <p:nvPr/>
          </p:nvCxnSpPr>
          <p:spPr bwMode="auto">
            <a:xfrm rot="5400000" flipH="1" flipV="1">
              <a:off x="4067944" y="4725144"/>
              <a:ext cx="288032"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grpSp>
      <p:sp>
        <p:nvSpPr>
          <p:cNvPr id="102" name="Rounded Rectangle 101"/>
          <p:cNvSpPr/>
          <p:nvPr/>
        </p:nvSpPr>
        <p:spPr bwMode="auto">
          <a:xfrm>
            <a:off x="7020272" y="4365104"/>
            <a:ext cx="1296144" cy="720080"/>
          </a:xfrm>
          <a:prstGeom prst="roundRect">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System</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Console</a:t>
            </a:r>
            <a:endParaRPr kumimoji="0" lang="en-US" sz="1800" b="0"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7" name="Rectangle 13"/>
          <p:cNvSpPr>
            <a:spLocks noGrp="1" noChangeArrowheads="1"/>
          </p:cNvSpPr>
          <p:nvPr>
            <p:ph type="ctrTitle"/>
          </p:nvPr>
        </p:nvSpPr>
        <p:spPr>
          <a:xfrm>
            <a:off x="539552" y="1844824"/>
            <a:ext cx="8177981" cy="1470025"/>
          </a:xfrm>
          <a:noFill/>
          <a:ln/>
        </p:spPr>
        <p:txBody>
          <a:bodyPr/>
          <a:lstStyle/>
          <a:p>
            <a:r>
              <a:rPr lang="en-US" dirty="0" smtClean="0"/>
              <a:t>SoC Development Flow</a:t>
            </a:r>
            <a:br>
              <a:rPr lang="en-US" dirty="0" smtClean="0"/>
            </a:br>
            <a:r>
              <a:rPr lang="en-US" dirty="0" smtClean="0"/>
              <a:t>    </a:t>
            </a:r>
            <a:br>
              <a:rPr lang="en-US" dirty="0" smtClean="0"/>
            </a:br>
            <a:r>
              <a:rPr lang="en-US" sz="2400" dirty="0" smtClean="0"/>
              <a:t>Software Design Flow – Part 1: </a:t>
            </a:r>
            <a:r>
              <a:rPr lang="en-US" sz="2400" dirty="0" err="1" smtClean="0"/>
              <a:t>Preloader</a:t>
            </a:r>
            <a:r>
              <a:rPr lang="en-US" sz="2400" dirty="0" smtClean="0"/>
              <a:t> and Bare metal</a:t>
            </a:r>
            <a:endParaRPr lang="en-US"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229" y="260648"/>
            <a:ext cx="7909195" cy="779320"/>
          </a:xfrm>
        </p:spPr>
        <p:txBody>
          <a:bodyPr/>
          <a:lstStyle/>
          <a:p>
            <a:r>
              <a:rPr lang="en-GB" dirty="0" smtClean="0"/>
              <a:t>Software Perspective</a:t>
            </a:r>
            <a:endParaRPr lang="en-GB" dirty="0"/>
          </a:p>
        </p:txBody>
      </p:sp>
      <p:sp>
        <p:nvSpPr>
          <p:cNvPr id="3" name="Content Placeholder 2"/>
          <p:cNvSpPr>
            <a:spLocks noGrp="1"/>
          </p:cNvSpPr>
          <p:nvPr>
            <p:ph idx="1"/>
          </p:nvPr>
        </p:nvSpPr>
        <p:spPr>
          <a:xfrm>
            <a:off x="467544" y="1095375"/>
            <a:ext cx="8419003" cy="4641764"/>
          </a:xfrm>
        </p:spPr>
        <p:txBody>
          <a:bodyPr/>
          <a:lstStyle/>
          <a:p>
            <a:r>
              <a:rPr lang="en-GB" dirty="0" smtClean="0"/>
              <a:t>Application </a:t>
            </a:r>
          </a:p>
          <a:p>
            <a:r>
              <a:rPr lang="en-GB" dirty="0" smtClean="0"/>
              <a:t>Middleware</a:t>
            </a:r>
          </a:p>
          <a:p>
            <a:r>
              <a:rPr lang="en-GB" dirty="0" smtClean="0"/>
              <a:t>Hardware </a:t>
            </a:r>
            <a:br>
              <a:rPr lang="en-GB" dirty="0" smtClean="0"/>
            </a:br>
            <a:r>
              <a:rPr lang="en-GB" dirty="0" smtClean="0"/>
              <a:t>abstraction</a:t>
            </a:r>
            <a:endParaRPr lang="en-GB"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43</a:t>
            </a:fld>
            <a:endParaRPr lang="en-US" dirty="0"/>
          </a:p>
        </p:txBody>
      </p:sp>
      <p:graphicFrame>
        <p:nvGraphicFramePr>
          <p:cNvPr id="5" name="Diagram 4"/>
          <p:cNvGraphicFramePr/>
          <p:nvPr/>
        </p:nvGraphicFramePr>
        <p:xfrm>
          <a:off x="1547664" y="1052736"/>
          <a:ext cx="6096000" cy="4939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4" name="Straight Connector 23"/>
          <p:cNvCxnSpPr/>
          <p:nvPr/>
        </p:nvCxnSpPr>
        <p:spPr bwMode="auto">
          <a:xfrm rot="10800000" flipV="1">
            <a:off x="4644008" y="476672"/>
            <a:ext cx="864096" cy="576064"/>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31" name="Text Box 10"/>
          <p:cNvSpPr txBox="1">
            <a:spLocks noChangeArrowheads="1"/>
          </p:cNvSpPr>
          <p:nvPr/>
        </p:nvSpPr>
        <p:spPr bwMode="auto">
          <a:xfrm>
            <a:off x="5220072" y="908720"/>
            <a:ext cx="1986441" cy="656077"/>
          </a:xfrm>
          <a:prstGeom prst="rect">
            <a:avLst/>
          </a:prstGeom>
          <a:noFill/>
          <a:ln w="9525">
            <a:noFill/>
            <a:miter lim="800000"/>
            <a:headEnd/>
            <a:tailEnd/>
          </a:ln>
          <a:effectLst/>
        </p:spPr>
        <p:txBody>
          <a:bodyPr wrap="none">
            <a:spAutoFit/>
          </a:bodyPr>
          <a:lstStyle/>
          <a:p>
            <a:pPr algn="ctr">
              <a:lnSpc>
                <a:spcPct val="120000"/>
              </a:lnSpc>
            </a:pPr>
            <a:r>
              <a:rPr lang="en-US" sz="1600" b="1" dirty="0" smtClean="0"/>
              <a:t>Application</a:t>
            </a:r>
          </a:p>
          <a:p>
            <a:pPr algn="ctr">
              <a:lnSpc>
                <a:spcPct val="120000"/>
              </a:lnSpc>
            </a:pPr>
            <a:r>
              <a:rPr lang="en-US" sz="1600" b="1" dirty="0" smtClean="0"/>
              <a:t>Software Engineer</a:t>
            </a:r>
          </a:p>
        </p:txBody>
      </p:sp>
      <p:cxnSp>
        <p:nvCxnSpPr>
          <p:cNvPr id="19" name="Straight Connector 18"/>
          <p:cNvCxnSpPr/>
          <p:nvPr/>
        </p:nvCxnSpPr>
        <p:spPr bwMode="auto">
          <a:xfrm flipH="1">
            <a:off x="6228184" y="2996952"/>
            <a:ext cx="2442338" cy="673557"/>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5" name="Straight Connector 24"/>
          <p:cNvCxnSpPr/>
          <p:nvPr/>
        </p:nvCxnSpPr>
        <p:spPr bwMode="auto">
          <a:xfrm rot="10800000" flipV="1">
            <a:off x="5580112" y="1700808"/>
            <a:ext cx="1944216" cy="1008112"/>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14" name="Text Box 10"/>
          <p:cNvSpPr txBox="1">
            <a:spLocks noChangeArrowheads="1"/>
          </p:cNvSpPr>
          <p:nvPr/>
        </p:nvSpPr>
        <p:spPr bwMode="auto">
          <a:xfrm>
            <a:off x="6516216" y="2276872"/>
            <a:ext cx="1986441" cy="683264"/>
          </a:xfrm>
          <a:prstGeom prst="rect">
            <a:avLst/>
          </a:prstGeom>
          <a:noFill/>
          <a:ln w="9525">
            <a:noFill/>
            <a:miter lim="800000"/>
            <a:headEnd/>
            <a:tailEnd/>
          </a:ln>
          <a:effectLst/>
        </p:spPr>
        <p:txBody>
          <a:bodyPr wrap="none">
            <a:spAutoFit/>
          </a:bodyPr>
          <a:lstStyle/>
          <a:p>
            <a:pPr>
              <a:lnSpc>
                <a:spcPct val="120000"/>
              </a:lnSpc>
            </a:pPr>
            <a:r>
              <a:rPr lang="en-US" sz="1600" b="1" dirty="0" smtClean="0"/>
              <a:t>Firmware </a:t>
            </a:r>
          </a:p>
          <a:p>
            <a:pPr>
              <a:lnSpc>
                <a:spcPct val="120000"/>
              </a:lnSpc>
            </a:pPr>
            <a:r>
              <a:rPr lang="en-US" sz="1600" b="1" dirty="0" smtClean="0"/>
              <a:t>Software Engineer</a:t>
            </a:r>
          </a:p>
        </p:txBody>
      </p:sp>
    </p:spTree>
    <p:extLst>
      <p:ext uri="{BB962C8B-B14F-4D97-AF65-F5344CB8AC3E}">
        <p14:creationId xmlns:p14="http://schemas.microsoft.com/office/powerpoint/2010/main" val="3632134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1" descr="C:\Users\a42840\Documents\Altera\Arrow kits\Cyclone V SoC kit\Diagrams mockup\Board pics\C5S_2013_march_top_01.jpg"/>
          <p:cNvPicPr>
            <a:picLocks noChangeAspect="1" noChangeArrowheads="1"/>
          </p:cNvPicPr>
          <p:nvPr/>
        </p:nvPicPr>
        <p:blipFill>
          <a:blip r:embed="rId4" cstate="print"/>
          <a:srcRect/>
          <a:stretch>
            <a:fillRect/>
          </a:stretch>
        </p:blipFill>
        <p:spPr bwMode="auto">
          <a:xfrm rot="10800000">
            <a:off x="3779912" y="5373216"/>
            <a:ext cx="1728192" cy="1348832"/>
          </a:xfrm>
          <a:prstGeom prst="rect">
            <a:avLst/>
          </a:prstGeom>
          <a:noFill/>
        </p:spPr>
      </p:pic>
      <p:cxnSp>
        <p:nvCxnSpPr>
          <p:cNvPr id="50" name="Shape 49"/>
          <p:cNvCxnSpPr/>
          <p:nvPr/>
        </p:nvCxnSpPr>
        <p:spPr bwMode="auto">
          <a:xfrm>
            <a:off x="3769011" y="4578424"/>
            <a:ext cx="457200" cy="914400"/>
          </a:xfrm>
          <a:prstGeom prst="bentConnector2">
            <a:avLst/>
          </a:prstGeom>
          <a:solidFill>
            <a:schemeClr val="accent1"/>
          </a:solidFill>
          <a:ln w="57150" cap="flat" cmpd="sng" algn="ctr">
            <a:solidFill>
              <a:schemeClr val="tx1">
                <a:lumMod val="65000"/>
                <a:lumOff val="35000"/>
              </a:schemeClr>
            </a:solidFill>
            <a:prstDash val="solid"/>
            <a:round/>
            <a:headEnd type="none" w="med" len="med"/>
            <a:tailEnd type="triangle"/>
          </a:ln>
          <a:effectLst/>
        </p:spPr>
      </p:cxnSp>
      <p:cxnSp>
        <p:nvCxnSpPr>
          <p:cNvPr id="52" name="Shape 51"/>
          <p:cNvCxnSpPr/>
          <p:nvPr/>
        </p:nvCxnSpPr>
        <p:spPr bwMode="auto">
          <a:xfrm rot="10800000" flipV="1">
            <a:off x="5020778" y="4578423"/>
            <a:ext cx="457200" cy="914400"/>
          </a:xfrm>
          <a:prstGeom prst="bentConnector2">
            <a:avLst/>
          </a:prstGeom>
          <a:solidFill>
            <a:schemeClr val="accent1"/>
          </a:solidFill>
          <a:ln w="57150" cap="flat" cmpd="sng" algn="ctr">
            <a:solidFill>
              <a:schemeClr val="tx1">
                <a:lumMod val="65000"/>
                <a:lumOff val="35000"/>
              </a:schemeClr>
            </a:solidFill>
            <a:prstDash val="solid"/>
            <a:round/>
            <a:headEnd type="none" w="med" len="med"/>
            <a:tailEnd type="triangle"/>
          </a:ln>
          <a:effectLst/>
        </p:spPr>
      </p:cxnSp>
      <p:sp>
        <p:nvSpPr>
          <p:cNvPr id="18" name="Down Arrow 17"/>
          <p:cNvSpPr/>
          <p:nvPr/>
        </p:nvSpPr>
        <p:spPr bwMode="auto">
          <a:xfrm>
            <a:off x="2793351" y="2194551"/>
            <a:ext cx="731520" cy="3657600"/>
          </a:xfrm>
          <a:prstGeom prst="downArrow">
            <a:avLst/>
          </a:prstGeom>
          <a:ln>
            <a:headEnd type="none" w="med" len="med"/>
            <a:tailEnd type="none" w="med" len="med"/>
          </a:ln>
          <a:effectLst>
            <a:outerShdw blurRad="40000" dist="20000" dir="5400000" rotWithShape="0">
              <a:srgbClr val="000000">
                <a:alpha val="38000"/>
              </a:srgbClr>
            </a:outerShdw>
            <a:softEdge rad="31750"/>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9" name="Down Arrow 18"/>
          <p:cNvSpPr/>
          <p:nvPr/>
        </p:nvSpPr>
        <p:spPr bwMode="auto">
          <a:xfrm>
            <a:off x="5785770" y="2194551"/>
            <a:ext cx="731520" cy="3657600"/>
          </a:xfrm>
          <a:prstGeom prst="downArrow">
            <a:avLst/>
          </a:prstGeom>
          <a:ln>
            <a:headEnd type="none" w="med" len="med"/>
            <a:tailEnd type="none" w="med" len="med"/>
          </a:ln>
          <a:effectLst>
            <a:outerShdw blurRad="40000" dist="20000" dir="5400000" rotWithShape="0">
              <a:srgbClr val="000000">
                <a:alpha val="38000"/>
              </a:srgbClr>
            </a:outerShdw>
            <a:softEdge rad="31750"/>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 name="Title 1"/>
          <p:cNvSpPr>
            <a:spLocks noGrp="1"/>
          </p:cNvSpPr>
          <p:nvPr>
            <p:ph type="title"/>
          </p:nvPr>
        </p:nvSpPr>
        <p:spPr>
          <a:xfrm>
            <a:off x="323528" y="260648"/>
            <a:ext cx="8664771" cy="793917"/>
          </a:xfrm>
        </p:spPr>
        <p:txBody>
          <a:bodyPr/>
          <a:lstStyle/>
          <a:p>
            <a:r>
              <a:rPr lang="en-US" dirty="0" smtClean="0"/>
              <a:t>System Development Flow</a:t>
            </a:r>
            <a:endParaRPr lang="en-US" dirty="0"/>
          </a:p>
        </p:txBody>
      </p:sp>
      <p:sp>
        <p:nvSpPr>
          <p:cNvPr id="67" name="Content Placeholder 66"/>
          <p:cNvSpPr>
            <a:spLocks noGrp="1"/>
          </p:cNvSpPr>
          <p:nvPr>
            <p:ph sz="half" idx="1"/>
          </p:nvPr>
        </p:nvSpPr>
        <p:spPr>
          <a:xfrm>
            <a:off x="350838" y="1047596"/>
            <a:ext cx="3814762" cy="4679950"/>
          </a:xfrm>
        </p:spPr>
        <p:txBody>
          <a:bodyPr anchor="t"/>
          <a:lstStyle/>
          <a:p>
            <a:pPr algn="ctr">
              <a:buNone/>
            </a:pPr>
            <a:r>
              <a:rPr lang="en-US" sz="2000" dirty="0" smtClean="0"/>
              <a:t>FPGA Design Flow</a:t>
            </a:r>
            <a:endParaRPr lang="en-US" sz="2000" dirty="0"/>
          </a:p>
        </p:txBody>
      </p:sp>
      <p:sp>
        <p:nvSpPr>
          <p:cNvPr id="68" name="Content Placeholder 67"/>
          <p:cNvSpPr>
            <a:spLocks noGrp="1"/>
          </p:cNvSpPr>
          <p:nvPr>
            <p:ph sz="half" idx="2"/>
          </p:nvPr>
        </p:nvSpPr>
        <p:spPr>
          <a:xfrm>
            <a:off x="4592638" y="1047596"/>
            <a:ext cx="4089400" cy="4679950"/>
          </a:xfrm>
        </p:spPr>
        <p:txBody>
          <a:bodyPr anchor="t"/>
          <a:lstStyle/>
          <a:p>
            <a:pPr algn="ctr">
              <a:buNone/>
            </a:pPr>
            <a:r>
              <a:rPr lang="en-US" sz="2000" dirty="0" smtClean="0"/>
              <a:t>Software Design Flow</a:t>
            </a:r>
            <a:endParaRPr lang="en-US" sz="2000" dirty="0"/>
          </a:p>
        </p:txBody>
      </p:sp>
      <p:sp>
        <p:nvSpPr>
          <p:cNvPr id="6" name="Rounded Rectangle 5"/>
          <p:cNvSpPr/>
          <p:nvPr/>
        </p:nvSpPr>
        <p:spPr bwMode="auto">
          <a:xfrm>
            <a:off x="2411456" y="1605563"/>
            <a:ext cx="1484555" cy="484095"/>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Hardware</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chemeClr val="tx1"/>
                </a:solidFill>
                <a:latin typeface="Arial" charset="0"/>
              </a:rPr>
              <a:t>Development</a:t>
            </a:r>
            <a:endParaRPr kumimoji="0" lang="en-US" sz="1400" b="1" i="0" u="none" strike="noStrike" cap="none" normalizeH="0" baseline="0" dirty="0" smtClean="0">
              <a:ln>
                <a:noFill/>
              </a:ln>
              <a:solidFill>
                <a:schemeClr val="tx1"/>
              </a:solidFill>
              <a:effectLst/>
              <a:latin typeface="Arial" charset="0"/>
            </a:endParaRPr>
          </a:p>
        </p:txBody>
      </p:sp>
      <p:sp>
        <p:nvSpPr>
          <p:cNvPr id="7" name="Rounded Rectangle 6"/>
          <p:cNvSpPr/>
          <p:nvPr/>
        </p:nvSpPr>
        <p:spPr bwMode="auto">
          <a:xfrm>
            <a:off x="5403875" y="1605563"/>
            <a:ext cx="1484555" cy="484095"/>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Software</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chemeClr val="tx1"/>
                </a:solidFill>
                <a:latin typeface="Arial" charset="0"/>
              </a:rPr>
              <a:t>Development</a:t>
            </a:r>
            <a:endParaRPr kumimoji="0" lang="en-US" sz="1400" b="1" i="0" u="none" strike="noStrike" cap="none" normalizeH="0" baseline="0" dirty="0" smtClean="0">
              <a:ln>
                <a:noFill/>
              </a:ln>
              <a:solidFill>
                <a:schemeClr val="tx1"/>
              </a:solidFill>
              <a:effectLst/>
              <a:latin typeface="Arial" charset="0"/>
            </a:endParaRPr>
          </a:p>
        </p:txBody>
      </p:sp>
      <p:grpSp>
        <p:nvGrpSpPr>
          <p:cNvPr id="3" name="Group 57"/>
          <p:cNvGrpSpPr/>
          <p:nvPr/>
        </p:nvGrpSpPr>
        <p:grpSpPr>
          <a:xfrm>
            <a:off x="0" y="4886035"/>
            <a:ext cx="9144000" cy="548640"/>
            <a:chOff x="0" y="4581867"/>
            <a:chExt cx="9144000" cy="548640"/>
          </a:xfrm>
        </p:grpSpPr>
        <p:sp>
          <p:nvSpPr>
            <p:cNvPr id="40" name="Rectangle 39"/>
            <p:cNvSpPr/>
            <p:nvPr/>
          </p:nvSpPr>
          <p:spPr bwMode="auto">
            <a:xfrm flipH="1">
              <a:off x="6583680" y="4581867"/>
              <a:ext cx="2560320" cy="548640"/>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headEnd type="none" w="med" len="med"/>
              <a:tailEnd type="none" w="med" len="me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6" name="Rectangle 35"/>
            <p:cNvSpPr/>
            <p:nvPr/>
          </p:nvSpPr>
          <p:spPr bwMode="auto">
            <a:xfrm>
              <a:off x="0" y="4581867"/>
              <a:ext cx="2560320" cy="5486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2" name="Rounded Rectangle 11"/>
            <p:cNvSpPr/>
            <p:nvPr/>
          </p:nvSpPr>
          <p:spPr bwMode="auto">
            <a:xfrm>
              <a:off x="2411456" y="4581867"/>
              <a:ext cx="1484555" cy="54864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Release</a:t>
              </a:r>
            </a:p>
          </p:txBody>
        </p:sp>
        <p:sp>
          <p:nvSpPr>
            <p:cNvPr id="17" name="Rounded Rectangle 16"/>
            <p:cNvSpPr/>
            <p:nvPr/>
          </p:nvSpPr>
          <p:spPr bwMode="auto">
            <a:xfrm>
              <a:off x="5403875" y="4581867"/>
              <a:ext cx="1484555" cy="54864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Release</a:t>
              </a:r>
            </a:p>
          </p:txBody>
        </p:sp>
        <p:sp>
          <p:nvSpPr>
            <p:cNvPr id="25" name="TextBox 24"/>
            <p:cNvSpPr txBox="1"/>
            <p:nvPr/>
          </p:nvSpPr>
          <p:spPr>
            <a:xfrm>
              <a:off x="231286" y="4625355"/>
              <a:ext cx="2185596" cy="461665"/>
            </a:xfrm>
            <a:prstGeom prst="rect">
              <a:avLst/>
            </a:prstGeom>
            <a:noFill/>
          </p:spPr>
          <p:txBody>
            <a:bodyPr wrap="square" rtlCol="0" anchor="ctr">
              <a:spAutoFit/>
            </a:bodyPr>
            <a:lstStyle/>
            <a:p>
              <a:pPr>
                <a:buFont typeface="Arial" pitchFamily="34" charset="0"/>
                <a:buChar char="•"/>
              </a:pPr>
              <a:r>
                <a:rPr lang="en-US" sz="1200" dirty="0" smtClean="0"/>
                <a:t> Quartus II Programmer</a:t>
              </a:r>
            </a:p>
            <a:p>
              <a:pPr>
                <a:buFont typeface="Arial" pitchFamily="34" charset="0"/>
                <a:buChar char="•"/>
              </a:pPr>
              <a:r>
                <a:rPr lang="en-US" sz="1200" dirty="0" smtClean="0"/>
                <a:t> In-system Update</a:t>
              </a:r>
              <a:endParaRPr lang="en-US" sz="1200" dirty="0"/>
            </a:p>
          </p:txBody>
        </p:sp>
        <p:sp>
          <p:nvSpPr>
            <p:cNvPr id="31" name="TextBox 30"/>
            <p:cNvSpPr txBox="1"/>
            <p:nvPr/>
          </p:nvSpPr>
          <p:spPr>
            <a:xfrm>
              <a:off x="6918961" y="4717688"/>
              <a:ext cx="2022425" cy="276999"/>
            </a:xfrm>
            <a:prstGeom prst="rect">
              <a:avLst/>
            </a:prstGeom>
            <a:noFill/>
          </p:spPr>
          <p:txBody>
            <a:bodyPr wrap="square" rtlCol="0" anchor="ctr">
              <a:spAutoFit/>
            </a:bodyPr>
            <a:lstStyle/>
            <a:p>
              <a:pPr>
                <a:buFont typeface="Arial" pitchFamily="34" charset="0"/>
                <a:buChar char="•"/>
              </a:pPr>
              <a:r>
                <a:rPr lang="en-US" sz="1200" dirty="0" smtClean="0"/>
                <a:t> Flash Programmer</a:t>
              </a:r>
            </a:p>
          </p:txBody>
        </p:sp>
      </p:grpSp>
      <p:grpSp>
        <p:nvGrpSpPr>
          <p:cNvPr id="4" name="Group 61"/>
          <p:cNvGrpSpPr/>
          <p:nvPr/>
        </p:nvGrpSpPr>
        <p:grpSpPr>
          <a:xfrm>
            <a:off x="0" y="3412555"/>
            <a:ext cx="9135046" cy="799917"/>
            <a:chOff x="0" y="3352789"/>
            <a:chExt cx="9135046" cy="548640"/>
          </a:xfrm>
        </p:grpSpPr>
        <p:sp>
          <p:nvSpPr>
            <p:cNvPr id="39" name="Rectangle 38"/>
            <p:cNvSpPr/>
            <p:nvPr/>
          </p:nvSpPr>
          <p:spPr bwMode="auto">
            <a:xfrm flipH="1">
              <a:off x="6574726" y="3352789"/>
              <a:ext cx="2560320" cy="548640"/>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headEnd type="none" w="med" len="med"/>
              <a:tailEnd type="none" w="med" len="me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4" name="Rectangle 33"/>
            <p:cNvSpPr/>
            <p:nvPr/>
          </p:nvSpPr>
          <p:spPr bwMode="auto">
            <a:xfrm>
              <a:off x="0" y="3352789"/>
              <a:ext cx="2560320" cy="5486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0" name="Rounded Rectangle 9"/>
            <p:cNvSpPr/>
            <p:nvPr/>
          </p:nvSpPr>
          <p:spPr bwMode="auto">
            <a:xfrm>
              <a:off x="2411456" y="3352789"/>
              <a:ext cx="1484555" cy="54864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Simulate</a:t>
              </a:r>
            </a:p>
          </p:txBody>
        </p:sp>
        <p:sp>
          <p:nvSpPr>
            <p:cNvPr id="15" name="Rounded Rectangle 14"/>
            <p:cNvSpPr/>
            <p:nvPr/>
          </p:nvSpPr>
          <p:spPr bwMode="auto">
            <a:xfrm>
              <a:off x="5403875" y="3352789"/>
              <a:ext cx="1484555" cy="54864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Simulate</a:t>
              </a:r>
            </a:p>
          </p:txBody>
        </p:sp>
        <p:sp>
          <p:nvSpPr>
            <p:cNvPr id="23" name="TextBox 22"/>
            <p:cNvSpPr txBox="1"/>
            <p:nvPr/>
          </p:nvSpPr>
          <p:spPr>
            <a:xfrm>
              <a:off x="206183" y="3405460"/>
              <a:ext cx="2548033" cy="443300"/>
            </a:xfrm>
            <a:prstGeom prst="rect">
              <a:avLst/>
            </a:prstGeom>
            <a:noFill/>
          </p:spPr>
          <p:txBody>
            <a:bodyPr wrap="square" rtlCol="0" anchor="ctr">
              <a:spAutoFit/>
            </a:bodyPr>
            <a:lstStyle/>
            <a:p>
              <a:pPr>
                <a:buFont typeface="Arial" pitchFamily="34" charset="0"/>
                <a:buChar char="•"/>
              </a:pPr>
              <a:r>
                <a:rPr lang="en-US" sz="1200" dirty="0" smtClean="0"/>
                <a:t> </a:t>
              </a:r>
              <a:r>
                <a:rPr lang="en-US" sz="1200" dirty="0" err="1" smtClean="0"/>
                <a:t>ModelSim</a:t>
              </a:r>
              <a:r>
                <a:rPr lang="en-US" sz="1200" dirty="0" smtClean="0"/>
                <a:t>, VCS, </a:t>
              </a:r>
              <a:r>
                <a:rPr lang="en-US" sz="1200" dirty="0" err="1" smtClean="0"/>
                <a:t>NCSim</a:t>
              </a:r>
              <a:r>
                <a:rPr lang="en-US" sz="1200" dirty="0" smtClean="0"/>
                <a:t>, etc.</a:t>
              </a:r>
            </a:p>
            <a:p>
              <a:pPr>
                <a:buFont typeface="Arial" pitchFamily="34" charset="0"/>
                <a:buChar char="•"/>
              </a:pPr>
              <a:r>
                <a:rPr lang="en-US" sz="1200" dirty="0" smtClean="0"/>
                <a:t> AMBA-AXI and Avalon bus</a:t>
              </a:r>
              <a:br>
                <a:rPr lang="en-US" sz="1200" dirty="0" smtClean="0"/>
              </a:br>
              <a:r>
                <a:rPr lang="en-US" sz="1200" dirty="0" smtClean="0"/>
                <a:t>  functional models (BFMs)</a:t>
              </a:r>
              <a:endParaRPr lang="en-US" sz="1200" dirty="0"/>
            </a:p>
          </p:txBody>
        </p:sp>
        <p:sp>
          <p:nvSpPr>
            <p:cNvPr id="27" name="TextBox 26"/>
            <p:cNvSpPr txBox="1"/>
            <p:nvPr/>
          </p:nvSpPr>
          <p:spPr>
            <a:xfrm>
              <a:off x="6918961" y="3532116"/>
              <a:ext cx="2022425" cy="189986"/>
            </a:xfrm>
            <a:prstGeom prst="rect">
              <a:avLst/>
            </a:prstGeom>
            <a:noFill/>
          </p:spPr>
          <p:txBody>
            <a:bodyPr wrap="square" rtlCol="0" anchor="ctr">
              <a:spAutoFit/>
            </a:bodyPr>
            <a:lstStyle/>
            <a:p>
              <a:pPr>
                <a:buFont typeface="Arial" pitchFamily="34" charset="0"/>
                <a:buChar char="•"/>
              </a:pPr>
              <a:r>
                <a:rPr lang="en-US" sz="1200" dirty="0" smtClean="0"/>
                <a:t> Virtual Target</a:t>
              </a:r>
            </a:p>
          </p:txBody>
        </p:sp>
      </p:grpSp>
      <p:grpSp>
        <p:nvGrpSpPr>
          <p:cNvPr id="5" name="Group 60"/>
          <p:cNvGrpSpPr/>
          <p:nvPr/>
        </p:nvGrpSpPr>
        <p:grpSpPr>
          <a:xfrm>
            <a:off x="0" y="4274933"/>
            <a:ext cx="9135046" cy="548640"/>
            <a:chOff x="0" y="3968672"/>
            <a:chExt cx="9135046" cy="548640"/>
          </a:xfrm>
        </p:grpSpPr>
        <p:sp>
          <p:nvSpPr>
            <p:cNvPr id="41" name="Rectangle 40"/>
            <p:cNvSpPr/>
            <p:nvPr/>
          </p:nvSpPr>
          <p:spPr bwMode="auto">
            <a:xfrm flipH="1">
              <a:off x="6574726" y="3968672"/>
              <a:ext cx="2560320" cy="548640"/>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headEnd type="none" w="med" len="med"/>
              <a:tailEnd type="none" w="med" len="me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5" name="Rectangle 34"/>
            <p:cNvSpPr/>
            <p:nvPr/>
          </p:nvSpPr>
          <p:spPr bwMode="auto">
            <a:xfrm>
              <a:off x="0" y="3968672"/>
              <a:ext cx="2560320" cy="5486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1" name="Rounded Rectangle 10"/>
            <p:cNvSpPr/>
            <p:nvPr/>
          </p:nvSpPr>
          <p:spPr bwMode="auto">
            <a:xfrm>
              <a:off x="2411456" y="3968672"/>
              <a:ext cx="1484555" cy="54864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Debug</a:t>
              </a:r>
            </a:p>
          </p:txBody>
        </p:sp>
        <p:sp>
          <p:nvSpPr>
            <p:cNvPr id="16" name="Rounded Rectangle 15"/>
            <p:cNvSpPr/>
            <p:nvPr/>
          </p:nvSpPr>
          <p:spPr bwMode="auto">
            <a:xfrm>
              <a:off x="5403875" y="3968672"/>
              <a:ext cx="1484555" cy="54864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Debug</a:t>
              </a:r>
            </a:p>
          </p:txBody>
        </p:sp>
        <p:sp>
          <p:nvSpPr>
            <p:cNvPr id="24" name="TextBox 23"/>
            <p:cNvSpPr txBox="1"/>
            <p:nvPr/>
          </p:nvSpPr>
          <p:spPr>
            <a:xfrm>
              <a:off x="186462" y="4012160"/>
              <a:ext cx="2358618" cy="461665"/>
            </a:xfrm>
            <a:prstGeom prst="rect">
              <a:avLst/>
            </a:prstGeom>
            <a:noFill/>
          </p:spPr>
          <p:txBody>
            <a:bodyPr wrap="square" rtlCol="0" anchor="ctr">
              <a:spAutoFit/>
            </a:bodyPr>
            <a:lstStyle/>
            <a:p>
              <a:pPr>
                <a:buFont typeface="Arial" pitchFamily="34" charset="0"/>
                <a:buChar char="•"/>
              </a:pPr>
              <a:r>
                <a:rPr lang="en-US" sz="1200" dirty="0" smtClean="0"/>
                <a:t> </a:t>
              </a:r>
              <a:r>
                <a:rPr lang="en-US" sz="1200" dirty="0" err="1" smtClean="0"/>
                <a:t>SignalTap</a:t>
              </a:r>
              <a:r>
                <a:rPr lang="en-US" sz="1200" dirty="0" smtClean="0"/>
                <a:t>™ II logic analyzer</a:t>
              </a:r>
            </a:p>
            <a:p>
              <a:pPr>
                <a:buFont typeface="Arial" pitchFamily="34" charset="0"/>
                <a:buChar char="•"/>
              </a:pPr>
              <a:r>
                <a:rPr lang="en-US" sz="1200" dirty="0" smtClean="0"/>
                <a:t> System Console</a:t>
              </a:r>
              <a:endParaRPr lang="en-US" sz="1200" dirty="0"/>
            </a:p>
          </p:txBody>
        </p:sp>
        <p:sp>
          <p:nvSpPr>
            <p:cNvPr id="28" name="TextBox 27"/>
            <p:cNvSpPr txBox="1"/>
            <p:nvPr/>
          </p:nvSpPr>
          <p:spPr>
            <a:xfrm>
              <a:off x="6918961" y="4012160"/>
              <a:ext cx="2022425" cy="461665"/>
            </a:xfrm>
            <a:prstGeom prst="rect">
              <a:avLst/>
            </a:prstGeom>
            <a:noFill/>
          </p:spPr>
          <p:txBody>
            <a:bodyPr wrap="square" rtlCol="0" anchor="ctr">
              <a:spAutoFit/>
            </a:bodyPr>
            <a:lstStyle/>
            <a:p>
              <a:pPr>
                <a:buFont typeface="Arial" pitchFamily="34" charset="0"/>
                <a:buChar char="•"/>
              </a:pPr>
              <a:r>
                <a:rPr lang="en-US" sz="1200" dirty="0" smtClean="0"/>
                <a:t> GNU, </a:t>
              </a:r>
              <a:r>
                <a:rPr lang="en-US" sz="1200" dirty="0" err="1" smtClean="0"/>
                <a:t>Lauterbach</a:t>
              </a:r>
              <a:r>
                <a:rPr lang="en-US" sz="1200" dirty="0" smtClean="0"/>
                <a:t>, DS5</a:t>
              </a:r>
              <a:br>
                <a:rPr lang="en-US" sz="1200" dirty="0" smtClean="0"/>
              </a:br>
              <a:endParaRPr lang="en-US" sz="1200" dirty="0" smtClean="0"/>
            </a:p>
          </p:txBody>
        </p:sp>
      </p:grpSp>
      <p:grpSp>
        <p:nvGrpSpPr>
          <p:cNvPr id="9" name="Group 54"/>
          <p:cNvGrpSpPr/>
          <p:nvPr/>
        </p:nvGrpSpPr>
        <p:grpSpPr>
          <a:xfrm>
            <a:off x="0" y="2252814"/>
            <a:ext cx="9143999" cy="1097280"/>
            <a:chOff x="0" y="2231298"/>
            <a:chExt cx="9143999" cy="1097280"/>
          </a:xfrm>
        </p:grpSpPr>
        <p:sp>
          <p:nvSpPr>
            <p:cNvPr id="37" name="Rectangle 36"/>
            <p:cNvSpPr/>
            <p:nvPr/>
          </p:nvSpPr>
          <p:spPr bwMode="auto">
            <a:xfrm flipH="1">
              <a:off x="6574726" y="2231298"/>
              <a:ext cx="2560320" cy="1097280"/>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headEnd type="none" w="med" len="med"/>
              <a:tailEnd type="none" w="med" len="me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2" name="Rectangle 31"/>
            <p:cNvSpPr/>
            <p:nvPr/>
          </p:nvSpPr>
          <p:spPr bwMode="auto">
            <a:xfrm>
              <a:off x="0" y="2231298"/>
              <a:ext cx="2560320" cy="10972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0" name="TextBox 19"/>
            <p:cNvSpPr txBox="1"/>
            <p:nvPr/>
          </p:nvSpPr>
          <p:spPr>
            <a:xfrm>
              <a:off x="215154" y="2364440"/>
              <a:ext cx="2237590" cy="830997"/>
            </a:xfrm>
            <a:prstGeom prst="rect">
              <a:avLst/>
            </a:prstGeom>
            <a:noFill/>
          </p:spPr>
          <p:txBody>
            <a:bodyPr wrap="square" rtlCol="0" anchor="ctr">
              <a:spAutoFit/>
            </a:bodyPr>
            <a:lstStyle/>
            <a:p>
              <a:pPr>
                <a:buFont typeface="Arial" pitchFamily="34" charset="0"/>
                <a:buChar char="•"/>
              </a:pPr>
              <a:r>
                <a:rPr lang="en-US" sz="1200" dirty="0" smtClean="0"/>
                <a:t> Quartus II design software</a:t>
              </a:r>
            </a:p>
            <a:p>
              <a:pPr>
                <a:buFont typeface="Arial" pitchFamily="34" charset="0"/>
                <a:buChar char="•"/>
              </a:pPr>
              <a:r>
                <a:rPr lang="en-US" sz="1200" dirty="0" smtClean="0"/>
                <a:t> </a:t>
              </a:r>
              <a:r>
                <a:rPr lang="en-US" sz="1200" dirty="0" err="1" smtClean="0"/>
                <a:t>Qsys</a:t>
              </a:r>
              <a:r>
                <a:rPr lang="en-US" sz="1200" dirty="0" smtClean="0"/>
                <a:t> system integration tool</a:t>
              </a:r>
            </a:p>
            <a:p>
              <a:pPr>
                <a:buFont typeface="Arial" pitchFamily="34" charset="0"/>
                <a:buChar char="•"/>
              </a:pPr>
              <a:r>
                <a:rPr lang="en-US" sz="1200" dirty="0" smtClean="0"/>
                <a:t> Standard RTL flow</a:t>
              </a:r>
            </a:p>
            <a:p>
              <a:pPr>
                <a:buFont typeface="Arial" pitchFamily="34" charset="0"/>
                <a:buChar char="•"/>
              </a:pPr>
              <a:r>
                <a:rPr lang="en-US" sz="1200" dirty="0" smtClean="0"/>
                <a:t> Altera and partner IP</a:t>
              </a:r>
              <a:endParaRPr lang="en-US" sz="1200" dirty="0"/>
            </a:p>
          </p:txBody>
        </p:sp>
        <p:sp>
          <p:nvSpPr>
            <p:cNvPr id="22" name="TextBox 21"/>
            <p:cNvSpPr txBox="1"/>
            <p:nvPr/>
          </p:nvSpPr>
          <p:spPr>
            <a:xfrm>
              <a:off x="6918960" y="2272107"/>
              <a:ext cx="2225039" cy="1015663"/>
            </a:xfrm>
            <a:prstGeom prst="rect">
              <a:avLst/>
            </a:prstGeom>
            <a:noFill/>
          </p:spPr>
          <p:txBody>
            <a:bodyPr wrap="square" rtlCol="0" anchor="ctr">
              <a:spAutoFit/>
            </a:bodyPr>
            <a:lstStyle/>
            <a:p>
              <a:pPr>
                <a:buFont typeface="Arial" pitchFamily="34" charset="0"/>
                <a:buChar char="•"/>
              </a:pPr>
              <a:r>
                <a:rPr lang="en-US" sz="1200" dirty="0" smtClean="0"/>
                <a:t> ARM Development Studio 5</a:t>
              </a:r>
            </a:p>
            <a:p>
              <a:pPr>
                <a:buFont typeface="Arial" pitchFamily="34" charset="0"/>
                <a:buChar char="•"/>
              </a:pPr>
              <a:r>
                <a:rPr lang="en-US" sz="1200" dirty="0" smtClean="0"/>
                <a:t> GNU </a:t>
              </a:r>
              <a:r>
                <a:rPr lang="en-US" sz="1200" dirty="0" err="1" smtClean="0"/>
                <a:t>toolchain</a:t>
              </a:r>
              <a:endParaRPr lang="en-US" sz="1200" dirty="0" smtClean="0"/>
            </a:p>
            <a:p>
              <a:pPr>
                <a:buFont typeface="Arial" pitchFamily="34" charset="0"/>
                <a:buChar char="•"/>
              </a:pPr>
              <a:r>
                <a:rPr lang="en-US" sz="1200" dirty="0" smtClean="0"/>
                <a:t> OS/BSP: Linux, </a:t>
              </a:r>
              <a:r>
                <a:rPr lang="en-US" sz="1200" dirty="0" err="1" smtClean="0"/>
                <a:t>VxWorks</a:t>
              </a:r>
              <a:endParaRPr lang="en-US" sz="1200" dirty="0" smtClean="0"/>
            </a:p>
            <a:p>
              <a:pPr>
                <a:buFont typeface="Arial" pitchFamily="34" charset="0"/>
                <a:buChar char="•"/>
              </a:pPr>
              <a:r>
                <a:rPr lang="en-US" sz="1200" dirty="0" smtClean="0"/>
                <a:t> Hardware Libraries</a:t>
              </a:r>
            </a:p>
            <a:p>
              <a:pPr>
                <a:buFont typeface="Arial" pitchFamily="34" charset="0"/>
                <a:buChar char="•"/>
              </a:pPr>
              <a:r>
                <a:rPr lang="en-US" sz="1200" dirty="0" smtClean="0"/>
                <a:t> Design Examples</a:t>
              </a:r>
            </a:p>
          </p:txBody>
        </p:sp>
        <p:sp>
          <p:nvSpPr>
            <p:cNvPr id="8" name="Rounded Rectangle 7"/>
            <p:cNvSpPr/>
            <p:nvPr/>
          </p:nvSpPr>
          <p:spPr bwMode="auto">
            <a:xfrm>
              <a:off x="2411456" y="2231298"/>
              <a:ext cx="1484555" cy="109728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Design</a:t>
              </a:r>
            </a:p>
          </p:txBody>
        </p:sp>
        <p:sp>
          <p:nvSpPr>
            <p:cNvPr id="13" name="Rounded Rectangle 12"/>
            <p:cNvSpPr/>
            <p:nvPr/>
          </p:nvSpPr>
          <p:spPr bwMode="auto">
            <a:xfrm>
              <a:off x="5403875" y="2231298"/>
              <a:ext cx="1484555" cy="109728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Design</a:t>
              </a:r>
            </a:p>
          </p:txBody>
        </p:sp>
      </p:grpSp>
      <p:grpSp>
        <p:nvGrpSpPr>
          <p:cNvPr id="14" name="Group 13"/>
          <p:cNvGrpSpPr>
            <a:grpSpLocks noChangeAspect="1"/>
          </p:cNvGrpSpPr>
          <p:nvPr/>
        </p:nvGrpSpPr>
        <p:grpSpPr bwMode="auto">
          <a:xfrm>
            <a:off x="129540" y="1493520"/>
            <a:ext cx="952500" cy="598488"/>
            <a:chOff x="336" y="768"/>
            <a:chExt cx="1689" cy="1073"/>
          </a:xfrm>
        </p:grpSpPr>
        <p:sp>
          <p:nvSpPr>
            <p:cNvPr id="43" name="Oval 14"/>
            <p:cNvSpPr>
              <a:spLocks noChangeArrowheads="1"/>
            </p:cNvSpPr>
            <p:nvPr/>
          </p:nvSpPr>
          <p:spPr bwMode="auto">
            <a:xfrm>
              <a:off x="848" y="787"/>
              <a:ext cx="619" cy="696"/>
            </a:xfrm>
            <a:prstGeom prst="ellipse">
              <a:avLst/>
            </a:prstGeom>
            <a:solidFill>
              <a:schemeClr val="bg1"/>
            </a:solidFill>
            <a:ln w="9525">
              <a:noFill/>
              <a:round/>
              <a:headEnd/>
              <a:tailEnd/>
            </a:ln>
          </p:spPr>
          <p:txBody>
            <a:bodyPr wrap="none" anchor="ctr"/>
            <a:lstStyle/>
            <a:p>
              <a:pPr eaLnBrk="0" hangingPunct="0"/>
              <a:endParaRPr lang="en-GB"/>
            </a:p>
          </p:txBody>
        </p:sp>
        <p:pic>
          <p:nvPicPr>
            <p:cNvPr id="44" name="Picture 15" descr="QII_New_Logo"/>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36" y="768"/>
              <a:ext cx="1689" cy="1073"/>
            </a:xfrm>
            <a:prstGeom prst="rect">
              <a:avLst/>
            </a:prstGeom>
            <a:noFill/>
            <a:ln w="9525">
              <a:noFill/>
              <a:miter lim="800000"/>
              <a:headEnd/>
              <a:tailEnd/>
            </a:ln>
          </p:spPr>
        </p:pic>
      </p:gr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49" name="Object 1"/>
          <p:cNvGraphicFramePr>
            <a:graphicFrameLocks noChangeAspect="1"/>
          </p:cNvGraphicFramePr>
          <p:nvPr/>
        </p:nvGraphicFramePr>
        <p:xfrm>
          <a:off x="949569" y="1538652"/>
          <a:ext cx="1248507" cy="510753"/>
        </p:xfrm>
        <a:graphic>
          <a:graphicData uri="http://schemas.openxmlformats.org/presentationml/2006/ole">
            <mc:AlternateContent xmlns:mc="http://schemas.openxmlformats.org/markup-compatibility/2006">
              <mc:Choice xmlns:v="urn:schemas-microsoft-com:vml" Requires="v">
                <p:oleObj spid="_x0000_s1027" r:id="rId6" imgW="1877154" imgH="777132" progId="">
                  <p:embed/>
                </p:oleObj>
              </mc:Choice>
              <mc:Fallback>
                <p:oleObj r:id="rId6" imgW="1877154" imgH="777132"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569" y="1538652"/>
                        <a:ext cx="1248507" cy="5107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 name="Rectangle 45"/>
          <p:cNvSpPr/>
          <p:nvPr/>
        </p:nvSpPr>
        <p:spPr bwMode="auto">
          <a:xfrm>
            <a:off x="3131840" y="6381328"/>
            <a:ext cx="720080"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 descr="C:\Users\a42840\Documents\Altera\Arrow kits\Cyclone V SoC kit\Diagrams mockup\Board pics\C5S_2013_march_top_01.jpg"/>
          <p:cNvPicPr>
            <a:picLocks noChangeAspect="1" noChangeArrowheads="1"/>
          </p:cNvPicPr>
          <p:nvPr/>
        </p:nvPicPr>
        <p:blipFill>
          <a:blip r:embed="rId4" cstate="print"/>
          <a:srcRect/>
          <a:stretch>
            <a:fillRect/>
          </a:stretch>
        </p:blipFill>
        <p:spPr bwMode="auto">
          <a:xfrm rot="10800000">
            <a:off x="3779912" y="5373216"/>
            <a:ext cx="1728192" cy="1348832"/>
          </a:xfrm>
          <a:prstGeom prst="rect">
            <a:avLst/>
          </a:prstGeom>
          <a:noFill/>
        </p:spPr>
      </p:pic>
      <p:cxnSp>
        <p:nvCxnSpPr>
          <p:cNvPr id="50" name="Shape 49"/>
          <p:cNvCxnSpPr/>
          <p:nvPr/>
        </p:nvCxnSpPr>
        <p:spPr bwMode="auto">
          <a:xfrm>
            <a:off x="3769011" y="4578424"/>
            <a:ext cx="457200" cy="914400"/>
          </a:xfrm>
          <a:prstGeom prst="bentConnector2">
            <a:avLst/>
          </a:prstGeom>
          <a:solidFill>
            <a:schemeClr val="accent1"/>
          </a:solidFill>
          <a:ln w="57150" cap="flat" cmpd="sng" algn="ctr">
            <a:solidFill>
              <a:schemeClr val="tx1">
                <a:lumMod val="65000"/>
                <a:lumOff val="35000"/>
              </a:schemeClr>
            </a:solidFill>
            <a:prstDash val="solid"/>
            <a:round/>
            <a:headEnd type="none" w="med" len="med"/>
            <a:tailEnd type="triangle"/>
          </a:ln>
          <a:effectLst/>
        </p:spPr>
      </p:cxnSp>
      <p:cxnSp>
        <p:nvCxnSpPr>
          <p:cNvPr id="52" name="Shape 51"/>
          <p:cNvCxnSpPr/>
          <p:nvPr/>
        </p:nvCxnSpPr>
        <p:spPr bwMode="auto">
          <a:xfrm rot="10800000" flipV="1">
            <a:off x="5020778" y="4578423"/>
            <a:ext cx="457200" cy="914400"/>
          </a:xfrm>
          <a:prstGeom prst="bentConnector2">
            <a:avLst/>
          </a:prstGeom>
          <a:solidFill>
            <a:schemeClr val="accent1"/>
          </a:solidFill>
          <a:ln w="57150" cap="flat" cmpd="sng" algn="ctr">
            <a:solidFill>
              <a:schemeClr val="tx1">
                <a:lumMod val="65000"/>
                <a:lumOff val="35000"/>
              </a:schemeClr>
            </a:solidFill>
            <a:prstDash val="solid"/>
            <a:round/>
            <a:headEnd type="none" w="med" len="med"/>
            <a:tailEnd type="triangle"/>
          </a:ln>
          <a:effectLst/>
        </p:spPr>
      </p:cxnSp>
      <p:sp>
        <p:nvSpPr>
          <p:cNvPr id="18" name="Down Arrow 17"/>
          <p:cNvSpPr/>
          <p:nvPr/>
        </p:nvSpPr>
        <p:spPr bwMode="auto">
          <a:xfrm>
            <a:off x="2793351" y="2194551"/>
            <a:ext cx="731520" cy="3657600"/>
          </a:xfrm>
          <a:prstGeom prst="downArrow">
            <a:avLst/>
          </a:prstGeom>
          <a:ln>
            <a:headEnd type="none" w="med" len="med"/>
            <a:tailEnd type="none" w="med" len="med"/>
          </a:ln>
          <a:effectLst>
            <a:outerShdw blurRad="40000" dist="20000" dir="5400000" rotWithShape="0">
              <a:srgbClr val="000000">
                <a:alpha val="38000"/>
              </a:srgbClr>
            </a:outerShdw>
            <a:softEdge rad="31750"/>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9" name="Down Arrow 18"/>
          <p:cNvSpPr/>
          <p:nvPr/>
        </p:nvSpPr>
        <p:spPr bwMode="auto">
          <a:xfrm>
            <a:off x="5785770" y="2194551"/>
            <a:ext cx="731520" cy="3657600"/>
          </a:xfrm>
          <a:prstGeom prst="downArrow">
            <a:avLst/>
          </a:prstGeom>
          <a:ln>
            <a:headEnd type="none" w="med" len="med"/>
            <a:tailEnd type="none" w="med" len="med"/>
          </a:ln>
          <a:effectLst>
            <a:outerShdw blurRad="40000" dist="20000" dir="5400000" rotWithShape="0">
              <a:srgbClr val="000000">
                <a:alpha val="38000"/>
              </a:srgbClr>
            </a:outerShdw>
            <a:softEdge rad="31750"/>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smtClean="0"/>
              <a:t>System Development Flow</a:t>
            </a:r>
            <a:endParaRPr lang="en-US" dirty="0"/>
          </a:p>
        </p:txBody>
      </p:sp>
      <p:sp>
        <p:nvSpPr>
          <p:cNvPr id="67" name="Content Placeholder 66"/>
          <p:cNvSpPr>
            <a:spLocks noGrp="1"/>
          </p:cNvSpPr>
          <p:nvPr>
            <p:ph sz="half" idx="1"/>
          </p:nvPr>
        </p:nvSpPr>
        <p:spPr>
          <a:xfrm>
            <a:off x="350838" y="1047596"/>
            <a:ext cx="3814762" cy="4679950"/>
          </a:xfrm>
        </p:spPr>
        <p:txBody>
          <a:bodyPr anchor="t"/>
          <a:lstStyle/>
          <a:p>
            <a:pPr algn="ctr">
              <a:buNone/>
            </a:pPr>
            <a:r>
              <a:rPr lang="en-US" sz="2000" dirty="0" smtClean="0"/>
              <a:t>FPGA Design Flow</a:t>
            </a:r>
            <a:endParaRPr lang="en-US" sz="2000" dirty="0"/>
          </a:p>
        </p:txBody>
      </p:sp>
      <p:sp>
        <p:nvSpPr>
          <p:cNvPr id="68" name="Content Placeholder 67"/>
          <p:cNvSpPr>
            <a:spLocks noGrp="1"/>
          </p:cNvSpPr>
          <p:nvPr>
            <p:ph sz="half" idx="2"/>
          </p:nvPr>
        </p:nvSpPr>
        <p:spPr>
          <a:xfrm>
            <a:off x="4592638" y="1047596"/>
            <a:ext cx="4089400" cy="4679950"/>
          </a:xfrm>
        </p:spPr>
        <p:txBody>
          <a:bodyPr anchor="t"/>
          <a:lstStyle/>
          <a:p>
            <a:pPr algn="ctr">
              <a:buNone/>
            </a:pPr>
            <a:r>
              <a:rPr lang="en-US" sz="2000" dirty="0" smtClean="0"/>
              <a:t>Software Design Flow</a:t>
            </a:r>
            <a:endParaRPr lang="en-US" sz="2000" dirty="0"/>
          </a:p>
        </p:txBody>
      </p:sp>
      <p:sp>
        <p:nvSpPr>
          <p:cNvPr id="6" name="Rounded Rectangle 5"/>
          <p:cNvSpPr/>
          <p:nvPr/>
        </p:nvSpPr>
        <p:spPr bwMode="auto">
          <a:xfrm>
            <a:off x="2411456" y="1605563"/>
            <a:ext cx="1484555" cy="484095"/>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Hardware</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chemeClr val="tx1"/>
                </a:solidFill>
                <a:latin typeface="Arial" charset="0"/>
              </a:rPr>
              <a:t>Development</a:t>
            </a:r>
            <a:endParaRPr kumimoji="0" lang="en-US" sz="1400" b="1" i="0" u="none" strike="noStrike" cap="none" normalizeH="0" baseline="0" dirty="0" smtClean="0">
              <a:ln>
                <a:noFill/>
              </a:ln>
              <a:solidFill>
                <a:schemeClr val="tx1"/>
              </a:solidFill>
              <a:effectLst/>
              <a:latin typeface="Arial" charset="0"/>
            </a:endParaRPr>
          </a:p>
        </p:txBody>
      </p:sp>
      <p:sp>
        <p:nvSpPr>
          <p:cNvPr id="7" name="Rounded Rectangle 6"/>
          <p:cNvSpPr/>
          <p:nvPr/>
        </p:nvSpPr>
        <p:spPr bwMode="auto">
          <a:xfrm>
            <a:off x="5403875" y="1605563"/>
            <a:ext cx="1484555" cy="484095"/>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Software</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chemeClr val="tx1"/>
                </a:solidFill>
                <a:latin typeface="Arial" charset="0"/>
              </a:rPr>
              <a:t>Development</a:t>
            </a:r>
            <a:endParaRPr kumimoji="0" lang="en-US" sz="1400" b="1" i="0" u="none" strike="noStrike" cap="none" normalizeH="0" baseline="0" dirty="0" smtClean="0">
              <a:ln>
                <a:noFill/>
              </a:ln>
              <a:solidFill>
                <a:schemeClr val="tx1"/>
              </a:solidFill>
              <a:effectLst/>
              <a:latin typeface="Arial" charset="0"/>
            </a:endParaRPr>
          </a:p>
        </p:txBody>
      </p:sp>
      <p:grpSp>
        <p:nvGrpSpPr>
          <p:cNvPr id="3" name="Group 57"/>
          <p:cNvGrpSpPr/>
          <p:nvPr/>
        </p:nvGrpSpPr>
        <p:grpSpPr>
          <a:xfrm>
            <a:off x="0" y="4886035"/>
            <a:ext cx="9144000" cy="548640"/>
            <a:chOff x="0" y="4581867"/>
            <a:chExt cx="9144000" cy="548640"/>
          </a:xfrm>
        </p:grpSpPr>
        <p:sp>
          <p:nvSpPr>
            <p:cNvPr id="40" name="Rectangle 39"/>
            <p:cNvSpPr/>
            <p:nvPr/>
          </p:nvSpPr>
          <p:spPr bwMode="auto">
            <a:xfrm flipH="1">
              <a:off x="6583680" y="4581867"/>
              <a:ext cx="2560320" cy="548640"/>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headEnd type="none" w="med" len="med"/>
              <a:tailEnd type="none" w="med" len="me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6" name="Rectangle 35"/>
            <p:cNvSpPr/>
            <p:nvPr/>
          </p:nvSpPr>
          <p:spPr bwMode="auto">
            <a:xfrm>
              <a:off x="0" y="4581867"/>
              <a:ext cx="2560320" cy="5486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2" name="Rounded Rectangle 11"/>
            <p:cNvSpPr/>
            <p:nvPr/>
          </p:nvSpPr>
          <p:spPr bwMode="auto">
            <a:xfrm>
              <a:off x="2411456" y="4581867"/>
              <a:ext cx="1484555" cy="54864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Release</a:t>
              </a:r>
            </a:p>
          </p:txBody>
        </p:sp>
        <p:sp>
          <p:nvSpPr>
            <p:cNvPr id="17" name="Rounded Rectangle 16"/>
            <p:cNvSpPr/>
            <p:nvPr/>
          </p:nvSpPr>
          <p:spPr bwMode="auto">
            <a:xfrm>
              <a:off x="5403875" y="4581867"/>
              <a:ext cx="1484555" cy="54864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Release</a:t>
              </a:r>
            </a:p>
          </p:txBody>
        </p:sp>
        <p:sp>
          <p:nvSpPr>
            <p:cNvPr id="25" name="TextBox 24"/>
            <p:cNvSpPr txBox="1"/>
            <p:nvPr/>
          </p:nvSpPr>
          <p:spPr>
            <a:xfrm>
              <a:off x="231286" y="4625355"/>
              <a:ext cx="2185596" cy="461665"/>
            </a:xfrm>
            <a:prstGeom prst="rect">
              <a:avLst/>
            </a:prstGeom>
            <a:noFill/>
          </p:spPr>
          <p:txBody>
            <a:bodyPr wrap="square" rtlCol="0" anchor="ctr">
              <a:spAutoFit/>
            </a:bodyPr>
            <a:lstStyle/>
            <a:p>
              <a:pPr>
                <a:buFont typeface="Arial" pitchFamily="34" charset="0"/>
                <a:buChar char="•"/>
              </a:pPr>
              <a:r>
                <a:rPr lang="en-US" sz="1200" dirty="0" smtClean="0"/>
                <a:t> Quartus II Programmer</a:t>
              </a:r>
            </a:p>
            <a:p>
              <a:pPr>
                <a:buFont typeface="Arial" pitchFamily="34" charset="0"/>
                <a:buChar char="•"/>
              </a:pPr>
              <a:r>
                <a:rPr lang="en-US" sz="1200" dirty="0" smtClean="0"/>
                <a:t> In-system Update</a:t>
              </a:r>
              <a:endParaRPr lang="en-US" sz="1200" dirty="0"/>
            </a:p>
          </p:txBody>
        </p:sp>
        <p:sp>
          <p:nvSpPr>
            <p:cNvPr id="31" name="TextBox 30"/>
            <p:cNvSpPr txBox="1"/>
            <p:nvPr/>
          </p:nvSpPr>
          <p:spPr>
            <a:xfrm>
              <a:off x="6918961" y="4717688"/>
              <a:ext cx="2022425" cy="276999"/>
            </a:xfrm>
            <a:prstGeom prst="rect">
              <a:avLst/>
            </a:prstGeom>
            <a:noFill/>
          </p:spPr>
          <p:txBody>
            <a:bodyPr wrap="square" rtlCol="0" anchor="ctr">
              <a:spAutoFit/>
            </a:bodyPr>
            <a:lstStyle/>
            <a:p>
              <a:pPr>
                <a:buFont typeface="Arial" pitchFamily="34" charset="0"/>
                <a:buChar char="•"/>
              </a:pPr>
              <a:r>
                <a:rPr lang="en-US" sz="1200" dirty="0" smtClean="0"/>
                <a:t> Flash Programmer</a:t>
              </a:r>
            </a:p>
          </p:txBody>
        </p:sp>
      </p:grpSp>
      <p:grpSp>
        <p:nvGrpSpPr>
          <p:cNvPr id="4" name="Group 61"/>
          <p:cNvGrpSpPr/>
          <p:nvPr/>
        </p:nvGrpSpPr>
        <p:grpSpPr>
          <a:xfrm>
            <a:off x="0" y="3412555"/>
            <a:ext cx="9135046" cy="799917"/>
            <a:chOff x="0" y="3352789"/>
            <a:chExt cx="9135046" cy="548640"/>
          </a:xfrm>
        </p:grpSpPr>
        <p:sp>
          <p:nvSpPr>
            <p:cNvPr id="39" name="Rectangle 38"/>
            <p:cNvSpPr/>
            <p:nvPr/>
          </p:nvSpPr>
          <p:spPr bwMode="auto">
            <a:xfrm flipH="1">
              <a:off x="6574726" y="3352789"/>
              <a:ext cx="2560320" cy="548640"/>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headEnd type="none" w="med" len="med"/>
              <a:tailEnd type="none" w="med" len="me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4" name="Rectangle 33"/>
            <p:cNvSpPr/>
            <p:nvPr/>
          </p:nvSpPr>
          <p:spPr bwMode="auto">
            <a:xfrm>
              <a:off x="0" y="3352789"/>
              <a:ext cx="2560320" cy="5486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0" name="Rounded Rectangle 9"/>
            <p:cNvSpPr/>
            <p:nvPr/>
          </p:nvSpPr>
          <p:spPr bwMode="auto">
            <a:xfrm>
              <a:off x="2411456" y="3352789"/>
              <a:ext cx="1484555" cy="54864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Simulate</a:t>
              </a:r>
            </a:p>
          </p:txBody>
        </p:sp>
        <p:sp>
          <p:nvSpPr>
            <p:cNvPr id="15" name="Rounded Rectangle 14"/>
            <p:cNvSpPr/>
            <p:nvPr/>
          </p:nvSpPr>
          <p:spPr bwMode="auto">
            <a:xfrm>
              <a:off x="5403875" y="3352789"/>
              <a:ext cx="1484555" cy="54864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Simulate</a:t>
              </a:r>
            </a:p>
          </p:txBody>
        </p:sp>
        <p:sp>
          <p:nvSpPr>
            <p:cNvPr id="23" name="TextBox 22"/>
            <p:cNvSpPr txBox="1"/>
            <p:nvPr/>
          </p:nvSpPr>
          <p:spPr>
            <a:xfrm>
              <a:off x="206183" y="3405460"/>
              <a:ext cx="2548033" cy="443300"/>
            </a:xfrm>
            <a:prstGeom prst="rect">
              <a:avLst/>
            </a:prstGeom>
            <a:noFill/>
          </p:spPr>
          <p:txBody>
            <a:bodyPr wrap="square" rtlCol="0" anchor="ctr">
              <a:spAutoFit/>
            </a:bodyPr>
            <a:lstStyle/>
            <a:p>
              <a:pPr>
                <a:buFont typeface="Arial" pitchFamily="34" charset="0"/>
                <a:buChar char="•"/>
              </a:pPr>
              <a:r>
                <a:rPr lang="en-US" sz="1200" dirty="0" smtClean="0"/>
                <a:t> </a:t>
              </a:r>
              <a:r>
                <a:rPr lang="en-US" sz="1200" dirty="0" err="1" smtClean="0"/>
                <a:t>ModelSim,etc</a:t>
              </a:r>
              <a:r>
                <a:rPr lang="en-US" sz="1200" dirty="0" smtClean="0"/>
                <a:t>.</a:t>
              </a:r>
            </a:p>
            <a:p>
              <a:pPr>
                <a:buFont typeface="Arial" pitchFamily="34" charset="0"/>
                <a:buChar char="•"/>
              </a:pPr>
              <a:r>
                <a:rPr lang="en-US" sz="1200" dirty="0" smtClean="0"/>
                <a:t> AMBA-AXI and Avalon bus</a:t>
              </a:r>
              <a:br>
                <a:rPr lang="en-US" sz="1200" dirty="0" smtClean="0"/>
              </a:br>
              <a:r>
                <a:rPr lang="en-US" sz="1200" dirty="0" smtClean="0"/>
                <a:t>  functional models (BFMs)</a:t>
              </a:r>
              <a:endParaRPr lang="en-US" sz="1200" dirty="0"/>
            </a:p>
          </p:txBody>
        </p:sp>
        <p:sp>
          <p:nvSpPr>
            <p:cNvPr id="27" name="TextBox 26"/>
            <p:cNvSpPr txBox="1"/>
            <p:nvPr/>
          </p:nvSpPr>
          <p:spPr>
            <a:xfrm>
              <a:off x="6918961" y="3532116"/>
              <a:ext cx="2022425" cy="189986"/>
            </a:xfrm>
            <a:prstGeom prst="rect">
              <a:avLst/>
            </a:prstGeom>
            <a:noFill/>
          </p:spPr>
          <p:txBody>
            <a:bodyPr wrap="square" rtlCol="0" anchor="ctr">
              <a:spAutoFit/>
            </a:bodyPr>
            <a:lstStyle/>
            <a:p>
              <a:pPr>
                <a:buFont typeface="Arial" pitchFamily="34" charset="0"/>
                <a:buChar char="•"/>
              </a:pPr>
              <a:r>
                <a:rPr lang="en-US" sz="1200" dirty="0" smtClean="0"/>
                <a:t> Virtual Target</a:t>
              </a:r>
            </a:p>
          </p:txBody>
        </p:sp>
      </p:grpSp>
      <p:grpSp>
        <p:nvGrpSpPr>
          <p:cNvPr id="5" name="Group 60"/>
          <p:cNvGrpSpPr/>
          <p:nvPr/>
        </p:nvGrpSpPr>
        <p:grpSpPr>
          <a:xfrm>
            <a:off x="0" y="4274933"/>
            <a:ext cx="9135046" cy="548640"/>
            <a:chOff x="0" y="3968672"/>
            <a:chExt cx="9135046" cy="548640"/>
          </a:xfrm>
        </p:grpSpPr>
        <p:sp>
          <p:nvSpPr>
            <p:cNvPr id="41" name="Rectangle 40"/>
            <p:cNvSpPr/>
            <p:nvPr/>
          </p:nvSpPr>
          <p:spPr bwMode="auto">
            <a:xfrm flipH="1">
              <a:off x="6574726" y="3968672"/>
              <a:ext cx="2560320" cy="548640"/>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headEnd type="none" w="med" len="med"/>
              <a:tailEnd type="none" w="med" len="me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5" name="Rectangle 34"/>
            <p:cNvSpPr/>
            <p:nvPr/>
          </p:nvSpPr>
          <p:spPr bwMode="auto">
            <a:xfrm>
              <a:off x="0" y="3968672"/>
              <a:ext cx="2560320" cy="5486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1" name="Rounded Rectangle 10"/>
            <p:cNvSpPr/>
            <p:nvPr/>
          </p:nvSpPr>
          <p:spPr bwMode="auto">
            <a:xfrm>
              <a:off x="2411456" y="3968672"/>
              <a:ext cx="1484555" cy="54864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Debug</a:t>
              </a:r>
            </a:p>
          </p:txBody>
        </p:sp>
        <p:sp>
          <p:nvSpPr>
            <p:cNvPr id="16" name="Rounded Rectangle 15"/>
            <p:cNvSpPr/>
            <p:nvPr/>
          </p:nvSpPr>
          <p:spPr bwMode="auto">
            <a:xfrm>
              <a:off x="5403875" y="3968672"/>
              <a:ext cx="1484555" cy="54864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Debug</a:t>
              </a:r>
            </a:p>
          </p:txBody>
        </p:sp>
        <p:sp>
          <p:nvSpPr>
            <p:cNvPr id="24" name="TextBox 23"/>
            <p:cNvSpPr txBox="1"/>
            <p:nvPr/>
          </p:nvSpPr>
          <p:spPr>
            <a:xfrm>
              <a:off x="186462" y="4012160"/>
              <a:ext cx="2358618" cy="461665"/>
            </a:xfrm>
            <a:prstGeom prst="rect">
              <a:avLst/>
            </a:prstGeom>
            <a:noFill/>
          </p:spPr>
          <p:txBody>
            <a:bodyPr wrap="square" rtlCol="0" anchor="ctr">
              <a:spAutoFit/>
            </a:bodyPr>
            <a:lstStyle/>
            <a:p>
              <a:pPr>
                <a:buFont typeface="Arial" pitchFamily="34" charset="0"/>
                <a:buChar char="•"/>
              </a:pPr>
              <a:r>
                <a:rPr lang="en-US" sz="1200" dirty="0" smtClean="0"/>
                <a:t> </a:t>
              </a:r>
              <a:r>
                <a:rPr lang="en-US" sz="1200" dirty="0" err="1" smtClean="0"/>
                <a:t>SignalTap</a:t>
              </a:r>
              <a:r>
                <a:rPr lang="en-US" sz="1200" dirty="0" smtClean="0"/>
                <a:t>™ II logic analyzer</a:t>
              </a:r>
            </a:p>
            <a:p>
              <a:pPr>
                <a:buFont typeface="Arial" pitchFamily="34" charset="0"/>
                <a:buChar char="•"/>
              </a:pPr>
              <a:r>
                <a:rPr lang="en-US" sz="1200" dirty="0" smtClean="0"/>
                <a:t> System Console</a:t>
              </a:r>
              <a:endParaRPr lang="en-US" sz="1200" dirty="0"/>
            </a:p>
          </p:txBody>
        </p:sp>
        <p:sp>
          <p:nvSpPr>
            <p:cNvPr id="28" name="TextBox 27"/>
            <p:cNvSpPr txBox="1"/>
            <p:nvPr/>
          </p:nvSpPr>
          <p:spPr>
            <a:xfrm>
              <a:off x="6918961" y="4012160"/>
              <a:ext cx="2022425" cy="461665"/>
            </a:xfrm>
            <a:prstGeom prst="rect">
              <a:avLst/>
            </a:prstGeom>
            <a:noFill/>
          </p:spPr>
          <p:txBody>
            <a:bodyPr wrap="square" rtlCol="0" anchor="ctr">
              <a:spAutoFit/>
            </a:bodyPr>
            <a:lstStyle/>
            <a:p>
              <a:pPr>
                <a:buFont typeface="Arial" pitchFamily="34" charset="0"/>
                <a:buChar char="•"/>
              </a:pPr>
              <a:r>
                <a:rPr lang="en-US" sz="1200" dirty="0" smtClean="0"/>
                <a:t> GNU, </a:t>
              </a:r>
              <a:r>
                <a:rPr lang="en-US" sz="1200" dirty="0" err="1" smtClean="0"/>
                <a:t>Lauterbach</a:t>
              </a:r>
              <a:r>
                <a:rPr lang="en-US" sz="1200" dirty="0" smtClean="0"/>
                <a:t>, DS5</a:t>
              </a:r>
              <a:br>
                <a:rPr lang="en-US" sz="1200" dirty="0" smtClean="0"/>
              </a:br>
              <a:endParaRPr lang="en-US" sz="1200" dirty="0" smtClean="0"/>
            </a:p>
          </p:txBody>
        </p:sp>
      </p:grpSp>
      <p:grpSp>
        <p:nvGrpSpPr>
          <p:cNvPr id="9" name="Group 54"/>
          <p:cNvGrpSpPr/>
          <p:nvPr/>
        </p:nvGrpSpPr>
        <p:grpSpPr>
          <a:xfrm>
            <a:off x="0" y="2252814"/>
            <a:ext cx="9143999" cy="1097280"/>
            <a:chOff x="0" y="2231298"/>
            <a:chExt cx="9143999" cy="1097280"/>
          </a:xfrm>
        </p:grpSpPr>
        <p:sp>
          <p:nvSpPr>
            <p:cNvPr id="37" name="Rectangle 36"/>
            <p:cNvSpPr/>
            <p:nvPr/>
          </p:nvSpPr>
          <p:spPr bwMode="auto">
            <a:xfrm flipH="1">
              <a:off x="6574726" y="2231298"/>
              <a:ext cx="2560320" cy="1097280"/>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headEnd type="none" w="med" len="med"/>
              <a:tailEnd type="none" w="med" len="me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2" name="Rectangle 31"/>
            <p:cNvSpPr/>
            <p:nvPr/>
          </p:nvSpPr>
          <p:spPr bwMode="auto">
            <a:xfrm>
              <a:off x="0" y="2231298"/>
              <a:ext cx="2560320" cy="10972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0" name="TextBox 19"/>
            <p:cNvSpPr txBox="1"/>
            <p:nvPr/>
          </p:nvSpPr>
          <p:spPr>
            <a:xfrm>
              <a:off x="215154" y="2364440"/>
              <a:ext cx="2237590" cy="830997"/>
            </a:xfrm>
            <a:prstGeom prst="rect">
              <a:avLst/>
            </a:prstGeom>
            <a:noFill/>
          </p:spPr>
          <p:txBody>
            <a:bodyPr wrap="square" rtlCol="0" anchor="ctr">
              <a:spAutoFit/>
            </a:bodyPr>
            <a:lstStyle/>
            <a:p>
              <a:pPr>
                <a:buFont typeface="Arial" pitchFamily="34" charset="0"/>
                <a:buChar char="•"/>
              </a:pPr>
              <a:r>
                <a:rPr lang="en-US" sz="1200" dirty="0" smtClean="0"/>
                <a:t> Quartus II design software</a:t>
              </a:r>
            </a:p>
            <a:p>
              <a:pPr>
                <a:buFont typeface="Arial" pitchFamily="34" charset="0"/>
                <a:buChar char="•"/>
              </a:pPr>
              <a:r>
                <a:rPr lang="en-US" sz="1200" dirty="0" smtClean="0"/>
                <a:t> </a:t>
              </a:r>
              <a:r>
                <a:rPr lang="en-US" sz="1200" dirty="0" err="1" smtClean="0"/>
                <a:t>Qsys</a:t>
              </a:r>
              <a:r>
                <a:rPr lang="en-US" sz="1200" dirty="0" smtClean="0"/>
                <a:t> system integration tool</a:t>
              </a:r>
            </a:p>
            <a:p>
              <a:pPr>
                <a:buFont typeface="Arial" pitchFamily="34" charset="0"/>
                <a:buChar char="•"/>
              </a:pPr>
              <a:r>
                <a:rPr lang="en-US" sz="1200" dirty="0" smtClean="0"/>
                <a:t> Standard RTL flow</a:t>
              </a:r>
            </a:p>
            <a:p>
              <a:pPr>
                <a:buFont typeface="Arial" pitchFamily="34" charset="0"/>
                <a:buChar char="•"/>
              </a:pPr>
              <a:r>
                <a:rPr lang="en-US" sz="1200" dirty="0" smtClean="0"/>
                <a:t> Altera and partner IP</a:t>
              </a:r>
              <a:endParaRPr lang="en-US" sz="1200" dirty="0"/>
            </a:p>
          </p:txBody>
        </p:sp>
        <p:sp>
          <p:nvSpPr>
            <p:cNvPr id="22" name="TextBox 21"/>
            <p:cNvSpPr txBox="1"/>
            <p:nvPr/>
          </p:nvSpPr>
          <p:spPr>
            <a:xfrm>
              <a:off x="6918960" y="2272107"/>
              <a:ext cx="2225039" cy="1015663"/>
            </a:xfrm>
            <a:prstGeom prst="rect">
              <a:avLst/>
            </a:prstGeom>
            <a:noFill/>
          </p:spPr>
          <p:txBody>
            <a:bodyPr wrap="square" rtlCol="0" anchor="ctr">
              <a:spAutoFit/>
            </a:bodyPr>
            <a:lstStyle/>
            <a:p>
              <a:pPr>
                <a:buFont typeface="Arial" pitchFamily="34" charset="0"/>
                <a:buChar char="•"/>
              </a:pPr>
              <a:r>
                <a:rPr lang="en-US" sz="1200" dirty="0" smtClean="0"/>
                <a:t> ARM Development Studio 5</a:t>
              </a:r>
            </a:p>
            <a:p>
              <a:pPr>
                <a:buFont typeface="Arial" pitchFamily="34" charset="0"/>
                <a:buChar char="•"/>
              </a:pPr>
              <a:r>
                <a:rPr lang="en-US" sz="1200" dirty="0" smtClean="0"/>
                <a:t> GNU </a:t>
              </a:r>
              <a:r>
                <a:rPr lang="en-US" sz="1200" dirty="0" err="1" smtClean="0"/>
                <a:t>toolchain</a:t>
              </a:r>
              <a:endParaRPr lang="en-US" sz="1200" dirty="0" smtClean="0"/>
            </a:p>
            <a:p>
              <a:pPr>
                <a:buFont typeface="Arial" pitchFamily="34" charset="0"/>
                <a:buChar char="•"/>
              </a:pPr>
              <a:r>
                <a:rPr lang="en-US" sz="1200" dirty="0" smtClean="0"/>
                <a:t> OS/BSP: Linux, </a:t>
              </a:r>
              <a:r>
                <a:rPr lang="en-US" sz="1200" dirty="0" err="1" smtClean="0"/>
                <a:t>VxWorks</a:t>
              </a:r>
              <a:endParaRPr lang="en-US" sz="1200" dirty="0" smtClean="0"/>
            </a:p>
            <a:p>
              <a:pPr>
                <a:buFont typeface="Arial" pitchFamily="34" charset="0"/>
                <a:buChar char="•"/>
              </a:pPr>
              <a:r>
                <a:rPr lang="en-US" sz="1200" dirty="0" smtClean="0"/>
                <a:t> Hardware Libraries</a:t>
              </a:r>
            </a:p>
            <a:p>
              <a:pPr>
                <a:buFont typeface="Arial" pitchFamily="34" charset="0"/>
                <a:buChar char="•"/>
              </a:pPr>
              <a:r>
                <a:rPr lang="en-US" sz="1200" dirty="0" smtClean="0"/>
                <a:t> Design Examples</a:t>
              </a:r>
            </a:p>
          </p:txBody>
        </p:sp>
        <p:sp>
          <p:nvSpPr>
            <p:cNvPr id="8" name="Rounded Rectangle 7"/>
            <p:cNvSpPr/>
            <p:nvPr/>
          </p:nvSpPr>
          <p:spPr bwMode="auto">
            <a:xfrm>
              <a:off x="2411456" y="2231298"/>
              <a:ext cx="1484555" cy="109728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Design</a:t>
              </a:r>
            </a:p>
          </p:txBody>
        </p:sp>
        <p:sp>
          <p:nvSpPr>
            <p:cNvPr id="13" name="Rounded Rectangle 12"/>
            <p:cNvSpPr/>
            <p:nvPr/>
          </p:nvSpPr>
          <p:spPr bwMode="auto">
            <a:xfrm>
              <a:off x="5403875" y="2231298"/>
              <a:ext cx="1484555" cy="109728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Design</a:t>
              </a:r>
            </a:p>
          </p:txBody>
        </p:sp>
      </p:grpSp>
      <p:grpSp>
        <p:nvGrpSpPr>
          <p:cNvPr id="14" name="Group 13"/>
          <p:cNvGrpSpPr>
            <a:grpSpLocks noChangeAspect="1"/>
          </p:cNvGrpSpPr>
          <p:nvPr/>
        </p:nvGrpSpPr>
        <p:grpSpPr bwMode="auto">
          <a:xfrm>
            <a:off x="129540" y="1493520"/>
            <a:ext cx="952500" cy="598488"/>
            <a:chOff x="336" y="768"/>
            <a:chExt cx="1689" cy="1073"/>
          </a:xfrm>
        </p:grpSpPr>
        <p:sp>
          <p:nvSpPr>
            <p:cNvPr id="43" name="Oval 14"/>
            <p:cNvSpPr>
              <a:spLocks noChangeArrowheads="1"/>
            </p:cNvSpPr>
            <p:nvPr/>
          </p:nvSpPr>
          <p:spPr bwMode="auto">
            <a:xfrm>
              <a:off x="848" y="787"/>
              <a:ext cx="619" cy="696"/>
            </a:xfrm>
            <a:prstGeom prst="ellipse">
              <a:avLst/>
            </a:prstGeom>
            <a:solidFill>
              <a:schemeClr val="bg1"/>
            </a:solidFill>
            <a:ln w="9525">
              <a:noFill/>
              <a:round/>
              <a:headEnd/>
              <a:tailEnd/>
            </a:ln>
          </p:spPr>
          <p:txBody>
            <a:bodyPr wrap="none" anchor="ctr"/>
            <a:lstStyle/>
            <a:p>
              <a:pPr eaLnBrk="0" hangingPunct="0"/>
              <a:endParaRPr lang="en-GB"/>
            </a:p>
          </p:txBody>
        </p:sp>
        <p:pic>
          <p:nvPicPr>
            <p:cNvPr id="44" name="Picture 15" descr="QII_New_Logo"/>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36" y="768"/>
              <a:ext cx="1689" cy="1073"/>
            </a:xfrm>
            <a:prstGeom prst="rect">
              <a:avLst/>
            </a:prstGeom>
            <a:noFill/>
            <a:ln w="9525">
              <a:noFill/>
              <a:miter lim="800000"/>
              <a:headEnd/>
              <a:tailEnd/>
            </a:ln>
          </p:spPr>
        </p:pic>
      </p:gr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49" name="Object 1"/>
          <p:cNvGraphicFramePr>
            <a:graphicFrameLocks noChangeAspect="1"/>
          </p:cNvGraphicFramePr>
          <p:nvPr/>
        </p:nvGraphicFramePr>
        <p:xfrm>
          <a:off x="949569" y="1538652"/>
          <a:ext cx="1248507" cy="510753"/>
        </p:xfrm>
        <a:graphic>
          <a:graphicData uri="http://schemas.openxmlformats.org/presentationml/2006/ole">
            <mc:AlternateContent xmlns:mc="http://schemas.openxmlformats.org/markup-compatibility/2006">
              <mc:Choice xmlns:v="urn:schemas-microsoft-com:vml" Requires="v">
                <p:oleObj spid="_x0000_s2051" r:id="rId6" imgW="1877154" imgH="777132" progId="">
                  <p:embed/>
                </p:oleObj>
              </mc:Choice>
              <mc:Fallback>
                <p:oleObj r:id="rId6" imgW="1877154" imgH="777132"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569" y="1538652"/>
                        <a:ext cx="1248507" cy="5107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 name="Rounded Rectangle 45"/>
          <p:cNvSpPr/>
          <p:nvPr/>
        </p:nvSpPr>
        <p:spPr bwMode="auto">
          <a:xfrm>
            <a:off x="6947452" y="2283481"/>
            <a:ext cx="2077278" cy="3094892"/>
          </a:xfrm>
          <a:prstGeom prst="roundRect">
            <a:avLst/>
          </a:prstGeom>
          <a:solidFill>
            <a:schemeClr val="tx2">
              <a:lumMod val="75000"/>
              <a:alpha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endParaRPr lang="en-US" b="1" dirty="0" smtClean="0">
              <a:solidFill>
                <a:srgbClr val="FFFFFF"/>
              </a:solidFill>
            </a:endParaRPr>
          </a:p>
          <a:p>
            <a:pPr algn="ctr"/>
            <a:r>
              <a:rPr lang="en-US" b="1" dirty="0" smtClean="0">
                <a:solidFill>
                  <a:srgbClr val="FFFFFF"/>
                </a:solidFill>
              </a:rPr>
              <a:t>Software Development</a:t>
            </a:r>
          </a:p>
        </p:txBody>
      </p:sp>
      <p:sp>
        <p:nvSpPr>
          <p:cNvPr id="61" name="Right Arrow 60"/>
          <p:cNvSpPr/>
          <p:nvPr/>
        </p:nvSpPr>
        <p:spPr bwMode="auto">
          <a:xfrm>
            <a:off x="5143500" y="2725617"/>
            <a:ext cx="263769" cy="203980"/>
          </a:xfrm>
          <a:prstGeom prst="rightArrow">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2" name="Right Arrow 61"/>
          <p:cNvSpPr/>
          <p:nvPr/>
        </p:nvSpPr>
        <p:spPr bwMode="auto">
          <a:xfrm>
            <a:off x="3897923" y="2719756"/>
            <a:ext cx="263769" cy="203980"/>
          </a:xfrm>
          <a:prstGeom prst="rightArrow">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7" name="Rounded Rectangle 46"/>
          <p:cNvSpPr/>
          <p:nvPr/>
        </p:nvSpPr>
        <p:spPr bwMode="auto">
          <a:xfrm>
            <a:off x="4158761" y="2347547"/>
            <a:ext cx="993531" cy="931984"/>
          </a:xfrm>
          <a:prstGeom prst="roundRect">
            <a:avLst/>
          </a:prstGeom>
          <a:solidFill>
            <a:schemeClr val="tx2">
              <a:lumMod val="75000"/>
              <a:alpha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400" b="1" dirty="0" smtClean="0">
                <a:solidFill>
                  <a:srgbClr val="FFFFFF"/>
                </a:solidFill>
                <a:latin typeface="+mn-lt"/>
              </a:rPr>
              <a:t>HW/SW Handoff</a:t>
            </a:r>
          </a:p>
        </p:txBody>
      </p:sp>
      <p:sp>
        <p:nvSpPr>
          <p:cNvPr id="53" name="Rectangle 52"/>
          <p:cNvSpPr/>
          <p:nvPr/>
        </p:nvSpPr>
        <p:spPr bwMode="auto">
          <a:xfrm>
            <a:off x="3203848" y="6381328"/>
            <a:ext cx="648072"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424936" cy="779320"/>
          </a:xfrm>
        </p:spPr>
        <p:txBody>
          <a:bodyPr/>
          <a:lstStyle/>
          <a:p>
            <a:r>
              <a:rPr lang="en-GB" dirty="0" smtClean="0"/>
              <a:t>Quick Summary</a:t>
            </a:r>
            <a:endParaRPr lang="en-GB" dirty="0"/>
          </a:p>
        </p:txBody>
      </p:sp>
      <p:sp>
        <p:nvSpPr>
          <p:cNvPr id="3" name="Content Placeholder 2"/>
          <p:cNvSpPr>
            <a:spLocks noGrp="1"/>
          </p:cNvSpPr>
          <p:nvPr>
            <p:ph idx="1"/>
          </p:nvPr>
        </p:nvSpPr>
        <p:spPr>
          <a:xfrm>
            <a:off x="467544" y="1052736"/>
            <a:ext cx="8247986" cy="4641764"/>
          </a:xfrm>
        </p:spPr>
        <p:txBody>
          <a:bodyPr>
            <a:normAutofit/>
          </a:bodyPr>
          <a:lstStyle/>
          <a:p>
            <a:r>
              <a:rPr lang="en-GB" dirty="0" smtClean="0"/>
              <a:t>FPGA:</a:t>
            </a:r>
          </a:p>
          <a:p>
            <a:pPr lvl="1"/>
            <a:r>
              <a:rPr lang="en-GB" dirty="0" smtClean="0"/>
              <a:t>Looks like a FPGA</a:t>
            </a:r>
          </a:p>
          <a:p>
            <a:pPr lvl="1"/>
            <a:r>
              <a:rPr lang="en-GB" dirty="0" smtClean="0"/>
              <a:t>Works like a FPGA</a:t>
            </a:r>
          </a:p>
          <a:p>
            <a:pPr lvl="1"/>
            <a:r>
              <a:rPr lang="en-GB" dirty="0" smtClean="0"/>
              <a:t>Standard FPGA development flow</a:t>
            </a:r>
          </a:p>
          <a:p>
            <a:pPr lvl="1"/>
            <a:r>
              <a:rPr lang="en-GB" dirty="0" smtClean="0"/>
              <a:t>Quartus II, Qsys, </a:t>
            </a:r>
            <a:r>
              <a:rPr lang="en-GB" dirty="0" err="1" smtClean="0"/>
              <a:t>SignalTap</a:t>
            </a:r>
            <a:r>
              <a:rPr lang="en-GB" dirty="0" smtClean="0"/>
              <a:t>, System Console, USB blaster...</a:t>
            </a:r>
          </a:p>
          <a:p>
            <a:pPr lvl="1"/>
            <a:endParaRPr lang="en-GB" dirty="0" smtClean="0"/>
          </a:p>
          <a:p>
            <a:r>
              <a:rPr lang="en-GB" dirty="0" smtClean="0"/>
              <a:t>ARM HPS:</a:t>
            </a:r>
          </a:p>
          <a:p>
            <a:pPr lvl="1"/>
            <a:r>
              <a:rPr lang="en-GB" dirty="0" smtClean="0"/>
              <a:t>Looks like an ARM processor system</a:t>
            </a:r>
          </a:p>
          <a:p>
            <a:pPr lvl="1"/>
            <a:r>
              <a:rPr lang="en-GB" dirty="0" smtClean="0"/>
              <a:t>Works like an ARM processor system</a:t>
            </a:r>
          </a:p>
          <a:p>
            <a:pPr lvl="1"/>
            <a:r>
              <a:rPr lang="en-GB" dirty="0" smtClean="0"/>
              <a:t>Standard ARM development flow</a:t>
            </a:r>
          </a:p>
          <a:p>
            <a:pPr lvl="1"/>
            <a:r>
              <a:rPr lang="en-GB" dirty="0" smtClean="0"/>
              <a:t>ARM Cortex-A9 compiler/debugger, JTAG tools, program trace...</a:t>
            </a:r>
          </a:p>
          <a:p>
            <a:pPr lvl="1"/>
            <a:endParaRPr lang="en-GB" dirty="0" smtClean="0"/>
          </a:p>
          <a:p>
            <a:pPr lvl="1"/>
            <a:endParaRPr lang="en-GB"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fld id="{A07BDBDC-D551-4D6B-8CFD-19451B3CDE55}" type="slidenum">
              <a:rPr lang="en-US">
                <a:solidFill>
                  <a:srgbClr val="000000"/>
                </a:solidFill>
              </a:rPr>
              <a:pPr/>
              <a:t>46</a:t>
            </a:fld>
            <a:endParaRPr lang="en-US">
              <a:solidFill>
                <a:srgbClr val="000000"/>
              </a:solidFill>
            </a:endParaRPr>
          </a:p>
        </p:txBody>
      </p:sp>
      <p:sp>
        <p:nvSpPr>
          <p:cNvPr id="5" name="TextBox 4"/>
          <p:cNvSpPr txBox="1"/>
          <p:nvPr/>
        </p:nvSpPr>
        <p:spPr>
          <a:xfrm>
            <a:off x="6567949" y="6272981"/>
            <a:ext cx="639919" cy="338554"/>
          </a:xfrm>
          <a:prstGeom prst="rect">
            <a:avLst/>
          </a:prstGeom>
          <a:noFill/>
        </p:spPr>
        <p:txBody>
          <a:bodyPr wrap="none" rtlCol="0">
            <a:spAutoFit/>
          </a:bodyPr>
          <a:lstStyle/>
          <a:p>
            <a:r>
              <a:rPr lang="en-US" dirty="0" smtClean="0">
                <a:hlinkClick r:id="rId3" action="ppaction://hlinksldjump"/>
              </a:rPr>
              <a:t>Back</a:t>
            </a:r>
            <a:endParaRPr lang="en-US" dirty="0"/>
          </a:p>
        </p:txBody>
      </p:sp>
      <p:pic>
        <p:nvPicPr>
          <p:cNvPr id="515074" name="Picture 2" descr="https://encrypted-tbn3.gstatic.com/images?q=tbn:ANd9GcT-Z5tQ5ag_7ifJpB-J41MjB-kUGiY1w0lY6qHdq6Y0bjSpegfIRQ"/>
          <p:cNvPicPr>
            <a:picLocks noChangeAspect="1" noChangeArrowheads="1"/>
          </p:cNvPicPr>
          <p:nvPr/>
        </p:nvPicPr>
        <p:blipFill>
          <a:blip r:embed="rId4" cstate="print"/>
          <a:srcRect/>
          <a:stretch>
            <a:fillRect/>
          </a:stretch>
        </p:blipFill>
        <p:spPr bwMode="auto">
          <a:xfrm>
            <a:off x="7308304" y="116632"/>
            <a:ext cx="1407649" cy="2115319"/>
          </a:xfrm>
          <a:prstGeom prst="rect">
            <a:avLst/>
          </a:prstGeo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331200" cy="914400"/>
          </a:xfrm>
        </p:spPr>
        <p:txBody>
          <a:bodyPr/>
          <a:lstStyle/>
          <a:p>
            <a:r>
              <a:rPr lang="en-US" dirty="0" smtClean="0"/>
              <a:t>Software Process: HPS Boot Stages</a:t>
            </a:r>
            <a:endParaRPr lang="en-US" dirty="0"/>
          </a:p>
        </p:txBody>
      </p:sp>
      <p:sp>
        <p:nvSpPr>
          <p:cNvPr id="4" name="Slide Number Placeholder 3"/>
          <p:cNvSpPr>
            <a:spLocks noGrp="1"/>
          </p:cNvSpPr>
          <p:nvPr>
            <p:ph type="sldNum" sz="quarter" idx="4294967295"/>
          </p:nvPr>
        </p:nvSpPr>
        <p:spPr>
          <a:xfrm>
            <a:off x="0" y="6553200"/>
            <a:ext cx="698500" cy="282575"/>
          </a:xfrm>
          <a:prstGeom prst="rect">
            <a:avLst/>
          </a:prstGeom>
        </p:spPr>
        <p:txBody>
          <a:bodyPr/>
          <a:lstStyle/>
          <a:p>
            <a:pPr>
              <a:defRPr/>
            </a:pPr>
            <a:fld id="{91CD4435-D2D8-4491-939E-9AB38025A427}" type="slidenum">
              <a:rPr lang="en-US" smtClean="0"/>
              <a:pPr>
                <a:defRPr/>
              </a:pPr>
              <a:t>47</a:t>
            </a:fld>
            <a:endParaRPr lang="en-US" dirty="0"/>
          </a:p>
        </p:txBody>
      </p:sp>
      <p:sp>
        <p:nvSpPr>
          <p:cNvPr id="12" name="Rounded Rectangle 57"/>
          <p:cNvSpPr>
            <a:spLocks noChangeArrowheads="1"/>
          </p:cNvSpPr>
          <p:nvPr/>
        </p:nvSpPr>
        <p:spPr bwMode="auto">
          <a:xfrm>
            <a:off x="827584" y="1664631"/>
            <a:ext cx="1158873" cy="535692"/>
          </a:xfrm>
          <a:prstGeom prst="roundRect">
            <a:avLst>
              <a:gd name="adj" fmla="val 16667"/>
            </a:avLst>
          </a:prstGeom>
          <a:ln>
            <a:headEnd/>
            <a:tailEnd/>
          </a:ln>
        </p:spPr>
        <p:style>
          <a:lnRef idx="0">
            <a:schemeClr val="accent6"/>
          </a:lnRef>
          <a:fillRef idx="3">
            <a:schemeClr val="accent6"/>
          </a:fillRef>
          <a:effectRef idx="3">
            <a:schemeClr val="accent6"/>
          </a:effectRef>
          <a:fontRef idx="minor">
            <a:schemeClr val="lt1"/>
          </a:fontRef>
        </p:style>
        <p:txBody>
          <a:bodyPr lIns="0" rIns="0" anchor="ctr" anchorCtr="1"/>
          <a:lstStyle/>
          <a:p>
            <a:pPr algn="ctr" eaLnBrk="0" hangingPunct="0">
              <a:defRPr/>
            </a:pPr>
            <a:r>
              <a:rPr lang="en-GB" sz="1400" b="1" dirty="0"/>
              <a:t> </a:t>
            </a:r>
            <a:r>
              <a:rPr lang="en-GB" sz="1400" b="1" dirty="0" smtClean="0"/>
              <a:t>Reset</a:t>
            </a:r>
            <a:endParaRPr lang="en-GB" sz="1400" b="1" dirty="0"/>
          </a:p>
        </p:txBody>
      </p:sp>
      <p:grpSp>
        <p:nvGrpSpPr>
          <p:cNvPr id="3" name="Group 24"/>
          <p:cNvGrpSpPr/>
          <p:nvPr/>
        </p:nvGrpSpPr>
        <p:grpSpPr>
          <a:xfrm>
            <a:off x="827641" y="993046"/>
            <a:ext cx="6603943" cy="2012409"/>
            <a:chOff x="1854257" y="576099"/>
            <a:chExt cx="6603943" cy="2012409"/>
          </a:xfrm>
        </p:grpSpPr>
        <p:sp>
          <p:nvSpPr>
            <p:cNvPr id="5" name="Rounded Rectangle 57"/>
            <p:cNvSpPr>
              <a:spLocks noChangeArrowheads="1"/>
            </p:cNvSpPr>
            <p:nvPr/>
          </p:nvSpPr>
          <p:spPr bwMode="auto">
            <a:xfrm>
              <a:off x="1854257" y="2052816"/>
              <a:ext cx="1158873" cy="535692"/>
            </a:xfrm>
            <a:prstGeom prst="roundRect">
              <a:avLst>
                <a:gd name="adj" fmla="val 16667"/>
              </a:avLst>
            </a:prstGeom>
            <a:solidFill>
              <a:srgbClr val="0000CC"/>
            </a:solidFill>
            <a:ln>
              <a:headEnd/>
              <a:tailEnd/>
            </a:ln>
          </p:spPr>
          <p:style>
            <a:lnRef idx="0">
              <a:schemeClr val="accent2"/>
            </a:lnRef>
            <a:fillRef idx="3">
              <a:schemeClr val="accent2"/>
            </a:fillRef>
            <a:effectRef idx="3">
              <a:schemeClr val="accent2"/>
            </a:effectRef>
            <a:fontRef idx="minor">
              <a:schemeClr val="lt1"/>
            </a:fontRef>
          </p:style>
          <p:txBody>
            <a:bodyPr lIns="0" rIns="0" anchor="ctr" anchorCtr="1"/>
            <a:lstStyle/>
            <a:p>
              <a:pPr algn="ctr" eaLnBrk="0" hangingPunct="0">
                <a:defRPr/>
              </a:pPr>
              <a:r>
                <a:rPr lang="en-GB" sz="1400" b="1" dirty="0"/>
                <a:t> Boot ROM</a:t>
              </a:r>
            </a:p>
          </p:txBody>
        </p:sp>
        <p:cxnSp>
          <p:nvCxnSpPr>
            <p:cNvPr id="13" name="Straight Arrow Connector 12"/>
            <p:cNvCxnSpPr>
              <a:cxnSpLocks noChangeShapeType="1"/>
              <a:endCxn id="5" idx="0"/>
            </p:cNvCxnSpPr>
            <p:nvPr/>
          </p:nvCxnSpPr>
          <p:spPr bwMode="auto">
            <a:xfrm>
              <a:off x="2430264" y="1787917"/>
              <a:ext cx="3430" cy="264899"/>
            </a:xfrm>
            <a:prstGeom prst="straightConnector1">
              <a:avLst/>
            </a:prstGeom>
            <a:noFill/>
            <a:ln w="25400" algn="ctr">
              <a:solidFill>
                <a:schemeClr val="tx1"/>
              </a:solidFill>
              <a:round/>
              <a:headEnd/>
              <a:tailEnd type="triangle" w="med" len="med"/>
            </a:ln>
          </p:spPr>
        </p:cxnSp>
        <p:sp>
          <p:nvSpPr>
            <p:cNvPr id="14" name="TextBox 56"/>
            <p:cNvSpPr>
              <a:spLocks noChangeArrowheads="1"/>
            </p:cNvSpPr>
            <p:nvPr/>
          </p:nvSpPr>
          <p:spPr bwMode="auto">
            <a:xfrm>
              <a:off x="4191000" y="576099"/>
              <a:ext cx="4267200" cy="1532334"/>
            </a:xfrm>
            <a:prstGeom prst="wedgeRoundRectCallout">
              <a:avLst>
                <a:gd name="adj1" fmla="val -76804"/>
                <a:gd name="adj2" fmla="val 62465"/>
                <a:gd name="adj3" fmla="val 16667"/>
              </a:avLst>
            </a:prstGeom>
            <a:solidFill>
              <a:schemeClr val="bg1"/>
            </a:solidFill>
            <a:ln w="9525">
              <a:solidFill>
                <a:schemeClr val="tx2"/>
              </a:solidFill>
              <a:miter lim="800000"/>
              <a:headEnd/>
              <a:tailEnd/>
            </a:ln>
          </p:spPr>
          <p:txBody>
            <a:bodyPr wrap="square">
              <a:spAutoFit/>
            </a:bodyPr>
            <a:lstStyle/>
            <a:p>
              <a:r>
                <a:rPr lang="en-GB" sz="1200" b="1" dirty="0" smtClean="0"/>
                <a:t>Boot ROM code</a:t>
              </a:r>
            </a:p>
            <a:p>
              <a:pPr>
                <a:buFont typeface="Arial" pitchFamily="34" charset="0"/>
                <a:buChar char="•"/>
              </a:pPr>
              <a:r>
                <a:rPr lang="en-GB" sz="1200" dirty="0" smtClean="0"/>
                <a:t> Hardened by Altera into device. </a:t>
              </a:r>
            </a:p>
            <a:p>
              <a:pPr>
                <a:buFont typeface="Arial" pitchFamily="34" charset="0"/>
                <a:buChar char="•"/>
              </a:pPr>
              <a:r>
                <a:rPr lang="en-GB" sz="1200" dirty="0" smtClean="0"/>
                <a:t> Scans boot select pins to determine clocks/boot source</a:t>
              </a:r>
            </a:p>
            <a:p>
              <a:r>
                <a:rPr lang="en-GB" sz="1200" dirty="0" smtClean="0"/>
                <a:t>     - NAND, QSPI, SD/MMC,  FPGA or On-chip RAM</a:t>
              </a:r>
            </a:p>
            <a:p>
              <a:pPr>
                <a:buFont typeface="Arial" pitchFamily="34" charset="0"/>
                <a:buChar char="•"/>
              </a:pPr>
              <a:r>
                <a:rPr lang="en-GB" sz="1200" dirty="0" smtClean="0"/>
                <a:t> Sets up PLL’s if selected by clock pins</a:t>
              </a:r>
            </a:p>
            <a:p>
              <a:pPr>
                <a:buFont typeface="Arial" pitchFamily="34" charset="0"/>
                <a:buChar char="•"/>
              </a:pPr>
              <a:r>
                <a:rPr lang="en-GB" sz="1200" dirty="0" smtClean="0"/>
                <a:t> Configure minimal set of HPS I/O pins to read flash </a:t>
              </a:r>
            </a:p>
            <a:p>
              <a:pPr>
                <a:buFont typeface="Arial" pitchFamily="34" charset="0"/>
                <a:buChar char="•"/>
              </a:pPr>
              <a:r>
                <a:rPr lang="en-GB" sz="1200" dirty="0" smtClean="0"/>
                <a:t> Performs CRC checking &amp; loads ISW into On-Chip RAM</a:t>
              </a:r>
            </a:p>
          </p:txBody>
        </p:sp>
      </p:grpSp>
      <p:grpSp>
        <p:nvGrpSpPr>
          <p:cNvPr id="21" name="Group 25"/>
          <p:cNvGrpSpPr/>
          <p:nvPr/>
        </p:nvGrpSpPr>
        <p:grpSpPr>
          <a:xfrm>
            <a:off x="827641" y="2588647"/>
            <a:ext cx="6604000" cy="1345049"/>
            <a:chOff x="1854257" y="2171700"/>
            <a:chExt cx="6604000" cy="1345049"/>
          </a:xfrm>
        </p:grpSpPr>
        <p:sp>
          <p:nvSpPr>
            <p:cNvPr id="6" name="Rounded Rectangle 57"/>
            <p:cNvSpPr>
              <a:spLocks noChangeArrowheads="1"/>
            </p:cNvSpPr>
            <p:nvPr/>
          </p:nvSpPr>
          <p:spPr bwMode="auto">
            <a:xfrm>
              <a:off x="1854257" y="2814816"/>
              <a:ext cx="1158873" cy="535692"/>
            </a:xfrm>
            <a:prstGeom prst="roundRect">
              <a:avLst>
                <a:gd name="adj" fmla="val 16667"/>
              </a:avLst>
            </a:prstGeom>
            <a:solidFill>
              <a:srgbClr val="EE8E00"/>
            </a:solidFill>
            <a:ln>
              <a:headEnd/>
              <a:tailEnd/>
            </a:ln>
          </p:spPr>
          <p:style>
            <a:lnRef idx="0">
              <a:schemeClr val="accent5"/>
            </a:lnRef>
            <a:fillRef idx="3">
              <a:schemeClr val="accent5"/>
            </a:fillRef>
            <a:effectRef idx="3">
              <a:schemeClr val="accent5"/>
            </a:effectRef>
            <a:fontRef idx="minor">
              <a:schemeClr val="lt1"/>
            </a:fontRef>
          </p:style>
          <p:txBody>
            <a:bodyPr lIns="0" rIns="0" anchor="ctr" anchorCtr="1"/>
            <a:lstStyle/>
            <a:p>
              <a:pPr algn="ctr" eaLnBrk="0" hangingPunct="0">
                <a:defRPr/>
              </a:pPr>
              <a:r>
                <a:rPr lang="en-GB" sz="1400" b="1" dirty="0"/>
                <a:t> </a:t>
              </a:r>
              <a:r>
                <a:rPr lang="en-GB" sz="1400" b="1" dirty="0" err="1" smtClean="0"/>
                <a:t>PreLoader</a:t>
              </a:r>
              <a:endParaRPr lang="en-GB" sz="1400" b="1" dirty="0"/>
            </a:p>
          </p:txBody>
        </p:sp>
        <p:cxnSp>
          <p:nvCxnSpPr>
            <p:cNvPr id="9" name="Straight Arrow Connector 8"/>
            <p:cNvCxnSpPr>
              <a:cxnSpLocks noChangeShapeType="1"/>
              <a:stCxn id="5" idx="2"/>
              <a:endCxn id="6" idx="0"/>
            </p:cNvCxnSpPr>
            <p:nvPr/>
          </p:nvCxnSpPr>
          <p:spPr bwMode="auto">
            <a:xfrm>
              <a:off x="2433694" y="2588508"/>
              <a:ext cx="0" cy="226308"/>
            </a:xfrm>
            <a:prstGeom prst="straightConnector1">
              <a:avLst/>
            </a:prstGeom>
            <a:noFill/>
            <a:ln w="25400" algn="ctr">
              <a:solidFill>
                <a:schemeClr val="tx1"/>
              </a:solidFill>
              <a:round/>
              <a:headEnd/>
              <a:tailEnd type="triangle" w="med" len="med"/>
            </a:ln>
          </p:spPr>
        </p:cxnSp>
        <p:sp>
          <p:nvSpPr>
            <p:cNvPr id="15" name="TextBox 56"/>
            <p:cNvSpPr>
              <a:spLocks noChangeArrowheads="1"/>
            </p:cNvSpPr>
            <p:nvPr/>
          </p:nvSpPr>
          <p:spPr bwMode="auto">
            <a:xfrm>
              <a:off x="4191057" y="2171700"/>
              <a:ext cx="4267200" cy="1345049"/>
            </a:xfrm>
            <a:prstGeom prst="wedgeRoundRectCallout">
              <a:avLst>
                <a:gd name="adj1" fmla="val -77849"/>
                <a:gd name="adj2" fmla="val 22699"/>
                <a:gd name="adj3" fmla="val 16667"/>
              </a:avLst>
            </a:prstGeom>
            <a:solidFill>
              <a:schemeClr val="bg1"/>
            </a:solidFill>
            <a:ln w="9525">
              <a:solidFill>
                <a:schemeClr val="tx2"/>
              </a:solidFill>
              <a:miter lim="800000"/>
              <a:headEnd/>
              <a:tailEnd/>
            </a:ln>
          </p:spPr>
          <p:txBody>
            <a:bodyPr wrap="square">
              <a:spAutoFit/>
            </a:bodyPr>
            <a:lstStyle/>
            <a:p>
              <a:pPr>
                <a:spcAft>
                  <a:spcPts val="600"/>
                </a:spcAft>
              </a:pPr>
              <a:r>
                <a:rPr lang="en-GB" sz="1200" b="1" dirty="0" err="1" smtClean="0"/>
                <a:t>PreLoader</a:t>
              </a:r>
              <a:r>
                <a:rPr lang="en-GB" sz="1200" b="1" dirty="0" smtClean="0"/>
                <a:t> (Initial Software)</a:t>
              </a:r>
            </a:p>
            <a:p>
              <a:pPr>
                <a:lnSpc>
                  <a:spcPts val="1200"/>
                </a:lnSpc>
                <a:buFont typeface="Arial" pitchFamily="34" charset="0"/>
                <a:buChar char="•"/>
              </a:pPr>
              <a:r>
                <a:rPr lang="en-GB" sz="1200" dirty="0" smtClean="0"/>
                <a:t> Altera Reference code + generated system </a:t>
              </a:r>
              <a:r>
                <a:rPr lang="en-GB" sz="1400" b="1" dirty="0" smtClean="0">
                  <a:latin typeface="Courier New" pitchFamily="49" charset="0"/>
                  <a:cs typeface="Courier New" pitchFamily="49" charset="0"/>
                </a:rPr>
                <a:t>.c</a:t>
              </a:r>
              <a:r>
                <a:rPr lang="en-GB" sz="1200" dirty="0" smtClean="0">
                  <a:latin typeface="+mn-lt"/>
                  <a:cs typeface="Courier New" pitchFamily="49" charset="0"/>
                </a:rPr>
                <a:t> &amp; </a:t>
              </a:r>
              <a:r>
                <a:rPr lang="en-GB" sz="1400" b="1" dirty="0" smtClean="0">
                  <a:latin typeface="Courier New" pitchFamily="49" charset="0"/>
                  <a:cs typeface="Courier New" pitchFamily="49" charset="0"/>
                </a:rPr>
                <a:t>.h</a:t>
              </a:r>
              <a:r>
                <a:rPr lang="en-GB" sz="1200" dirty="0" smtClean="0"/>
                <a:t> files</a:t>
              </a:r>
            </a:p>
            <a:p>
              <a:pPr>
                <a:lnSpc>
                  <a:spcPts val="1200"/>
                </a:lnSpc>
                <a:buFont typeface="Arial" pitchFamily="34" charset="0"/>
                <a:buChar char="•"/>
              </a:pPr>
              <a:r>
                <a:rPr lang="en-GB" sz="1200" dirty="0" smtClean="0"/>
                <a:t> Runs from On-Chip memory</a:t>
              </a:r>
            </a:p>
            <a:p>
              <a:pPr>
                <a:buFont typeface="Arial" pitchFamily="34" charset="0"/>
                <a:buChar char="•"/>
              </a:pPr>
              <a:r>
                <a:rPr lang="en-GB" sz="1200" dirty="0" smtClean="0"/>
                <a:t> Configures scan manager with pin configuration data</a:t>
              </a:r>
            </a:p>
            <a:p>
              <a:pPr>
                <a:buFont typeface="Arial" pitchFamily="34" charset="0"/>
                <a:buChar char="•"/>
              </a:pPr>
              <a:r>
                <a:rPr lang="en-GB" sz="1200" dirty="0" smtClean="0"/>
                <a:t> Initializes and calibrates SDRAM</a:t>
              </a:r>
            </a:p>
            <a:p>
              <a:pPr>
                <a:buFont typeface="Arial" pitchFamily="34" charset="0"/>
                <a:buChar char="•"/>
              </a:pPr>
              <a:r>
                <a:rPr lang="en-GB" sz="1200" dirty="0" smtClean="0"/>
                <a:t> Loads Boot Loader code into SDRAM</a:t>
              </a:r>
              <a:endParaRPr lang="en-GB" sz="1200" dirty="0"/>
            </a:p>
          </p:txBody>
        </p:sp>
      </p:grpSp>
      <p:grpSp>
        <p:nvGrpSpPr>
          <p:cNvPr id="22" name="Group 26"/>
          <p:cNvGrpSpPr/>
          <p:nvPr/>
        </p:nvGrpSpPr>
        <p:grpSpPr>
          <a:xfrm>
            <a:off x="827641" y="3767455"/>
            <a:ext cx="6604000" cy="933281"/>
            <a:chOff x="1854257" y="3350508"/>
            <a:chExt cx="6604000" cy="933281"/>
          </a:xfrm>
        </p:grpSpPr>
        <p:sp>
          <p:nvSpPr>
            <p:cNvPr id="7" name="Rounded Rectangle 57"/>
            <p:cNvSpPr>
              <a:spLocks noChangeArrowheads="1"/>
            </p:cNvSpPr>
            <p:nvPr/>
          </p:nvSpPr>
          <p:spPr bwMode="auto">
            <a:xfrm>
              <a:off x="1854257" y="3579108"/>
              <a:ext cx="1158873" cy="535692"/>
            </a:xfrm>
            <a:prstGeom prst="roundRect">
              <a:avLst>
                <a:gd name="adj" fmla="val 16667"/>
              </a:avLst>
            </a:prstGeom>
            <a:solidFill>
              <a:srgbClr val="008000"/>
            </a:solidFill>
            <a:ln>
              <a:headEnd/>
              <a:tailEnd/>
            </a:ln>
          </p:spPr>
          <p:style>
            <a:lnRef idx="0">
              <a:schemeClr val="accent5"/>
            </a:lnRef>
            <a:fillRef idx="3">
              <a:schemeClr val="accent5"/>
            </a:fillRef>
            <a:effectRef idx="3">
              <a:schemeClr val="accent5"/>
            </a:effectRef>
            <a:fontRef idx="minor">
              <a:schemeClr val="lt1"/>
            </a:fontRef>
          </p:style>
          <p:txBody>
            <a:bodyPr lIns="0" rIns="0" anchor="ctr" anchorCtr="1"/>
            <a:lstStyle/>
            <a:p>
              <a:pPr algn="ctr" eaLnBrk="0" hangingPunct="0">
                <a:defRPr/>
              </a:pPr>
              <a:r>
                <a:rPr lang="en-GB" sz="1400" b="1" dirty="0"/>
                <a:t> Boot Loader</a:t>
              </a:r>
            </a:p>
          </p:txBody>
        </p:sp>
        <p:cxnSp>
          <p:nvCxnSpPr>
            <p:cNvPr id="10" name="Straight Arrow Connector 9"/>
            <p:cNvCxnSpPr>
              <a:cxnSpLocks noChangeShapeType="1"/>
              <a:stCxn id="6" idx="2"/>
              <a:endCxn id="7" idx="0"/>
            </p:cNvCxnSpPr>
            <p:nvPr/>
          </p:nvCxnSpPr>
          <p:spPr bwMode="auto">
            <a:xfrm>
              <a:off x="2433694" y="3350508"/>
              <a:ext cx="0" cy="228600"/>
            </a:xfrm>
            <a:prstGeom prst="straightConnector1">
              <a:avLst/>
            </a:prstGeom>
            <a:noFill/>
            <a:ln w="25400" algn="ctr">
              <a:solidFill>
                <a:schemeClr val="tx1"/>
              </a:solidFill>
              <a:round/>
              <a:headEnd/>
              <a:tailEnd type="triangle" w="med" len="med"/>
            </a:ln>
          </p:spPr>
        </p:cxnSp>
        <p:sp>
          <p:nvSpPr>
            <p:cNvPr id="16" name="TextBox 56"/>
            <p:cNvSpPr>
              <a:spLocks noChangeArrowheads="1"/>
            </p:cNvSpPr>
            <p:nvPr/>
          </p:nvSpPr>
          <p:spPr bwMode="auto">
            <a:xfrm>
              <a:off x="4191057" y="3568700"/>
              <a:ext cx="4267200" cy="715089"/>
            </a:xfrm>
            <a:prstGeom prst="wedgeRoundRectCallout">
              <a:avLst>
                <a:gd name="adj1" fmla="val -77439"/>
                <a:gd name="adj2" fmla="val -3107"/>
                <a:gd name="adj3" fmla="val 16667"/>
              </a:avLst>
            </a:prstGeom>
            <a:solidFill>
              <a:schemeClr val="bg1"/>
            </a:solidFill>
            <a:ln w="9525">
              <a:solidFill>
                <a:schemeClr val="tx2"/>
              </a:solidFill>
              <a:miter lim="800000"/>
              <a:headEnd/>
              <a:tailEnd/>
            </a:ln>
          </p:spPr>
          <p:txBody>
            <a:bodyPr wrap="square">
              <a:spAutoFit/>
            </a:bodyPr>
            <a:lstStyle/>
            <a:p>
              <a:r>
                <a:rPr lang="en-GB" sz="1200" b="1" dirty="0" smtClean="0"/>
                <a:t>Boot Loader</a:t>
              </a:r>
            </a:p>
            <a:p>
              <a:pPr>
                <a:buFont typeface="Arial" pitchFamily="34" charset="0"/>
                <a:buChar char="•"/>
              </a:pPr>
              <a:r>
                <a:rPr lang="en-GB" sz="1200" dirty="0" smtClean="0"/>
                <a:t> Application / OS specific</a:t>
              </a:r>
            </a:p>
            <a:p>
              <a:pPr>
                <a:buFont typeface="Arial" pitchFamily="34" charset="0"/>
                <a:buChar char="•"/>
              </a:pPr>
              <a:r>
                <a:rPr lang="en-GB" sz="1200" dirty="0" smtClean="0"/>
                <a:t> Altera provides U-Boot as a reference example</a:t>
              </a:r>
              <a:endParaRPr lang="en-GB" sz="1200" dirty="0"/>
            </a:p>
          </p:txBody>
        </p:sp>
      </p:grpSp>
      <p:grpSp>
        <p:nvGrpSpPr>
          <p:cNvPr id="23" name="Group 27"/>
          <p:cNvGrpSpPr/>
          <p:nvPr/>
        </p:nvGrpSpPr>
        <p:grpSpPr>
          <a:xfrm>
            <a:off x="827641" y="4531747"/>
            <a:ext cx="6604000" cy="1148001"/>
            <a:chOff x="1854257" y="4114800"/>
            <a:chExt cx="6604000" cy="1148001"/>
          </a:xfrm>
        </p:grpSpPr>
        <p:sp>
          <p:nvSpPr>
            <p:cNvPr id="8" name="Rounded Rectangle 57"/>
            <p:cNvSpPr>
              <a:spLocks noChangeArrowheads="1"/>
            </p:cNvSpPr>
            <p:nvPr/>
          </p:nvSpPr>
          <p:spPr bwMode="auto">
            <a:xfrm>
              <a:off x="1854257" y="4341108"/>
              <a:ext cx="1158873" cy="535692"/>
            </a:xfrm>
            <a:prstGeom prst="roundRect">
              <a:avLst>
                <a:gd name="adj" fmla="val 16667"/>
              </a:avLst>
            </a:prstGeom>
            <a:solidFill>
              <a:srgbClr val="9900CC"/>
            </a:solidFill>
            <a:ln>
              <a:headEnd/>
              <a:tailEnd/>
            </a:ln>
          </p:spPr>
          <p:style>
            <a:lnRef idx="0">
              <a:schemeClr val="accent2"/>
            </a:lnRef>
            <a:fillRef idx="3">
              <a:schemeClr val="accent2"/>
            </a:fillRef>
            <a:effectRef idx="3">
              <a:schemeClr val="accent2"/>
            </a:effectRef>
            <a:fontRef idx="minor">
              <a:schemeClr val="lt1"/>
            </a:fontRef>
          </p:style>
          <p:txBody>
            <a:bodyPr lIns="0" rIns="0" anchor="ctr" anchorCtr="1"/>
            <a:lstStyle/>
            <a:p>
              <a:pPr algn="ctr" eaLnBrk="0" hangingPunct="0">
                <a:defRPr/>
              </a:pPr>
              <a:r>
                <a:rPr lang="en-GB" sz="1400" b="1" dirty="0" smtClean="0"/>
                <a:t>OS</a:t>
              </a:r>
              <a:endParaRPr lang="en-GB" sz="1400" b="1" dirty="0"/>
            </a:p>
          </p:txBody>
        </p:sp>
        <p:cxnSp>
          <p:nvCxnSpPr>
            <p:cNvPr id="11" name="Straight Arrow Connector 10"/>
            <p:cNvCxnSpPr>
              <a:cxnSpLocks noChangeShapeType="1"/>
              <a:stCxn id="7" idx="2"/>
              <a:endCxn id="8" idx="0"/>
            </p:cNvCxnSpPr>
            <p:nvPr/>
          </p:nvCxnSpPr>
          <p:spPr bwMode="auto">
            <a:xfrm>
              <a:off x="2433694" y="4114800"/>
              <a:ext cx="0" cy="226308"/>
            </a:xfrm>
            <a:prstGeom prst="straightConnector1">
              <a:avLst/>
            </a:prstGeom>
            <a:noFill/>
            <a:ln w="25400" algn="ctr">
              <a:solidFill>
                <a:schemeClr val="tx1"/>
              </a:solidFill>
              <a:round/>
              <a:headEnd/>
              <a:tailEnd type="triangle" w="med" len="med"/>
            </a:ln>
          </p:spPr>
        </p:cxnSp>
        <p:sp>
          <p:nvSpPr>
            <p:cNvPr id="17" name="TextBox 56"/>
            <p:cNvSpPr>
              <a:spLocks noChangeArrowheads="1"/>
            </p:cNvSpPr>
            <p:nvPr/>
          </p:nvSpPr>
          <p:spPr bwMode="auto">
            <a:xfrm>
              <a:off x="4191057" y="4343400"/>
              <a:ext cx="4267200" cy="919401"/>
            </a:xfrm>
            <a:prstGeom prst="wedgeRoundRectCallout">
              <a:avLst>
                <a:gd name="adj1" fmla="val -77738"/>
                <a:gd name="adj2" fmla="val 605"/>
                <a:gd name="adj3" fmla="val 16667"/>
              </a:avLst>
            </a:prstGeom>
            <a:solidFill>
              <a:schemeClr val="bg1"/>
            </a:solidFill>
            <a:ln w="9525">
              <a:solidFill>
                <a:schemeClr val="tx2"/>
              </a:solidFill>
              <a:miter lim="800000"/>
              <a:headEnd/>
              <a:tailEnd/>
            </a:ln>
          </p:spPr>
          <p:txBody>
            <a:bodyPr wrap="square">
              <a:spAutoFit/>
            </a:bodyPr>
            <a:lstStyle/>
            <a:p>
              <a:r>
                <a:rPr lang="en-GB" sz="1200" b="1" dirty="0" smtClean="0"/>
                <a:t>Operating System</a:t>
              </a:r>
            </a:p>
            <a:p>
              <a:pPr>
                <a:buFont typeface="Arial" pitchFamily="34" charset="0"/>
                <a:buChar char="•"/>
              </a:pPr>
              <a:r>
                <a:rPr lang="en-GB" sz="1200" dirty="0" smtClean="0"/>
                <a:t> Linux, </a:t>
              </a:r>
              <a:r>
                <a:rPr lang="en-GB" sz="1200" dirty="0" err="1" smtClean="0"/>
                <a:t>VxWorks</a:t>
              </a:r>
              <a:r>
                <a:rPr lang="en-GB" sz="1200" dirty="0" smtClean="0"/>
                <a:t>, OSE, etc</a:t>
              </a:r>
            </a:p>
            <a:p>
              <a:pPr>
                <a:buFont typeface="Arial" pitchFamily="34" charset="0"/>
                <a:buChar char="•"/>
              </a:pPr>
              <a:r>
                <a:rPr lang="en-GB" sz="1200" dirty="0" smtClean="0"/>
                <a:t> Device drivers and BSP</a:t>
              </a:r>
            </a:p>
            <a:p>
              <a:pPr>
                <a:buFont typeface="Arial" pitchFamily="34" charset="0"/>
                <a:buChar char="•"/>
              </a:pPr>
              <a:r>
                <a:rPr lang="en-GB" sz="1200" dirty="0" smtClean="0"/>
                <a:t> Root </a:t>
              </a:r>
              <a:r>
                <a:rPr lang="en-GB" sz="1200" dirty="0" err="1" smtClean="0"/>
                <a:t>FileSystem</a:t>
              </a:r>
              <a:endParaRPr lang="en-GB" sz="1200" dirty="0" smtClean="0"/>
            </a:p>
          </p:txBody>
        </p:sp>
      </p:grpSp>
      <p:grpSp>
        <p:nvGrpSpPr>
          <p:cNvPr id="24" name="Group 29"/>
          <p:cNvGrpSpPr/>
          <p:nvPr/>
        </p:nvGrpSpPr>
        <p:grpSpPr>
          <a:xfrm>
            <a:off x="827584" y="5294541"/>
            <a:ext cx="6604000" cy="1158795"/>
            <a:chOff x="1854200" y="4877594"/>
            <a:chExt cx="6604000" cy="1158795"/>
          </a:xfrm>
        </p:grpSpPr>
        <p:sp>
          <p:nvSpPr>
            <p:cNvPr id="18" name="Rounded Rectangle 57"/>
            <p:cNvSpPr>
              <a:spLocks noChangeArrowheads="1"/>
            </p:cNvSpPr>
            <p:nvPr/>
          </p:nvSpPr>
          <p:spPr bwMode="auto">
            <a:xfrm>
              <a:off x="1854200" y="5103108"/>
              <a:ext cx="1158873" cy="535692"/>
            </a:xfrm>
            <a:prstGeom prst="roundRect">
              <a:avLst>
                <a:gd name="adj" fmla="val 16667"/>
              </a:avLst>
            </a:prstGeom>
            <a:solidFill>
              <a:schemeClr val="accent5">
                <a:lumMod val="50000"/>
              </a:schemeClr>
            </a:solidFill>
            <a:ln>
              <a:headEnd/>
              <a:tailEnd/>
            </a:ln>
          </p:spPr>
          <p:style>
            <a:lnRef idx="0">
              <a:schemeClr val="accent1"/>
            </a:lnRef>
            <a:fillRef idx="3">
              <a:schemeClr val="accent1"/>
            </a:fillRef>
            <a:effectRef idx="3">
              <a:schemeClr val="accent1"/>
            </a:effectRef>
            <a:fontRef idx="minor">
              <a:schemeClr val="lt1"/>
            </a:fontRef>
          </p:style>
          <p:txBody>
            <a:bodyPr lIns="0" rIns="0" anchor="ctr" anchorCtr="1"/>
            <a:lstStyle/>
            <a:p>
              <a:pPr algn="ctr" eaLnBrk="0" hangingPunct="0">
                <a:defRPr/>
              </a:pPr>
              <a:r>
                <a:rPr lang="en-GB" sz="1400" b="1" dirty="0" smtClean="0"/>
                <a:t>Application</a:t>
              </a:r>
              <a:endParaRPr lang="en-GB" sz="1400" b="1" dirty="0"/>
            </a:p>
          </p:txBody>
        </p:sp>
        <p:cxnSp>
          <p:nvCxnSpPr>
            <p:cNvPr id="19" name="Straight Arrow Connector 18"/>
            <p:cNvCxnSpPr>
              <a:cxnSpLocks noChangeShapeType="1"/>
              <a:endCxn id="18" idx="0"/>
            </p:cNvCxnSpPr>
            <p:nvPr/>
          </p:nvCxnSpPr>
          <p:spPr bwMode="auto">
            <a:xfrm rot="5400000">
              <a:off x="2320483" y="4989954"/>
              <a:ext cx="226308" cy="1588"/>
            </a:xfrm>
            <a:prstGeom prst="straightConnector1">
              <a:avLst/>
            </a:prstGeom>
            <a:noFill/>
            <a:ln w="25400" algn="ctr">
              <a:solidFill>
                <a:schemeClr val="tx1"/>
              </a:solidFill>
              <a:round/>
              <a:headEnd/>
              <a:tailEnd type="triangle" w="med" len="med"/>
            </a:ln>
          </p:spPr>
        </p:cxnSp>
        <p:sp>
          <p:nvSpPr>
            <p:cNvPr id="20" name="TextBox 56"/>
            <p:cNvSpPr>
              <a:spLocks noChangeArrowheads="1"/>
            </p:cNvSpPr>
            <p:nvPr/>
          </p:nvSpPr>
          <p:spPr bwMode="auto">
            <a:xfrm>
              <a:off x="4191000" y="5321300"/>
              <a:ext cx="4267200" cy="715089"/>
            </a:xfrm>
            <a:prstGeom prst="wedgeRoundRectCallout">
              <a:avLst>
                <a:gd name="adj1" fmla="val -77479"/>
                <a:gd name="adj2" fmla="val -41174"/>
                <a:gd name="adj3" fmla="val 16667"/>
              </a:avLst>
            </a:prstGeom>
            <a:solidFill>
              <a:schemeClr val="bg1"/>
            </a:solidFill>
            <a:ln w="9525">
              <a:solidFill>
                <a:schemeClr val="tx2"/>
              </a:solidFill>
              <a:miter lim="800000"/>
              <a:headEnd/>
              <a:tailEnd/>
            </a:ln>
          </p:spPr>
          <p:txBody>
            <a:bodyPr wrap="square">
              <a:spAutoFit/>
            </a:bodyPr>
            <a:lstStyle/>
            <a:p>
              <a:r>
                <a:rPr lang="en-GB" sz="1200" b="1" dirty="0" smtClean="0"/>
                <a:t>User Application</a:t>
              </a:r>
            </a:p>
            <a:p>
              <a:pPr>
                <a:buFont typeface="Arial" pitchFamily="34" charset="0"/>
                <a:buChar char="•"/>
              </a:pPr>
              <a:r>
                <a:rPr lang="en-GB" sz="1200" dirty="0" smtClean="0"/>
                <a:t> IDE and Debug</a:t>
              </a:r>
            </a:p>
            <a:p>
              <a:pPr>
                <a:buFont typeface="Arial" pitchFamily="34" charset="0"/>
                <a:buChar char="•"/>
              </a:pPr>
              <a:r>
                <a:rPr lang="en-GB" sz="1200" dirty="0" smtClean="0"/>
                <a:t> FPGA configuration</a:t>
              </a:r>
            </a:p>
          </p:txBody>
        </p:sp>
      </p:grpSp>
      <p:sp>
        <p:nvSpPr>
          <p:cNvPr id="25" name="TextBox 24"/>
          <p:cNvSpPr txBox="1"/>
          <p:nvPr/>
        </p:nvSpPr>
        <p:spPr>
          <a:xfrm>
            <a:off x="7740352" y="2204864"/>
            <a:ext cx="1183529" cy="738664"/>
          </a:xfrm>
          <a:prstGeom prst="rect">
            <a:avLst/>
          </a:prstGeom>
          <a:noFill/>
        </p:spPr>
        <p:txBody>
          <a:bodyPr wrap="none" rtlCol="0">
            <a:spAutoFit/>
          </a:bodyPr>
          <a:lstStyle/>
          <a:p>
            <a:r>
              <a:rPr lang="en-US" sz="1400" dirty="0" smtClean="0">
                <a:solidFill>
                  <a:srgbClr val="FF0000"/>
                </a:solidFill>
              </a:rPr>
              <a:t>SW / FW</a:t>
            </a:r>
          </a:p>
          <a:p>
            <a:r>
              <a:rPr lang="en-US" sz="1400" dirty="0" smtClean="0">
                <a:solidFill>
                  <a:srgbClr val="FF0000"/>
                </a:solidFill>
              </a:rPr>
              <a:t>Developer’s </a:t>
            </a:r>
          </a:p>
          <a:p>
            <a:r>
              <a:rPr lang="en-US" sz="1400" dirty="0" smtClean="0">
                <a:solidFill>
                  <a:srgbClr val="FF0000"/>
                </a:solidFill>
              </a:rPr>
              <a:t>efforts</a:t>
            </a:r>
            <a:endParaRPr lang="en-US" sz="1400" dirty="0">
              <a:solidFill>
                <a:srgbClr val="FF0000"/>
              </a:solidFill>
            </a:endParaRPr>
          </a:p>
        </p:txBody>
      </p:sp>
      <p:cxnSp>
        <p:nvCxnSpPr>
          <p:cNvPr id="27" name="Straight Arrow Connector 26"/>
          <p:cNvCxnSpPr>
            <a:stCxn id="25" idx="2"/>
          </p:cNvCxnSpPr>
          <p:nvPr/>
        </p:nvCxnSpPr>
        <p:spPr bwMode="auto">
          <a:xfrm rot="5400000">
            <a:off x="7793498" y="2674359"/>
            <a:ext cx="269450" cy="807789"/>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29" name="Straight Arrow Connector 28"/>
          <p:cNvCxnSpPr>
            <a:stCxn id="25" idx="2"/>
          </p:cNvCxnSpPr>
          <p:nvPr/>
        </p:nvCxnSpPr>
        <p:spPr bwMode="auto">
          <a:xfrm rot="5400000">
            <a:off x="6965406" y="3502451"/>
            <a:ext cx="1925634" cy="807789"/>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31" name="Straight Arrow Connector 30"/>
          <p:cNvCxnSpPr>
            <a:stCxn id="25" idx="2"/>
          </p:cNvCxnSpPr>
          <p:nvPr/>
        </p:nvCxnSpPr>
        <p:spPr bwMode="auto">
          <a:xfrm rot="5400000">
            <a:off x="6533358" y="3934499"/>
            <a:ext cx="2789730" cy="807789"/>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9552" y="980728"/>
            <a:ext cx="6552728" cy="4641764"/>
          </a:xfrm>
        </p:spPr>
        <p:txBody>
          <a:bodyPr>
            <a:normAutofit fontScale="92500" lnSpcReduction="20000"/>
          </a:bodyPr>
          <a:lstStyle/>
          <a:p>
            <a:pPr lvl="0"/>
            <a:endParaRPr lang="en-US" dirty="0" smtClean="0"/>
          </a:p>
          <a:p>
            <a:pPr lvl="0"/>
            <a:r>
              <a:rPr lang="en-US" dirty="0" smtClean="0"/>
              <a:t>Allows hardware and software teams to work ‘independently’ and follow their familiar design flows</a:t>
            </a:r>
          </a:p>
          <a:p>
            <a:pPr lvl="0"/>
            <a:endParaRPr lang="en-US" dirty="0" smtClean="0"/>
          </a:p>
          <a:p>
            <a:pPr lvl="0"/>
            <a:r>
              <a:rPr lang="en-US" dirty="0" smtClean="0"/>
              <a:t>Altera Quartus II / </a:t>
            </a:r>
            <a:r>
              <a:rPr lang="en-US" dirty="0" err="1" smtClean="0"/>
              <a:t>Qsys</a:t>
            </a:r>
            <a:r>
              <a:rPr lang="en-US" dirty="0" smtClean="0"/>
              <a:t> handoff output files converted into files for the software design flow</a:t>
            </a:r>
          </a:p>
          <a:p>
            <a:pPr lvl="0"/>
            <a:endParaRPr lang="en-US" dirty="0" smtClean="0"/>
          </a:p>
          <a:p>
            <a:pPr lvl="0"/>
            <a:r>
              <a:rPr lang="en-US" dirty="0" smtClean="0"/>
              <a:t>Device Tree standard specifies hardware configuration/peripherals so that Linux kernel can boot up correctly</a:t>
            </a:r>
          </a:p>
          <a:p>
            <a:pPr lvl="0"/>
            <a:endParaRPr lang="en-US" b="0" dirty="0" smtClean="0"/>
          </a:p>
          <a:p>
            <a:endParaRPr lang="en-GB" dirty="0"/>
          </a:p>
        </p:txBody>
      </p:sp>
      <p:sp>
        <p:nvSpPr>
          <p:cNvPr id="2" name="Title 1"/>
          <p:cNvSpPr>
            <a:spLocks noGrp="1"/>
          </p:cNvSpPr>
          <p:nvPr>
            <p:ph type="title"/>
          </p:nvPr>
        </p:nvSpPr>
        <p:spPr>
          <a:xfrm>
            <a:off x="467544" y="260648"/>
            <a:ext cx="8208912" cy="779320"/>
          </a:xfrm>
        </p:spPr>
        <p:txBody>
          <a:bodyPr/>
          <a:lstStyle/>
          <a:p>
            <a:r>
              <a:rPr lang="en-US" dirty="0" smtClean="0"/>
              <a:t>Hardware / Software Handoff Tools</a:t>
            </a: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48</a:t>
            </a:fld>
            <a:endParaRPr lang="en-US" dirty="0"/>
          </a:p>
        </p:txBody>
      </p:sp>
      <p:pic>
        <p:nvPicPr>
          <p:cNvPr id="508930" name="Picture 2" descr="https://encrypted-tbn3.gstatic.com/images?q=tbn:ANd9GcTbOqvBOg7lJ_-RN01OOpkaUyC6WX5UtZOHDShJ6rA9PdjZq5qS"/>
          <p:cNvPicPr>
            <a:picLocks noChangeAspect="1" noChangeArrowheads="1"/>
          </p:cNvPicPr>
          <p:nvPr/>
        </p:nvPicPr>
        <p:blipFill>
          <a:blip r:embed="rId3" cstate="print"/>
          <a:srcRect/>
          <a:stretch>
            <a:fillRect/>
          </a:stretch>
        </p:blipFill>
        <p:spPr bwMode="auto">
          <a:xfrm>
            <a:off x="7020272" y="1484784"/>
            <a:ext cx="1806327" cy="164491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229" y="116632"/>
            <a:ext cx="8664771" cy="779320"/>
          </a:xfrm>
        </p:spPr>
        <p:txBody>
          <a:bodyPr/>
          <a:lstStyle/>
          <a:p>
            <a:r>
              <a:rPr lang="en-US" dirty="0" smtClean="0"/>
              <a:t>Hardware / Software Handoff</a:t>
            </a: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49</a:t>
            </a:fld>
            <a:endParaRPr lang="en-US" dirty="0"/>
          </a:p>
        </p:txBody>
      </p:sp>
      <p:sp>
        <p:nvSpPr>
          <p:cNvPr id="7" name="TextBox 6"/>
          <p:cNvSpPr txBox="1"/>
          <p:nvPr/>
        </p:nvSpPr>
        <p:spPr>
          <a:xfrm>
            <a:off x="5436096" y="2780928"/>
            <a:ext cx="2492990" cy="400110"/>
          </a:xfrm>
          <a:prstGeom prst="rect">
            <a:avLst/>
          </a:prstGeom>
          <a:noFill/>
        </p:spPr>
        <p:txBody>
          <a:bodyPr wrap="none" rtlCol="0">
            <a:spAutoFit/>
          </a:bodyPr>
          <a:lstStyle/>
          <a:p>
            <a:r>
              <a:rPr lang="en-US" sz="2000" b="1" dirty="0" err="1" smtClean="0">
                <a:latin typeface="Courier New" pitchFamily="49" charset="0"/>
                <a:cs typeface="Courier New" pitchFamily="49" charset="0"/>
              </a:rPr>
              <a:t>system.sopcinfo</a:t>
            </a:r>
            <a:endParaRPr lang="en-US" sz="2000" b="1" dirty="0">
              <a:latin typeface="Courier New" pitchFamily="49" charset="0"/>
              <a:cs typeface="Courier New" pitchFamily="49" charset="0"/>
            </a:endParaRPr>
          </a:p>
        </p:txBody>
      </p:sp>
      <p:sp>
        <p:nvSpPr>
          <p:cNvPr id="14" name="TextBox 13"/>
          <p:cNvSpPr txBox="1"/>
          <p:nvPr/>
        </p:nvSpPr>
        <p:spPr>
          <a:xfrm>
            <a:off x="1043608" y="2780928"/>
            <a:ext cx="2492990" cy="400110"/>
          </a:xfrm>
          <a:prstGeom prst="rect">
            <a:avLst/>
          </a:prstGeom>
          <a:noFill/>
        </p:spPr>
        <p:txBody>
          <a:bodyPr wrap="none" rtlCol="0">
            <a:spAutoFit/>
          </a:bodyPr>
          <a:lstStyle/>
          <a:p>
            <a:pPr algn="r"/>
            <a:r>
              <a:rPr lang="en-US" sz="2000" b="1" dirty="0" smtClean="0">
                <a:latin typeface="Courier New" pitchFamily="49" charset="0"/>
                <a:cs typeface="Courier New" pitchFamily="49" charset="0"/>
              </a:rPr>
              <a:t>ISW_handoff.sys</a:t>
            </a:r>
            <a:endParaRPr lang="en-US" sz="2000" b="1" dirty="0">
              <a:latin typeface="Courier New" pitchFamily="49" charset="0"/>
              <a:cs typeface="Courier New" pitchFamily="49" charset="0"/>
            </a:endParaRPr>
          </a:p>
        </p:txBody>
      </p:sp>
      <p:sp>
        <p:nvSpPr>
          <p:cNvPr id="43" name="Rectangle 13"/>
          <p:cNvSpPr>
            <a:spLocks noChangeArrowheads="1"/>
          </p:cNvSpPr>
          <p:nvPr/>
        </p:nvSpPr>
        <p:spPr bwMode="auto">
          <a:xfrm>
            <a:off x="0" y="1373754"/>
            <a:ext cx="1828800" cy="327782"/>
          </a:xfrm>
          <a:prstGeom prst="rect">
            <a:avLst/>
          </a:prstGeom>
          <a:noFill/>
          <a:ln w="9525">
            <a:noFill/>
            <a:miter lim="800000"/>
            <a:headEnd/>
            <a:tailEnd/>
          </a:ln>
        </p:spPr>
        <p:txBody>
          <a:bodyPr lIns="36000" rIns="36000">
            <a:spAutoFit/>
          </a:bodyPr>
          <a:lstStyle/>
          <a:p>
            <a:pPr algn="ctr" eaLnBrk="0" hangingPunct="0">
              <a:lnSpc>
                <a:spcPct val="85000"/>
              </a:lnSpc>
            </a:pPr>
            <a:r>
              <a:rPr lang="en-US" b="1" dirty="0" smtClean="0">
                <a:solidFill>
                  <a:srgbClr val="00319E"/>
                </a:solidFill>
              </a:rPr>
              <a:t>Hardware</a:t>
            </a:r>
            <a:endParaRPr lang="en-US" b="1" dirty="0">
              <a:solidFill>
                <a:srgbClr val="00319E"/>
              </a:solidFill>
            </a:endParaRPr>
          </a:p>
        </p:txBody>
      </p:sp>
      <p:sp>
        <p:nvSpPr>
          <p:cNvPr id="44" name="Rectangle 13"/>
          <p:cNvSpPr>
            <a:spLocks noChangeArrowheads="1"/>
          </p:cNvSpPr>
          <p:nvPr/>
        </p:nvSpPr>
        <p:spPr bwMode="auto">
          <a:xfrm>
            <a:off x="0" y="5692018"/>
            <a:ext cx="1828800" cy="327782"/>
          </a:xfrm>
          <a:prstGeom prst="rect">
            <a:avLst/>
          </a:prstGeom>
          <a:noFill/>
          <a:ln w="9525">
            <a:noFill/>
            <a:miter lim="800000"/>
            <a:headEnd/>
            <a:tailEnd/>
          </a:ln>
        </p:spPr>
        <p:txBody>
          <a:bodyPr lIns="36000" rIns="36000">
            <a:spAutoFit/>
          </a:bodyPr>
          <a:lstStyle/>
          <a:p>
            <a:pPr algn="ctr" eaLnBrk="0" hangingPunct="0">
              <a:lnSpc>
                <a:spcPct val="85000"/>
              </a:lnSpc>
            </a:pPr>
            <a:r>
              <a:rPr lang="en-US" b="1" dirty="0" smtClean="0">
                <a:solidFill>
                  <a:srgbClr val="00319E"/>
                </a:solidFill>
              </a:rPr>
              <a:t>Software</a:t>
            </a:r>
            <a:endParaRPr lang="en-US" b="1" dirty="0">
              <a:solidFill>
                <a:srgbClr val="00319E"/>
              </a:solidFill>
            </a:endParaRPr>
          </a:p>
        </p:txBody>
      </p:sp>
      <p:cxnSp>
        <p:nvCxnSpPr>
          <p:cNvPr id="45" name="Straight Arrow Connector 44"/>
          <p:cNvCxnSpPr>
            <a:stCxn id="43" idx="2"/>
            <a:endCxn id="44" idx="0"/>
          </p:cNvCxnSpPr>
          <p:nvPr/>
        </p:nvCxnSpPr>
        <p:spPr bwMode="auto">
          <a:xfrm>
            <a:off x="914400" y="1701536"/>
            <a:ext cx="0" cy="3990482"/>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sp>
        <p:nvSpPr>
          <p:cNvPr id="17" name="Rectangle 16"/>
          <p:cNvSpPr/>
          <p:nvPr/>
        </p:nvSpPr>
        <p:spPr bwMode="auto">
          <a:xfrm>
            <a:off x="1619673" y="3437036"/>
            <a:ext cx="5581649" cy="2809876"/>
          </a:xfrm>
          <a:prstGeom prst="rect">
            <a:avLst/>
          </a:prstGeom>
          <a:solidFill>
            <a:srgbClr val="FFCC66"/>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21" name="Straight Arrow Connector 20"/>
          <p:cNvCxnSpPr/>
          <p:nvPr/>
        </p:nvCxnSpPr>
        <p:spPr bwMode="auto">
          <a:xfrm>
            <a:off x="5997204" y="4265712"/>
            <a:ext cx="3969" cy="981074"/>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cxnSp>
        <p:nvCxnSpPr>
          <p:cNvPr id="22" name="Straight Arrow Connector 21"/>
          <p:cNvCxnSpPr/>
          <p:nvPr/>
        </p:nvCxnSpPr>
        <p:spPr bwMode="auto">
          <a:xfrm rot="5400000">
            <a:off x="2172127" y="4584799"/>
            <a:ext cx="1343025" cy="1"/>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sp>
        <p:nvSpPr>
          <p:cNvPr id="13" name="Rectangle 12"/>
          <p:cNvSpPr/>
          <p:nvPr/>
        </p:nvSpPr>
        <p:spPr bwMode="auto">
          <a:xfrm>
            <a:off x="1619673" y="836712"/>
            <a:ext cx="5581649" cy="1524000"/>
          </a:xfrm>
          <a:prstGeom prst="rect">
            <a:avLst/>
          </a:prstGeom>
          <a:solidFill>
            <a:srgbClr val="99CC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8" name="Oval 17"/>
          <p:cNvSpPr/>
          <p:nvPr/>
        </p:nvSpPr>
        <p:spPr bwMode="auto">
          <a:xfrm>
            <a:off x="2593376" y="1270665"/>
            <a:ext cx="504000" cy="508001"/>
          </a:xfrm>
          <a:prstGeom prst="ellipse">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pic>
        <p:nvPicPr>
          <p:cNvPr id="5" name="Picture 18" descr="QII-0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19748" y="1160562"/>
            <a:ext cx="1336675" cy="979488"/>
          </a:xfrm>
          <a:prstGeom prst="rect">
            <a:avLst/>
          </a:prstGeom>
          <a:noFill/>
          <a:ln w="9525">
            <a:noFill/>
            <a:miter lim="800000"/>
            <a:headEnd/>
            <a:tailEnd/>
          </a:ln>
        </p:spPr>
      </p:pic>
      <p:pic>
        <p:nvPicPr>
          <p:cNvPr id="6" name="Picture 2" descr="\\marketing\org_sw\SW_Product_Marketing\Qsys\Splash_Screen_and_Icon\qsys.png"/>
          <p:cNvPicPr>
            <a:picLocks noChangeAspect="1" noChangeArrowheads="1"/>
          </p:cNvPicPr>
          <p:nvPr/>
        </p:nvPicPr>
        <p:blipFill>
          <a:blip r:embed="rId4" cstate="print"/>
          <a:srcRect/>
          <a:stretch>
            <a:fillRect/>
          </a:stretch>
        </p:blipFill>
        <p:spPr bwMode="auto">
          <a:xfrm>
            <a:off x="5092237" y="1465363"/>
            <a:ext cx="1775711" cy="656012"/>
          </a:xfrm>
          <a:prstGeom prst="rect">
            <a:avLst/>
          </a:prstGeom>
          <a:noFill/>
          <a:ln>
            <a:solidFill>
              <a:schemeClr val="tx1"/>
            </a:solidFill>
          </a:ln>
        </p:spPr>
      </p:pic>
      <p:sp>
        <p:nvSpPr>
          <p:cNvPr id="8" name="Rounded Rectangle 7"/>
          <p:cNvSpPr/>
          <p:nvPr/>
        </p:nvSpPr>
        <p:spPr bwMode="auto">
          <a:xfrm>
            <a:off x="1886373" y="3713262"/>
            <a:ext cx="1895475" cy="828675"/>
          </a:xfrm>
          <a:prstGeom prst="roundRect">
            <a:avLst/>
          </a:prstGeom>
          <a:solidFill>
            <a:schemeClr val="tx1">
              <a:lumMod val="75000"/>
              <a:lumOff val="2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ounded Rectangle 8"/>
          <p:cNvSpPr/>
          <p:nvPr/>
        </p:nvSpPr>
        <p:spPr bwMode="auto">
          <a:xfrm>
            <a:off x="5039148" y="3703737"/>
            <a:ext cx="1895475" cy="828675"/>
          </a:xfrm>
          <a:prstGeom prst="roundRect">
            <a:avLst/>
          </a:prstGeom>
          <a:solidFill>
            <a:schemeClr val="tx1">
              <a:lumMod val="75000"/>
              <a:lumOff val="2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5" name="TextBox 14"/>
          <p:cNvSpPr txBox="1"/>
          <p:nvPr/>
        </p:nvSpPr>
        <p:spPr>
          <a:xfrm>
            <a:off x="5172498" y="3779937"/>
            <a:ext cx="1647825" cy="646331"/>
          </a:xfrm>
          <a:prstGeom prst="rect">
            <a:avLst/>
          </a:prstGeom>
          <a:noFill/>
        </p:spPr>
        <p:txBody>
          <a:bodyPr wrap="square" rtlCol="0">
            <a:spAutoFit/>
          </a:bodyPr>
          <a:lstStyle/>
          <a:p>
            <a:pPr algn="ctr"/>
            <a:r>
              <a:rPr lang="en-US" b="1" dirty="0" smtClean="0">
                <a:solidFill>
                  <a:srgbClr val="FFFFFF"/>
                </a:solidFill>
              </a:rPr>
              <a:t>Device Tree Generator</a:t>
            </a:r>
            <a:endParaRPr lang="en-US" b="1" dirty="0">
              <a:solidFill>
                <a:srgbClr val="FFFFFF"/>
              </a:solidFill>
            </a:endParaRPr>
          </a:p>
        </p:txBody>
      </p:sp>
      <p:sp>
        <p:nvSpPr>
          <p:cNvPr id="16" name="TextBox 15"/>
          <p:cNvSpPr txBox="1"/>
          <p:nvPr/>
        </p:nvSpPr>
        <p:spPr>
          <a:xfrm>
            <a:off x="2010198" y="3798987"/>
            <a:ext cx="1647825" cy="646331"/>
          </a:xfrm>
          <a:prstGeom prst="rect">
            <a:avLst/>
          </a:prstGeom>
          <a:noFill/>
        </p:spPr>
        <p:txBody>
          <a:bodyPr wrap="square" rtlCol="0">
            <a:spAutoFit/>
          </a:bodyPr>
          <a:lstStyle/>
          <a:p>
            <a:pPr algn="ctr"/>
            <a:r>
              <a:rPr lang="en-US" b="1" dirty="0" err="1" smtClean="0">
                <a:solidFill>
                  <a:srgbClr val="FFFFFF"/>
                </a:solidFill>
              </a:rPr>
              <a:t>Preloader</a:t>
            </a:r>
            <a:r>
              <a:rPr lang="en-US" b="1" dirty="0" smtClean="0">
                <a:solidFill>
                  <a:srgbClr val="FFFFFF"/>
                </a:solidFill>
              </a:rPr>
              <a:t> Generator</a:t>
            </a:r>
            <a:endParaRPr lang="en-US" b="1" dirty="0">
              <a:solidFill>
                <a:srgbClr val="FFFFFF"/>
              </a:solidFill>
            </a:endParaRPr>
          </a:p>
        </p:txBody>
      </p:sp>
      <p:sp>
        <p:nvSpPr>
          <p:cNvPr id="19" name="Rounded Rectangle 18"/>
          <p:cNvSpPr/>
          <p:nvPr/>
        </p:nvSpPr>
        <p:spPr bwMode="auto">
          <a:xfrm>
            <a:off x="1886373" y="5265837"/>
            <a:ext cx="1895475" cy="828675"/>
          </a:xfrm>
          <a:prstGeom prst="roundRect">
            <a:avLst/>
          </a:prstGeom>
          <a:solidFill>
            <a:schemeClr val="tx2">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kumimoji="0" lang="en-US" sz="1800" b="1" i="0" u="none" strike="noStrike" cap="none" normalizeH="0" baseline="0" dirty="0" smtClean="0">
                <a:ln>
                  <a:noFill/>
                </a:ln>
                <a:solidFill>
                  <a:srgbClr val="FFFFFF"/>
                </a:solidFill>
                <a:effectLst/>
                <a:latin typeface="Courier New" pitchFamily="49" charset="0"/>
                <a:cs typeface="Courier New" pitchFamily="49" charset="0"/>
              </a:rPr>
              <a:t>.c</a:t>
            </a:r>
            <a:r>
              <a:rPr kumimoji="0" lang="en-US" sz="1800" b="1" i="0" u="none" strike="noStrike" cap="none" normalizeH="0" dirty="0" smtClean="0">
                <a:ln>
                  <a:noFill/>
                </a:ln>
                <a:solidFill>
                  <a:srgbClr val="FFFFFF"/>
                </a:solidFill>
                <a:effectLst/>
                <a:latin typeface="Courier New" pitchFamily="49" charset="0"/>
                <a:cs typeface="Courier New" pitchFamily="49" charset="0"/>
              </a:rPr>
              <a:t> </a:t>
            </a:r>
            <a:r>
              <a:rPr lang="en-US" b="1" dirty="0" smtClean="0">
                <a:solidFill>
                  <a:srgbClr val="FFFFFF"/>
                </a:solidFill>
              </a:rPr>
              <a:t>&amp; </a:t>
            </a:r>
            <a:r>
              <a:rPr kumimoji="0" lang="en-US" sz="1800" b="1" i="0" u="none" strike="noStrike" cap="none" normalizeH="0" dirty="0" smtClean="0">
                <a:ln>
                  <a:noFill/>
                </a:ln>
                <a:solidFill>
                  <a:srgbClr val="FFFFFF"/>
                </a:solidFill>
                <a:effectLst/>
                <a:latin typeface="Courier New" pitchFamily="49" charset="0"/>
                <a:cs typeface="Courier New" pitchFamily="49" charset="0"/>
              </a:rPr>
              <a:t>.h </a:t>
            </a:r>
          </a:p>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rgbClr val="FFFFFF"/>
                </a:solidFill>
              </a:rPr>
              <a:t>s</a:t>
            </a:r>
            <a:r>
              <a:rPr kumimoji="0" lang="en-US" sz="1800" b="1" i="0" u="none" strike="noStrike" cap="none" normalizeH="0" dirty="0" smtClean="0">
                <a:ln>
                  <a:noFill/>
                </a:ln>
                <a:solidFill>
                  <a:srgbClr val="FFFFFF"/>
                </a:solidFill>
                <a:effectLst/>
                <a:latin typeface="Arial" charset="0"/>
              </a:rPr>
              <a:t>ource files</a:t>
            </a:r>
            <a:endParaRPr kumimoji="0" lang="en-US" sz="1800" b="1" i="0" u="none" strike="noStrike" cap="none" normalizeH="0" baseline="0" dirty="0" smtClean="0">
              <a:ln>
                <a:noFill/>
              </a:ln>
              <a:solidFill>
                <a:srgbClr val="FFFFFF"/>
              </a:solidFill>
              <a:effectLst/>
              <a:latin typeface="Arial" charset="0"/>
            </a:endParaRPr>
          </a:p>
        </p:txBody>
      </p:sp>
      <p:sp>
        <p:nvSpPr>
          <p:cNvPr id="20" name="Rounded Rectangle 19"/>
          <p:cNvSpPr/>
          <p:nvPr/>
        </p:nvSpPr>
        <p:spPr bwMode="auto">
          <a:xfrm>
            <a:off x="5039148" y="5256312"/>
            <a:ext cx="1895475" cy="828675"/>
          </a:xfrm>
          <a:prstGeom prst="roundRect">
            <a:avLst/>
          </a:prstGeom>
          <a:solidFill>
            <a:schemeClr val="tx2">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rPr>
              <a:t>Linux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rPr>
              <a:t>Device Tree</a:t>
            </a:r>
          </a:p>
        </p:txBody>
      </p:sp>
      <p:cxnSp>
        <p:nvCxnSpPr>
          <p:cNvPr id="26" name="Straight Arrow Connector 25"/>
          <p:cNvCxnSpPr>
            <a:endCxn id="9" idx="0"/>
          </p:cNvCxnSpPr>
          <p:nvPr/>
        </p:nvCxnSpPr>
        <p:spPr bwMode="auto">
          <a:xfrm>
            <a:off x="4553373" y="3113247"/>
            <a:ext cx="1433513" cy="590490"/>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cxnSp>
        <p:nvCxnSpPr>
          <p:cNvPr id="27" name="Straight Arrow Connector 26"/>
          <p:cNvCxnSpPr>
            <a:endCxn id="8" idx="0"/>
          </p:cNvCxnSpPr>
          <p:nvPr/>
        </p:nvCxnSpPr>
        <p:spPr bwMode="auto">
          <a:xfrm flipH="1">
            <a:off x="2834111" y="3113247"/>
            <a:ext cx="1490662" cy="600015"/>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sp>
        <p:nvSpPr>
          <p:cNvPr id="38" name="Rectangle 37"/>
          <p:cNvSpPr/>
          <p:nvPr/>
        </p:nvSpPr>
        <p:spPr>
          <a:xfrm>
            <a:off x="1619672" y="846892"/>
            <a:ext cx="5581649" cy="523220"/>
          </a:xfrm>
          <a:prstGeom prst="rect">
            <a:avLst/>
          </a:prstGeom>
        </p:spPr>
        <p:txBody>
          <a:bodyPr wrap="square">
            <a:spAutoFit/>
          </a:bodyPr>
          <a:lstStyle/>
          <a:p>
            <a:pPr algn="ctr"/>
            <a:r>
              <a:rPr lang="en-US" sz="1400" dirty="0" err="1" smtClean="0">
                <a:solidFill>
                  <a:schemeClr val="tx2">
                    <a:lumMod val="75000"/>
                  </a:schemeClr>
                </a:solidFill>
              </a:rPr>
              <a:t>Qsys</a:t>
            </a:r>
            <a:r>
              <a:rPr lang="en-US" sz="1400" dirty="0" smtClean="0">
                <a:solidFill>
                  <a:schemeClr val="tx2">
                    <a:lumMod val="75000"/>
                  </a:schemeClr>
                </a:solidFill>
              </a:rPr>
              <a:t> system info, SDRAM calibration files, </a:t>
            </a:r>
            <a:br>
              <a:rPr lang="en-US" sz="1400" dirty="0" smtClean="0">
                <a:solidFill>
                  <a:schemeClr val="tx2">
                    <a:lumMod val="75000"/>
                  </a:schemeClr>
                </a:solidFill>
              </a:rPr>
            </a:br>
            <a:r>
              <a:rPr lang="en-US" sz="1400" dirty="0" smtClean="0">
                <a:solidFill>
                  <a:schemeClr val="tx2">
                    <a:lumMod val="75000"/>
                  </a:schemeClr>
                </a:solidFill>
              </a:rPr>
              <a:t>ID / timestamp, HPS IOCSR data</a:t>
            </a:r>
          </a:p>
        </p:txBody>
      </p:sp>
      <p:grpSp>
        <p:nvGrpSpPr>
          <p:cNvPr id="3" name="Group 25"/>
          <p:cNvGrpSpPr>
            <a:grpSpLocks/>
          </p:cNvGrpSpPr>
          <p:nvPr/>
        </p:nvGrpSpPr>
        <p:grpSpPr bwMode="auto">
          <a:xfrm>
            <a:off x="3810423" y="2451081"/>
            <a:ext cx="1123950" cy="747831"/>
            <a:chOff x="4835" y="2208"/>
            <a:chExt cx="349" cy="240"/>
          </a:xfrm>
        </p:grpSpPr>
        <p:sp>
          <p:nvSpPr>
            <p:cNvPr id="24" name="File"/>
            <p:cNvSpPr>
              <a:spLocks noEditPoints="1" noChangeArrowheads="1"/>
            </p:cNvSpPr>
            <p:nvPr/>
          </p:nvSpPr>
          <p:spPr bwMode="auto">
            <a:xfrm>
              <a:off x="4855" y="2208"/>
              <a:ext cx="324" cy="24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99"/>
            </a:solidFill>
            <a:ln w="9525">
              <a:solidFill>
                <a:schemeClr val="tx1"/>
              </a:solidFill>
              <a:miter lim="800000"/>
              <a:headEnd/>
              <a:tailEnd/>
            </a:ln>
            <a:effectLst>
              <a:outerShdw dist="107763" dir="2700000" algn="ctr" rotWithShape="0">
                <a:srgbClr val="808080">
                  <a:alpha val="50000"/>
                </a:srgbClr>
              </a:outerShdw>
            </a:effectLst>
          </p:spPr>
          <p:txBody>
            <a:bodyPr/>
            <a:lstStyle/>
            <a:p>
              <a:pPr eaLnBrk="0" hangingPunct="0">
                <a:defRPr/>
              </a:pPr>
              <a:endParaRPr lang="en-GB">
                <a:solidFill>
                  <a:srgbClr val="000000"/>
                </a:solidFill>
                <a:latin typeface="Arial" charset="0"/>
                <a:cs typeface="Arial" charset="0"/>
              </a:endParaRPr>
            </a:p>
          </p:txBody>
        </p:sp>
        <p:sp>
          <p:nvSpPr>
            <p:cNvPr id="25" name="Text Box 27"/>
            <p:cNvSpPr txBox="1">
              <a:spLocks noChangeArrowheads="1"/>
            </p:cNvSpPr>
            <p:nvPr/>
          </p:nvSpPr>
          <p:spPr bwMode="auto">
            <a:xfrm>
              <a:off x="4835" y="2217"/>
              <a:ext cx="349" cy="119"/>
            </a:xfrm>
            <a:prstGeom prst="rect">
              <a:avLst/>
            </a:prstGeom>
            <a:noFill/>
            <a:ln w="9525">
              <a:noFill/>
              <a:miter lim="800000"/>
              <a:headEnd/>
              <a:tailEnd/>
            </a:ln>
          </p:spPr>
          <p:txBody>
            <a:bodyPr>
              <a:spAutoFit/>
            </a:bodyPr>
            <a:lstStyle/>
            <a:p>
              <a:pPr algn="ctr">
                <a:spcBef>
                  <a:spcPct val="50000"/>
                </a:spcBef>
              </a:pPr>
              <a:endParaRPr lang="en-GB" dirty="0">
                <a:solidFill>
                  <a:srgbClr val="C10435"/>
                </a:solidFill>
              </a:endParaRPr>
            </a:p>
          </p:txBody>
        </p:sp>
      </p:grpSp>
      <p:cxnSp>
        <p:nvCxnSpPr>
          <p:cNvPr id="11" name="Straight Arrow Connector 10"/>
          <p:cNvCxnSpPr/>
          <p:nvPr/>
        </p:nvCxnSpPr>
        <p:spPr bwMode="auto">
          <a:xfrm flipH="1">
            <a:off x="4705773" y="2132905"/>
            <a:ext cx="1277144" cy="692092"/>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cxnSp>
        <p:nvCxnSpPr>
          <p:cNvPr id="12" name="Straight Arrow Connector 11"/>
          <p:cNvCxnSpPr/>
          <p:nvPr/>
        </p:nvCxnSpPr>
        <p:spPr bwMode="auto">
          <a:xfrm>
            <a:off x="2843640" y="2140050"/>
            <a:ext cx="1252533" cy="684947"/>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sp>
        <p:nvSpPr>
          <p:cNvPr id="30" name="Rounded Rectangle 29"/>
          <p:cNvSpPr/>
          <p:nvPr/>
        </p:nvSpPr>
        <p:spPr bwMode="auto">
          <a:xfrm>
            <a:off x="3833293" y="4499248"/>
            <a:ext cx="1152127" cy="828675"/>
          </a:xfrm>
          <a:prstGeom prst="roundRect">
            <a:avLst/>
          </a:prstGeom>
          <a:solidFill>
            <a:schemeClr val="accent1">
              <a:lumMod val="5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rPr>
              <a:t>User Options</a:t>
            </a:r>
          </a:p>
        </p:txBody>
      </p:sp>
      <p:cxnSp>
        <p:nvCxnSpPr>
          <p:cNvPr id="31" name="Straight Arrow Connector 30"/>
          <p:cNvCxnSpPr>
            <a:stCxn id="30" idx="0"/>
            <a:endCxn id="8" idx="3"/>
          </p:cNvCxnSpPr>
          <p:nvPr/>
        </p:nvCxnSpPr>
        <p:spPr bwMode="auto">
          <a:xfrm flipH="1" flipV="1">
            <a:off x="3781848" y="4127600"/>
            <a:ext cx="627509" cy="371648"/>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cxnSp>
        <p:nvCxnSpPr>
          <p:cNvPr id="34" name="Straight Arrow Connector 33"/>
          <p:cNvCxnSpPr>
            <a:stCxn id="30" idx="0"/>
            <a:endCxn id="9" idx="1"/>
          </p:cNvCxnSpPr>
          <p:nvPr/>
        </p:nvCxnSpPr>
        <p:spPr bwMode="auto">
          <a:xfrm flipV="1">
            <a:off x="4409357" y="4118075"/>
            <a:ext cx="629791" cy="381173"/>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 name="Picture 37" descr="arm-logo.gif"/>
          <p:cNvPicPr>
            <a:picLocks noChangeAspect="1"/>
          </p:cNvPicPr>
          <p:nvPr/>
        </p:nvPicPr>
        <p:blipFill>
          <a:blip r:embed="rId3" cstate="print"/>
          <a:stretch>
            <a:fillRect/>
          </a:stretch>
        </p:blipFill>
        <p:spPr>
          <a:xfrm>
            <a:off x="1547664" y="4077072"/>
            <a:ext cx="1124262" cy="596408"/>
          </a:xfrm>
          <a:prstGeom prst="rect">
            <a:avLst/>
          </a:prstGeom>
        </p:spPr>
      </p:pic>
      <p:sp>
        <p:nvSpPr>
          <p:cNvPr id="10242" name="Slide Number Placeholder 4"/>
          <p:cNvSpPr>
            <a:spLocks noGrp="1"/>
          </p:cNvSpPr>
          <p:nvPr>
            <p:ph type="sldNum" sz="quarter" idx="10"/>
          </p:nvPr>
        </p:nvSpPr>
        <p:spPr>
          <a:noFill/>
        </p:spPr>
        <p:txBody>
          <a:bodyPr/>
          <a:lstStyle/>
          <a:p>
            <a:fld id="{76C44072-0219-4E80-B81F-910C0EBEF5F3}" type="slidenum">
              <a:rPr lang="en-US" sz="900" smtClean="0"/>
              <a:pPr/>
              <a:t>5</a:t>
            </a:fld>
            <a:endParaRPr lang="en-US" sz="900" smtClean="0"/>
          </a:p>
        </p:txBody>
      </p:sp>
      <p:sp>
        <p:nvSpPr>
          <p:cNvPr id="10243" name="Oval 2"/>
          <p:cNvSpPr>
            <a:spLocks noChangeArrowheads="1"/>
          </p:cNvSpPr>
          <p:nvPr/>
        </p:nvSpPr>
        <p:spPr bwMode="auto">
          <a:xfrm>
            <a:off x="4999038" y="2027238"/>
            <a:ext cx="2032000" cy="1355725"/>
          </a:xfrm>
          <a:prstGeom prst="ellipse">
            <a:avLst/>
          </a:prstGeom>
          <a:gradFill rotWithShape="1">
            <a:gsLst>
              <a:gs pos="0">
                <a:schemeClr val="accent2"/>
              </a:gs>
              <a:gs pos="100000">
                <a:schemeClr val="bg1">
                  <a:alpha val="0"/>
                </a:schemeClr>
              </a:gs>
            </a:gsLst>
            <a:path path="shape">
              <a:fillToRect l="50000" t="50000" r="50000" b="50000"/>
            </a:path>
          </a:gradFill>
          <a:ln w="9525">
            <a:noFill/>
            <a:round/>
            <a:headEnd/>
            <a:tailEnd/>
          </a:ln>
        </p:spPr>
        <p:txBody>
          <a:bodyPr wrap="none" anchor="ctr"/>
          <a:lstStyle/>
          <a:p>
            <a:endParaRPr lang="en-US"/>
          </a:p>
        </p:txBody>
      </p:sp>
      <p:sp>
        <p:nvSpPr>
          <p:cNvPr id="10244" name="Oval 3"/>
          <p:cNvSpPr>
            <a:spLocks noChangeArrowheads="1"/>
          </p:cNvSpPr>
          <p:nvPr/>
        </p:nvSpPr>
        <p:spPr bwMode="auto">
          <a:xfrm>
            <a:off x="1701800" y="2044700"/>
            <a:ext cx="2032000" cy="1354138"/>
          </a:xfrm>
          <a:prstGeom prst="ellipse">
            <a:avLst/>
          </a:prstGeom>
          <a:gradFill rotWithShape="1">
            <a:gsLst>
              <a:gs pos="0">
                <a:schemeClr val="accent2"/>
              </a:gs>
              <a:gs pos="100000">
                <a:schemeClr val="bg1">
                  <a:alpha val="0"/>
                </a:schemeClr>
              </a:gs>
            </a:gsLst>
            <a:path path="shape">
              <a:fillToRect l="50000" t="50000" r="50000" b="50000"/>
            </a:path>
          </a:gradFill>
          <a:ln w="9525">
            <a:noFill/>
            <a:round/>
            <a:headEnd/>
            <a:tailEnd/>
          </a:ln>
        </p:spPr>
        <p:txBody>
          <a:bodyPr wrap="none" anchor="ctr"/>
          <a:lstStyle/>
          <a:p>
            <a:endParaRPr lang="en-US"/>
          </a:p>
        </p:txBody>
      </p:sp>
      <p:sp>
        <p:nvSpPr>
          <p:cNvPr id="10245" name="Oval 4"/>
          <p:cNvSpPr>
            <a:spLocks noChangeArrowheads="1"/>
          </p:cNvSpPr>
          <p:nvPr/>
        </p:nvSpPr>
        <p:spPr bwMode="auto">
          <a:xfrm>
            <a:off x="3308350" y="2027238"/>
            <a:ext cx="2032000" cy="1355725"/>
          </a:xfrm>
          <a:prstGeom prst="ellipse">
            <a:avLst/>
          </a:prstGeom>
          <a:gradFill rotWithShape="1">
            <a:gsLst>
              <a:gs pos="0">
                <a:schemeClr val="accent2"/>
              </a:gs>
              <a:gs pos="100000">
                <a:schemeClr val="bg1">
                  <a:alpha val="0"/>
                </a:schemeClr>
              </a:gs>
            </a:gsLst>
            <a:path path="shape">
              <a:fillToRect l="50000" t="50000" r="50000" b="50000"/>
            </a:path>
          </a:gradFill>
          <a:ln w="9525">
            <a:noFill/>
            <a:round/>
            <a:headEnd/>
            <a:tailEnd/>
          </a:ln>
        </p:spPr>
        <p:txBody>
          <a:bodyPr wrap="none" anchor="ctr"/>
          <a:lstStyle/>
          <a:p>
            <a:endParaRPr lang="en-US"/>
          </a:p>
        </p:txBody>
      </p:sp>
      <p:sp>
        <p:nvSpPr>
          <p:cNvPr id="10246" name="Oval 5"/>
          <p:cNvSpPr>
            <a:spLocks noChangeArrowheads="1"/>
          </p:cNvSpPr>
          <p:nvPr/>
        </p:nvSpPr>
        <p:spPr bwMode="auto">
          <a:xfrm>
            <a:off x="74613" y="2033588"/>
            <a:ext cx="2032000" cy="1354137"/>
          </a:xfrm>
          <a:prstGeom prst="ellipse">
            <a:avLst/>
          </a:prstGeom>
          <a:gradFill rotWithShape="1">
            <a:gsLst>
              <a:gs pos="0">
                <a:schemeClr val="accent2"/>
              </a:gs>
              <a:gs pos="100000">
                <a:schemeClr val="bg1">
                  <a:alpha val="0"/>
                </a:schemeClr>
              </a:gs>
            </a:gsLst>
            <a:path path="shape">
              <a:fillToRect l="50000" t="50000" r="50000" b="50000"/>
            </a:path>
          </a:gradFill>
          <a:ln w="9525">
            <a:noFill/>
            <a:round/>
            <a:headEnd/>
            <a:tailEnd/>
          </a:ln>
        </p:spPr>
        <p:txBody>
          <a:bodyPr wrap="none" anchor="ctr"/>
          <a:lstStyle/>
          <a:p>
            <a:endParaRPr lang="en-US"/>
          </a:p>
        </p:txBody>
      </p:sp>
      <p:sp>
        <p:nvSpPr>
          <p:cNvPr id="10247" name="Oval 6"/>
          <p:cNvSpPr>
            <a:spLocks noChangeArrowheads="1"/>
          </p:cNvSpPr>
          <p:nvPr/>
        </p:nvSpPr>
        <p:spPr bwMode="auto">
          <a:xfrm>
            <a:off x="6692900" y="2030413"/>
            <a:ext cx="2144713" cy="1430337"/>
          </a:xfrm>
          <a:prstGeom prst="ellipse">
            <a:avLst/>
          </a:prstGeom>
          <a:gradFill rotWithShape="1">
            <a:gsLst>
              <a:gs pos="0">
                <a:schemeClr val="accent2"/>
              </a:gs>
              <a:gs pos="100000">
                <a:schemeClr val="bg1">
                  <a:alpha val="0"/>
                </a:schemeClr>
              </a:gs>
            </a:gsLst>
            <a:path path="shape">
              <a:fillToRect l="50000" t="50000" r="50000" b="50000"/>
            </a:path>
          </a:gradFill>
          <a:ln w="9525">
            <a:noFill/>
            <a:round/>
            <a:headEnd/>
            <a:tailEnd/>
          </a:ln>
        </p:spPr>
        <p:txBody>
          <a:bodyPr wrap="none" anchor="ctr"/>
          <a:lstStyle/>
          <a:p>
            <a:endParaRPr lang="en-US"/>
          </a:p>
        </p:txBody>
      </p:sp>
      <p:sp>
        <p:nvSpPr>
          <p:cNvPr id="10248" name="Freeform 7"/>
          <p:cNvSpPr>
            <a:spLocks/>
          </p:cNvSpPr>
          <p:nvPr/>
        </p:nvSpPr>
        <p:spPr bwMode="auto">
          <a:xfrm>
            <a:off x="6181725" y="1244600"/>
            <a:ext cx="2482850" cy="2166938"/>
          </a:xfrm>
          <a:custGeom>
            <a:avLst/>
            <a:gdLst>
              <a:gd name="T0" fmla="*/ 2147483647 w 1533"/>
              <a:gd name="T1" fmla="*/ 2147483647 h 2446"/>
              <a:gd name="T2" fmla="*/ 2147483647 w 1533"/>
              <a:gd name="T3" fmla="*/ 2147483647 h 2446"/>
              <a:gd name="T4" fmla="*/ 2147483647 w 1533"/>
              <a:gd name="T5" fmla="*/ 2147483647 h 2446"/>
              <a:gd name="T6" fmla="*/ 2147483647 w 1533"/>
              <a:gd name="T7" fmla="*/ 2147483647 h 2446"/>
              <a:gd name="T8" fmla="*/ 2147483647 w 1533"/>
              <a:gd name="T9" fmla="*/ 2147483647 h 2446"/>
              <a:gd name="T10" fmla="*/ 0 w 1533"/>
              <a:gd name="T11" fmla="*/ 0 h 2446"/>
              <a:gd name="T12" fmla="*/ 0 60000 65536"/>
              <a:gd name="T13" fmla="*/ 0 60000 65536"/>
              <a:gd name="T14" fmla="*/ 0 60000 65536"/>
              <a:gd name="T15" fmla="*/ 0 60000 65536"/>
              <a:gd name="T16" fmla="*/ 0 60000 65536"/>
              <a:gd name="T17" fmla="*/ 0 60000 65536"/>
              <a:gd name="T18" fmla="*/ 0 w 1533"/>
              <a:gd name="T19" fmla="*/ 0 h 2446"/>
              <a:gd name="T20" fmla="*/ 1533 w 1533"/>
              <a:gd name="T21" fmla="*/ 2446 h 2446"/>
            </a:gdLst>
            <a:ahLst/>
            <a:cxnLst>
              <a:cxn ang="T12">
                <a:pos x="T0" y="T1"/>
              </a:cxn>
              <a:cxn ang="T13">
                <a:pos x="T2" y="T3"/>
              </a:cxn>
              <a:cxn ang="T14">
                <a:pos x="T4" y="T5"/>
              </a:cxn>
              <a:cxn ang="T15">
                <a:pos x="T6" y="T7"/>
              </a:cxn>
              <a:cxn ang="T16">
                <a:pos x="T8" y="T9"/>
              </a:cxn>
              <a:cxn ang="T17">
                <a:pos x="T10" y="T11"/>
              </a:cxn>
            </a:cxnLst>
            <a:rect l="T18" t="T19" r="T20" b="T21"/>
            <a:pathLst>
              <a:path w="1533" h="2446">
                <a:moveTo>
                  <a:pt x="1372" y="2219"/>
                </a:moveTo>
                <a:lnTo>
                  <a:pt x="1533" y="2219"/>
                </a:lnTo>
                <a:lnTo>
                  <a:pt x="1187" y="2446"/>
                </a:lnTo>
                <a:lnTo>
                  <a:pt x="679" y="2219"/>
                </a:lnTo>
                <a:lnTo>
                  <a:pt x="810" y="2219"/>
                </a:lnTo>
                <a:lnTo>
                  <a:pt x="0" y="0"/>
                </a:lnTo>
              </a:path>
            </a:pathLst>
          </a:custGeom>
          <a:gradFill rotWithShape="1">
            <a:gsLst>
              <a:gs pos="0">
                <a:schemeClr val="bg1">
                  <a:alpha val="0"/>
                </a:schemeClr>
              </a:gs>
              <a:gs pos="100000">
                <a:schemeClr val="hlink"/>
              </a:gs>
            </a:gsLst>
            <a:lin ang="5400000" scaled="1"/>
          </a:gradFill>
          <a:ln w="9525">
            <a:noFill/>
            <a:round/>
            <a:headEnd/>
            <a:tailEnd/>
          </a:ln>
        </p:spPr>
        <p:txBody>
          <a:bodyPr/>
          <a:lstStyle/>
          <a:p>
            <a:endParaRPr lang="en-US"/>
          </a:p>
        </p:txBody>
      </p:sp>
      <p:sp>
        <p:nvSpPr>
          <p:cNvPr id="10249" name="Freeform 8"/>
          <p:cNvSpPr>
            <a:spLocks/>
          </p:cNvSpPr>
          <p:nvPr/>
        </p:nvSpPr>
        <p:spPr bwMode="auto">
          <a:xfrm>
            <a:off x="211138" y="1225550"/>
            <a:ext cx="2941637" cy="2185988"/>
          </a:xfrm>
          <a:custGeom>
            <a:avLst/>
            <a:gdLst>
              <a:gd name="T0" fmla="*/ 2147483647 w 1817"/>
              <a:gd name="T1" fmla="*/ 2147483647 h 2364"/>
              <a:gd name="T2" fmla="*/ 0 w 1817"/>
              <a:gd name="T3" fmla="*/ 2147483647 h 2364"/>
              <a:gd name="T4" fmla="*/ 2147483647 w 1817"/>
              <a:gd name="T5" fmla="*/ 2147483647 h 2364"/>
              <a:gd name="T6" fmla="*/ 2147483647 w 1817"/>
              <a:gd name="T7" fmla="*/ 2147483647 h 2364"/>
              <a:gd name="T8" fmla="*/ 2147483647 w 1817"/>
              <a:gd name="T9" fmla="*/ 2147483647 h 2364"/>
              <a:gd name="T10" fmla="*/ 2147483647 w 1817"/>
              <a:gd name="T11" fmla="*/ 0 h 2364"/>
              <a:gd name="T12" fmla="*/ 0 60000 65536"/>
              <a:gd name="T13" fmla="*/ 0 60000 65536"/>
              <a:gd name="T14" fmla="*/ 0 60000 65536"/>
              <a:gd name="T15" fmla="*/ 0 60000 65536"/>
              <a:gd name="T16" fmla="*/ 0 60000 65536"/>
              <a:gd name="T17" fmla="*/ 0 60000 65536"/>
              <a:gd name="T18" fmla="*/ 0 w 1817"/>
              <a:gd name="T19" fmla="*/ 0 h 2364"/>
              <a:gd name="T20" fmla="*/ 1817 w 1817"/>
              <a:gd name="T21" fmla="*/ 2364 h 2364"/>
            </a:gdLst>
            <a:ahLst/>
            <a:cxnLst>
              <a:cxn ang="T12">
                <a:pos x="T0" y="T1"/>
              </a:cxn>
              <a:cxn ang="T13">
                <a:pos x="T2" y="T3"/>
              </a:cxn>
              <a:cxn ang="T14">
                <a:pos x="T4" y="T5"/>
              </a:cxn>
              <a:cxn ang="T15">
                <a:pos x="T6" y="T7"/>
              </a:cxn>
              <a:cxn ang="T16">
                <a:pos x="T8" y="T9"/>
              </a:cxn>
              <a:cxn ang="T17">
                <a:pos x="T10" y="T11"/>
              </a:cxn>
            </a:cxnLst>
            <a:rect l="T18" t="T19" r="T20" b="T21"/>
            <a:pathLst>
              <a:path w="1817" h="2364">
                <a:moveTo>
                  <a:pt x="155" y="2154"/>
                </a:moveTo>
                <a:lnTo>
                  <a:pt x="0" y="2154"/>
                </a:lnTo>
                <a:lnTo>
                  <a:pt x="333" y="2364"/>
                </a:lnTo>
                <a:lnTo>
                  <a:pt x="821" y="2154"/>
                </a:lnTo>
                <a:lnTo>
                  <a:pt x="694" y="2154"/>
                </a:lnTo>
                <a:lnTo>
                  <a:pt x="1817" y="0"/>
                </a:lnTo>
              </a:path>
            </a:pathLst>
          </a:custGeom>
          <a:gradFill rotWithShape="1">
            <a:gsLst>
              <a:gs pos="0">
                <a:schemeClr val="bg1">
                  <a:alpha val="0"/>
                </a:schemeClr>
              </a:gs>
              <a:gs pos="100000">
                <a:schemeClr val="hlink"/>
              </a:gs>
            </a:gsLst>
            <a:lin ang="5400000" scaled="1"/>
          </a:gradFill>
          <a:ln w="9525" cap="flat" cmpd="sng">
            <a:noFill/>
            <a:prstDash val="solid"/>
            <a:round/>
            <a:headEnd type="none" w="med" len="med"/>
            <a:tailEnd type="none" w="med" len="med"/>
          </a:ln>
        </p:spPr>
        <p:txBody>
          <a:bodyPr/>
          <a:lstStyle/>
          <a:p>
            <a:endParaRPr lang="en-US"/>
          </a:p>
        </p:txBody>
      </p:sp>
      <p:sp>
        <p:nvSpPr>
          <p:cNvPr id="10250" name="Freeform 9"/>
          <p:cNvSpPr>
            <a:spLocks/>
          </p:cNvSpPr>
          <p:nvPr/>
        </p:nvSpPr>
        <p:spPr bwMode="auto">
          <a:xfrm>
            <a:off x="1908175" y="1192213"/>
            <a:ext cx="1866900" cy="2219325"/>
          </a:xfrm>
          <a:custGeom>
            <a:avLst/>
            <a:gdLst>
              <a:gd name="T0" fmla="*/ 2147483647 w 1153"/>
              <a:gd name="T1" fmla="*/ 2147483647 h 2228"/>
              <a:gd name="T2" fmla="*/ 0 w 1153"/>
              <a:gd name="T3" fmla="*/ 2147483647 h 2228"/>
              <a:gd name="T4" fmla="*/ 2147483647 w 1153"/>
              <a:gd name="T5" fmla="*/ 2147483647 h 2228"/>
              <a:gd name="T6" fmla="*/ 2147483647 w 1153"/>
              <a:gd name="T7" fmla="*/ 2147483647 h 2228"/>
              <a:gd name="T8" fmla="*/ 2147483647 w 1153"/>
              <a:gd name="T9" fmla="*/ 2147483647 h 2228"/>
              <a:gd name="T10" fmla="*/ 2147483647 w 1153"/>
              <a:gd name="T11" fmla="*/ 0 h 2228"/>
              <a:gd name="T12" fmla="*/ 0 60000 65536"/>
              <a:gd name="T13" fmla="*/ 0 60000 65536"/>
              <a:gd name="T14" fmla="*/ 0 60000 65536"/>
              <a:gd name="T15" fmla="*/ 0 60000 65536"/>
              <a:gd name="T16" fmla="*/ 0 60000 65536"/>
              <a:gd name="T17" fmla="*/ 0 60000 65536"/>
              <a:gd name="T18" fmla="*/ 0 w 1153"/>
              <a:gd name="T19" fmla="*/ 0 h 2228"/>
              <a:gd name="T20" fmla="*/ 1153 w 1153"/>
              <a:gd name="T21" fmla="*/ 2228 h 2228"/>
            </a:gdLst>
            <a:ahLst/>
            <a:cxnLst>
              <a:cxn ang="T12">
                <a:pos x="T0" y="T1"/>
              </a:cxn>
              <a:cxn ang="T13">
                <a:pos x="T2" y="T3"/>
              </a:cxn>
              <a:cxn ang="T14">
                <a:pos x="T4" y="T5"/>
              </a:cxn>
              <a:cxn ang="T15">
                <a:pos x="T6" y="T7"/>
              </a:cxn>
              <a:cxn ang="T16">
                <a:pos x="T8" y="T9"/>
              </a:cxn>
              <a:cxn ang="T17">
                <a:pos x="T10" y="T11"/>
              </a:cxn>
            </a:cxnLst>
            <a:rect l="T18" t="T19" r="T20" b="T21"/>
            <a:pathLst>
              <a:path w="1153" h="2228">
                <a:moveTo>
                  <a:pt x="196" y="2029"/>
                </a:moveTo>
                <a:lnTo>
                  <a:pt x="0" y="2029"/>
                </a:lnTo>
                <a:lnTo>
                  <a:pt x="443" y="2228"/>
                </a:lnTo>
                <a:lnTo>
                  <a:pt x="920" y="2029"/>
                </a:lnTo>
                <a:lnTo>
                  <a:pt x="732" y="2029"/>
                </a:lnTo>
                <a:lnTo>
                  <a:pt x="1153" y="0"/>
                </a:lnTo>
              </a:path>
            </a:pathLst>
          </a:custGeom>
          <a:gradFill rotWithShape="1">
            <a:gsLst>
              <a:gs pos="0">
                <a:schemeClr val="bg1">
                  <a:alpha val="0"/>
                </a:schemeClr>
              </a:gs>
              <a:gs pos="100000">
                <a:schemeClr val="hlink"/>
              </a:gs>
            </a:gsLst>
            <a:lin ang="5400000" scaled="1"/>
          </a:gradFill>
          <a:ln w="9525" cap="flat" cmpd="sng">
            <a:noFill/>
            <a:prstDash val="solid"/>
            <a:round/>
            <a:headEnd type="none" w="med" len="med"/>
            <a:tailEnd type="none" w="med" len="med"/>
          </a:ln>
        </p:spPr>
        <p:txBody>
          <a:bodyPr/>
          <a:lstStyle/>
          <a:p>
            <a:endParaRPr lang="en-US"/>
          </a:p>
        </p:txBody>
      </p:sp>
      <p:sp>
        <p:nvSpPr>
          <p:cNvPr id="10251" name="Freeform 10"/>
          <p:cNvSpPr>
            <a:spLocks/>
          </p:cNvSpPr>
          <p:nvPr/>
        </p:nvSpPr>
        <p:spPr bwMode="auto">
          <a:xfrm>
            <a:off x="3689350" y="1231900"/>
            <a:ext cx="1336675" cy="2179638"/>
          </a:xfrm>
          <a:custGeom>
            <a:avLst/>
            <a:gdLst>
              <a:gd name="T0" fmla="*/ 2147483647 w 842"/>
              <a:gd name="T1" fmla="*/ 0 h 1373"/>
              <a:gd name="T2" fmla="*/ 2147483647 w 842"/>
              <a:gd name="T3" fmla="*/ 2147483647 h 1373"/>
              <a:gd name="T4" fmla="*/ 0 w 842"/>
              <a:gd name="T5" fmla="*/ 2147483647 h 1373"/>
              <a:gd name="T6" fmla="*/ 2147483647 w 842"/>
              <a:gd name="T7" fmla="*/ 2147483647 h 1373"/>
              <a:gd name="T8" fmla="*/ 2147483647 w 842"/>
              <a:gd name="T9" fmla="*/ 2147483647 h 1373"/>
              <a:gd name="T10" fmla="*/ 2147483647 w 842"/>
              <a:gd name="T11" fmla="*/ 2147483647 h 1373"/>
              <a:gd name="T12" fmla="*/ 2147483647 w 842"/>
              <a:gd name="T13" fmla="*/ 0 h 1373"/>
              <a:gd name="T14" fmla="*/ 0 60000 65536"/>
              <a:gd name="T15" fmla="*/ 0 60000 65536"/>
              <a:gd name="T16" fmla="*/ 0 60000 65536"/>
              <a:gd name="T17" fmla="*/ 0 60000 65536"/>
              <a:gd name="T18" fmla="*/ 0 60000 65536"/>
              <a:gd name="T19" fmla="*/ 0 60000 65536"/>
              <a:gd name="T20" fmla="*/ 0 60000 65536"/>
              <a:gd name="T21" fmla="*/ 0 w 842"/>
              <a:gd name="T22" fmla="*/ 0 h 1373"/>
              <a:gd name="T23" fmla="*/ 842 w 842"/>
              <a:gd name="T24" fmla="*/ 1373 h 13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2" h="1373">
                <a:moveTo>
                  <a:pt x="380" y="0"/>
                </a:moveTo>
                <a:lnTo>
                  <a:pt x="155" y="1245"/>
                </a:lnTo>
                <a:lnTo>
                  <a:pt x="0" y="1245"/>
                </a:lnTo>
                <a:lnTo>
                  <a:pt x="436" y="1373"/>
                </a:lnTo>
                <a:lnTo>
                  <a:pt x="842" y="1245"/>
                </a:lnTo>
                <a:lnTo>
                  <a:pt x="716" y="1245"/>
                </a:lnTo>
                <a:lnTo>
                  <a:pt x="425" y="0"/>
                </a:lnTo>
              </a:path>
            </a:pathLst>
          </a:custGeom>
          <a:gradFill rotWithShape="1">
            <a:gsLst>
              <a:gs pos="0">
                <a:schemeClr val="bg1">
                  <a:alpha val="0"/>
                </a:schemeClr>
              </a:gs>
              <a:gs pos="100000">
                <a:schemeClr val="hlink"/>
              </a:gs>
            </a:gsLst>
            <a:lin ang="5400000" scaled="1"/>
          </a:gradFill>
          <a:ln w="9525" cap="flat" cmpd="sng">
            <a:noFill/>
            <a:prstDash val="solid"/>
            <a:round/>
            <a:headEnd type="none" w="med" len="med"/>
            <a:tailEnd type="none" w="med" len="med"/>
          </a:ln>
        </p:spPr>
        <p:txBody>
          <a:bodyPr/>
          <a:lstStyle/>
          <a:p>
            <a:endParaRPr lang="en-US"/>
          </a:p>
        </p:txBody>
      </p:sp>
      <p:sp>
        <p:nvSpPr>
          <p:cNvPr id="10252" name="Rectangle 11"/>
          <p:cNvSpPr>
            <a:spLocks noGrp="1" noChangeArrowheads="1"/>
          </p:cNvSpPr>
          <p:nvPr>
            <p:ph type="title" idx="4294967295"/>
          </p:nvPr>
        </p:nvSpPr>
        <p:spPr/>
        <p:txBody>
          <a:bodyPr/>
          <a:lstStyle/>
          <a:p>
            <a:r>
              <a:rPr lang="en-US" smtClean="0"/>
              <a:t>A Complete Solutions Portfolio</a:t>
            </a:r>
          </a:p>
        </p:txBody>
      </p:sp>
      <p:pic>
        <p:nvPicPr>
          <p:cNvPr id="1142796" name="Picture 12" descr="1"/>
          <p:cNvPicPr>
            <a:picLocks noGrp="1" noChangeAspect="1" noChangeArrowheads="1"/>
          </p:cNvPicPr>
          <p:nvPr>
            <p:ph sz="half" idx="4294967295"/>
          </p:nvPr>
        </p:nvPicPr>
        <p:blipFill>
          <a:blip r:embed="rId4" cstate="print"/>
          <a:srcRect/>
          <a:stretch>
            <a:fillRect/>
          </a:stretch>
        </p:blipFill>
        <p:spPr>
          <a:xfrm>
            <a:off x="3376013" y="4210050"/>
            <a:ext cx="836613" cy="900113"/>
          </a:xfrm>
          <a:effectLst>
            <a:outerShdw dist="71842" dir="2700000" algn="ctr" rotWithShape="0">
              <a:schemeClr val="tx1">
                <a:alpha val="50000"/>
              </a:schemeClr>
            </a:outerShdw>
          </a:effectLst>
        </p:spPr>
      </p:pic>
      <p:sp>
        <p:nvSpPr>
          <p:cNvPr id="10254" name="Text Box 13"/>
          <p:cNvSpPr txBox="1">
            <a:spLocks noChangeArrowheads="1"/>
          </p:cNvSpPr>
          <p:nvPr/>
        </p:nvSpPr>
        <p:spPr bwMode="auto">
          <a:xfrm>
            <a:off x="5187950" y="3487738"/>
            <a:ext cx="2305050" cy="458787"/>
          </a:xfrm>
          <a:prstGeom prst="rect">
            <a:avLst/>
          </a:prstGeom>
          <a:noFill/>
          <a:ln w="9525">
            <a:noFill/>
            <a:miter lim="800000"/>
            <a:headEnd/>
            <a:tailEnd/>
          </a:ln>
        </p:spPr>
        <p:txBody>
          <a:bodyPr>
            <a:spAutoFit/>
          </a:bodyPr>
          <a:lstStyle/>
          <a:p>
            <a:pPr algn="ctr">
              <a:lnSpc>
                <a:spcPct val="90000"/>
              </a:lnSpc>
              <a:spcBef>
                <a:spcPct val="20000"/>
              </a:spcBef>
            </a:pPr>
            <a:r>
              <a:rPr lang="en-US" sz="1200" b="1" i="1">
                <a:cs typeface="Arial" charset="0"/>
              </a:rPr>
              <a:t>Highest Bandwidth</a:t>
            </a:r>
          </a:p>
          <a:p>
            <a:pPr algn="ctr">
              <a:lnSpc>
                <a:spcPct val="90000"/>
              </a:lnSpc>
              <a:spcBef>
                <a:spcPct val="20000"/>
              </a:spcBef>
            </a:pPr>
            <a:r>
              <a:rPr lang="en-US" sz="1200" b="1" i="1">
                <a:cs typeface="Arial" charset="0"/>
              </a:rPr>
              <a:t>FPGA</a:t>
            </a:r>
          </a:p>
        </p:txBody>
      </p:sp>
      <p:sp>
        <p:nvSpPr>
          <p:cNvPr id="10255" name="Text Box 14"/>
          <p:cNvSpPr txBox="1">
            <a:spLocks noChangeArrowheads="1"/>
          </p:cNvSpPr>
          <p:nvPr/>
        </p:nvSpPr>
        <p:spPr bwMode="auto">
          <a:xfrm>
            <a:off x="0" y="3487738"/>
            <a:ext cx="1558925" cy="600075"/>
          </a:xfrm>
          <a:prstGeom prst="rect">
            <a:avLst/>
          </a:prstGeom>
          <a:noFill/>
          <a:ln w="9525">
            <a:noFill/>
            <a:miter lim="800000"/>
            <a:headEnd/>
            <a:tailEnd/>
          </a:ln>
        </p:spPr>
        <p:txBody>
          <a:bodyPr>
            <a:spAutoFit/>
          </a:bodyPr>
          <a:lstStyle/>
          <a:p>
            <a:pPr algn="ctr">
              <a:lnSpc>
                <a:spcPct val="85000"/>
              </a:lnSpc>
              <a:spcBef>
                <a:spcPct val="20000"/>
              </a:spcBef>
            </a:pPr>
            <a:r>
              <a:rPr lang="en-US" sz="1200" b="1" i="1">
                <a:cs typeface="Arial" charset="0"/>
              </a:rPr>
              <a:t>Lowest Cost, Lowest Power</a:t>
            </a:r>
          </a:p>
          <a:p>
            <a:pPr algn="ctr">
              <a:lnSpc>
                <a:spcPct val="85000"/>
              </a:lnSpc>
              <a:spcBef>
                <a:spcPct val="20000"/>
              </a:spcBef>
            </a:pPr>
            <a:r>
              <a:rPr lang="en-US" sz="1200" b="1" i="1">
                <a:cs typeface="Arial" charset="0"/>
              </a:rPr>
              <a:t>CPLDs</a:t>
            </a:r>
          </a:p>
        </p:txBody>
      </p:sp>
      <p:sp>
        <p:nvSpPr>
          <p:cNvPr id="10256" name="Text Box 15"/>
          <p:cNvSpPr txBox="1">
            <a:spLocks noChangeArrowheads="1"/>
          </p:cNvSpPr>
          <p:nvPr/>
        </p:nvSpPr>
        <p:spPr bwMode="auto">
          <a:xfrm>
            <a:off x="7377113" y="3479800"/>
            <a:ext cx="1560512" cy="600075"/>
          </a:xfrm>
          <a:prstGeom prst="rect">
            <a:avLst/>
          </a:prstGeom>
          <a:noFill/>
          <a:ln w="9525">
            <a:noFill/>
            <a:miter lim="800000"/>
            <a:headEnd/>
            <a:tailEnd/>
          </a:ln>
        </p:spPr>
        <p:txBody>
          <a:bodyPr>
            <a:spAutoFit/>
          </a:bodyPr>
          <a:lstStyle/>
          <a:p>
            <a:pPr algn="ctr">
              <a:lnSpc>
                <a:spcPct val="85000"/>
              </a:lnSpc>
              <a:spcBef>
                <a:spcPct val="20000"/>
              </a:spcBef>
            </a:pPr>
            <a:r>
              <a:rPr lang="en-US" sz="1200" b="1" i="1">
                <a:cs typeface="Arial" charset="0"/>
              </a:rPr>
              <a:t>Lowest Risk, Lowest Total Cost</a:t>
            </a:r>
          </a:p>
          <a:p>
            <a:pPr algn="ctr">
              <a:lnSpc>
                <a:spcPct val="85000"/>
              </a:lnSpc>
              <a:spcBef>
                <a:spcPct val="20000"/>
              </a:spcBef>
            </a:pPr>
            <a:r>
              <a:rPr lang="en-US" sz="1200" b="1" i="1">
                <a:cs typeface="Arial" charset="0"/>
              </a:rPr>
              <a:t>ASICs</a:t>
            </a:r>
          </a:p>
        </p:txBody>
      </p:sp>
      <p:sp>
        <p:nvSpPr>
          <p:cNvPr id="10257" name="Text Box 16"/>
          <p:cNvSpPr txBox="1">
            <a:spLocks noChangeArrowheads="1"/>
          </p:cNvSpPr>
          <p:nvPr/>
        </p:nvSpPr>
        <p:spPr bwMode="auto">
          <a:xfrm>
            <a:off x="1652588" y="3487738"/>
            <a:ext cx="1560512" cy="600075"/>
          </a:xfrm>
          <a:prstGeom prst="rect">
            <a:avLst/>
          </a:prstGeom>
          <a:noFill/>
          <a:ln w="9525">
            <a:noFill/>
            <a:miter lim="800000"/>
            <a:headEnd/>
            <a:tailEnd/>
          </a:ln>
        </p:spPr>
        <p:txBody>
          <a:bodyPr>
            <a:spAutoFit/>
          </a:bodyPr>
          <a:lstStyle/>
          <a:p>
            <a:pPr algn="ctr">
              <a:lnSpc>
                <a:spcPct val="85000"/>
              </a:lnSpc>
              <a:spcBef>
                <a:spcPct val="20000"/>
              </a:spcBef>
            </a:pPr>
            <a:r>
              <a:rPr lang="en-US" sz="1200" b="1" i="1">
                <a:cs typeface="Arial" charset="0"/>
              </a:rPr>
              <a:t>Lowest Cost,</a:t>
            </a:r>
          </a:p>
          <a:p>
            <a:pPr algn="ctr">
              <a:lnSpc>
                <a:spcPct val="85000"/>
              </a:lnSpc>
              <a:spcBef>
                <a:spcPct val="20000"/>
              </a:spcBef>
            </a:pPr>
            <a:r>
              <a:rPr lang="en-US" sz="1200" b="1" i="1">
                <a:cs typeface="Arial" charset="0"/>
              </a:rPr>
              <a:t>Lowest Power FPGA</a:t>
            </a:r>
          </a:p>
        </p:txBody>
      </p:sp>
      <p:pic>
        <p:nvPicPr>
          <p:cNvPr id="10258" name="Picture 17" descr="NiosII"/>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691680" y="4509120"/>
            <a:ext cx="925588" cy="324674"/>
          </a:xfrm>
          <a:prstGeom prst="rect">
            <a:avLst/>
          </a:prstGeom>
          <a:noFill/>
          <a:ln w="9525">
            <a:noFill/>
            <a:miter lim="800000"/>
            <a:headEnd/>
            <a:tailEnd/>
          </a:ln>
        </p:spPr>
      </p:pic>
      <p:pic>
        <p:nvPicPr>
          <p:cNvPr id="10259" name="Picture 18" descr="QII-0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800600" y="4171950"/>
            <a:ext cx="1336675" cy="979488"/>
          </a:xfrm>
          <a:prstGeom prst="rect">
            <a:avLst/>
          </a:prstGeom>
          <a:noFill/>
          <a:ln w="9525">
            <a:noFill/>
            <a:miter lim="800000"/>
            <a:headEnd/>
            <a:tailEnd/>
          </a:ln>
        </p:spPr>
      </p:pic>
      <p:sp>
        <p:nvSpPr>
          <p:cNvPr id="10260" name="Text Box 19"/>
          <p:cNvSpPr txBox="1">
            <a:spLocks noChangeArrowheads="1"/>
          </p:cNvSpPr>
          <p:nvPr/>
        </p:nvSpPr>
        <p:spPr bwMode="auto">
          <a:xfrm>
            <a:off x="5004048" y="5301208"/>
            <a:ext cx="941283" cy="641714"/>
          </a:xfrm>
          <a:prstGeom prst="rect">
            <a:avLst/>
          </a:prstGeom>
          <a:noFill/>
          <a:ln w="9525" algn="ctr">
            <a:noFill/>
            <a:miter lim="800000"/>
            <a:headEnd/>
            <a:tailEnd/>
          </a:ln>
        </p:spPr>
        <p:txBody>
          <a:bodyPr wrap="none">
            <a:spAutoFit/>
          </a:bodyPr>
          <a:lstStyle/>
          <a:p>
            <a:pPr algn="ctr">
              <a:lnSpc>
                <a:spcPct val="85000"/>
              </a:lnSpc>
              <a:defRPr/>
            </a:pPr>
            <a:r>
              <a:rPr lang="en-US" sz="1400" b="1" i="1" dirty="0" smtClean="0">
                <a:solidFill>
                  <a:schemeClr val="bg2">
                    <a:lumMod val="50000"/>
                  </a:schemeClr>
                </a:solidFill>
                <a:cs typeface="Arial" charset="0"/>
              </a:rPr>
              <a:t>FPGA</a:t>
            </a:r>
          </a:p>
          <a:p>
            <a:pPr algn="ctr">
              <a:lnSpc>
                <a:spcPct val="85000"/>
              </a:lnSpc>
              <a:defRPr/>
            </a:pPr>
            <a:r>
              <a:rPr lang="en-US" sz="1400" b="1" i="1" dirty="0" smtClean="0">
                <a:solidFill>
                  <a:schemeClr val="bg2">
                    <a:lumMod val="50000"/>
                  </a:schemeClr>
                </a:solidFill>
                <a:cs typeface="Arial" charset="0"/>
              </a:rPr>
              <a:t>Design</a:t>
            </a:r>
            <a:endParaRPr lang="en-US" sz="1400" b="1" i="1" dirty="0">
              <a:solidFill>
                <a:schemeClr val="bg2">
                  <a:lumMod val="50000"/>
                </a:schemeClr>
              </a:solidFill>
              <a:cs typeface="Arial" charset="0"/>
            </a:endParaRPr>
          </a:p>
          <a:p>
            <a:pPr algn="ctr">
              <a:lnSpc>
                <a:spcPct val="85000"/>
              </a:lnSpc>
              <a:defRPr/>
            </a:pPr>
            <a:r>
              <a:rPr lang="en-US" sz="1400" b="1" i="1" dirty="0" smtClean="0">
                <a:solidFill>
                  <a:schemeClr val="bg2">
                    <a:lumMod val="50000"/>
                  </a:schemeClr>
                </a:solidFill>
                <a:cs typeface="Arial" charset="0"/>
              </a:rPr>
              <a:t>Software</a:t>
            </a:r>
            <a:endParaRPr lang="en-US" sz="1400" b="1" i="1" dirty="0">
              <a:solidFill>
                <a:schemeClr val="bg2">
                  <a:lumMod val="50000"/>
                </a:schemeClr>
              </a:solidFill>
              <a:cs typeface="Arial" charset="0"/>
            </a:endParaRPr>
          </a:p>
        </p:txBody>
      </p:sp>
      <p:sp>
        <p:nvSpPr>
          <p:cNvPr id="10261" name="Text Box 20"/>
          <p:cNvSpPr txBox="1">
            <a:spLocks noChangeArrowheads="1"/>
          </p:cNvSpPr>
          <p:nvPr/>
        </p:nvSpPr>
        <p:spPr bwMode="auto">
          <a:xfrm rot="10800000" flipV="1">
            <a:off x="2910876" y="5409290"/>
            <a:ext cx="1716087" cy="457200"/>
          </a:xfrm>
          <a:prstGeom prst="rect">
            <a:avLst/>
          </a:prstGeom>
          <a:noFill/>
          <a:ln w="9525" algn="ctr">
            <a:noFill/>
            <a:miter lim="800000"/>
            <a:headEnd/>
            <a:tailEnd/>
          </a:ln>
        </p:spPr>
        <p:txBody>
          <a:bodyPr>
            <a:spAutoFit/>
          </a:bodyPr>
          <a:lstStyle/>
          <a:p>
            <a:pPr algn="ctr">
              <a:lnSpc>
                <a:spcPct val="85000"/>
              </a:lnSpc>
              <a:defRPr/>
            </a:pPr>
            <a:r>
              <a:rPr lang="en-US" sz="1400" b="1" i="1" dirty="0">
                <a:solidFill>
                  <a:schemeClr val="bg2">
                    <a:lumMod val="50000"/>
                  </a:schemeClr>
                </a:solidFill>
                <a:cs typeface="Arial" charset="0"/>
              </a:rPr>
              <a:t>Intellectual </a:t>
            </a:r>
            <a:r>
              <a:rPr lang="en-US" sz="1400" b="1" i="1" dirty="0" smtClean="0">
                <a:solidFill>
                  <a:schemeClr val="bg2">
                    <a:lumMod val="50000"/>
                  </a:schemeClr>
                </a:solidFill>
                <a:cs typeface="Arial" charset="0"/>
              </a:rPr>
              <a:t>Property </a:t>
            </a:r>
            <a:r>
              <a:rPr lang="en-US" sz="1400" b="1" i="1" dirty="0">
                <a:solidFill>
                  <a:schemeClr val="bg2">
                    <a:lumMod val="50000"/>
                  </a:schemeClr>
                </a:solidFill>
                <a:cs typeface="Arial" charset="0"/>
              </a:rPr>
              <a:t>(IP)</a:t>
            </a:r>
          </a:p>
        </p:txBody>
      </p:sp>
      <p:pic>
        <p:nvPicPr>
          <p:cNvPr id="1142805" name="Picture 21" descr="dspboard"/>
          <p:cNvPicPr>
            <a:picLocks noChangeAspect="1" noChangeArrowheads="1"/>
          </p:cNvPicPr>
          <p:nvPr/>
        </p:nvPicPr>
        <p:blipFill>
          <a:blip r:embed="rId7" cstate="print"/>
          <a:srcRect/>
          <a:stretch>
            <a:fillRect/>
          </a:stretch>
        </p:blipFill>
        <p:spPr bwMode="auto">
          <a:xfrm>
            <a:off x="6553200" y="4211638"/>
            <a:ext cx="1354138" cy="898525"/>
          </a:xfrm>
          <a:prstGeom prst="rect">
            <a:avLst/>
          </a:prstGeom>
          <a:noFill/>
          <a:ln w="28575">
            <a:noFill/>
            <a:miter lim="800000"/>
            <a:headEnd/>
            <a:tailEnd/>
          </a:ln>
          <a:effectLst>
            <a:outerShdw dist="53882" dir="2700000" algn="ctr" rotWithShape="0">
              <a:schemeClr val="tx1">
                <a:alpha val="50000"/>
              </a:schemeClr>
            </a:outerShdw>
          </a:effectLst>
        </p:spPr>
      </p:pic>
      <p:sp>
        <p:nvSpPr>
          <p:cNvPr id="10263" name="Text Box 22"/>
          <p:cNvSpPr txBox="1">
            <a:spLocks noChangeArrowheads="1"/>
          </p:cNvSpPr>
          <p:nvPr/>
        </p:nvSpPr>
        <p:spPr bwMode="auto">
          <a:xfrm>
            <a:off x="6608763" y="5410877"/>
            <a:ext cx="1309687" cy="458788"/>
          </a:xfrm>
          <a:prstGeom prst="rect">
            <a:avLst/>
          </a:prstGeom>
          <a:noFill/>
          <a:ln w="9525" algn="ctr">
            <a:noFill/>
            <a:miter lim="800000"/>
            <a:headEnd/>
            <a:tailEnd/>
          </a:ln>
        </p:spPr>
        <p:txBody>
          <a:bodyPr wrap="none">
            <a:spAutoFit/>
          </a:bodyPr>
          <a:lstStyle/>
          <a:p>
            <a:pPr algn="ctr">
              <a:lnSpc>
                <a:spcPct val="85000"/>
              </a:lnSpc>
              <a:defRPr/>
            </a:pPr>
            <a:r>
              <a:rPr lang="en-US" sz="1400" b="1" i="1" dirty="0">
                <a:solidFill>
                  <a:schemeClr val="bg2">
                    <a:lumMod val="50000"/>
                  </a:schemeClr>
                </a:solidFill>
                <a:cs typeface="Arial" charset="0"/>
              </a:rPr>
              <a:t>Development</a:t>
            </a:r>
          </a:p>
          <a:p>
            <a:pPr algn="ctr">
              <a:lnSpc>
                <a:spcPct val="85000"/>
              </a:lnSpc>
              <a:defRPr/>
            </a:pPr>
            <a:r>
              <a:rPr lang="en-US" sz="1400" b="1" i="1" dirty="0" smtClean="0">
                <a:solidFill>
                  <a:schemeClr val="bg2">
                    <a:lumMod val="50000"/>
                  </a:schemeClr>
                </a:solidFill>
                <a:cs typeface="Arial" charset="0"/>
              </a:rPr>
              <a:t>Kits</a:t>
            </a:r>
            <a:endParaRPr lang="en-US" sz="1400" b="1" i="1" dirty="0">
              <a:solidFill>
                <a:schemeClr val="bg2">
                  <a:lumMod val="50000"/>
                </a:schemeClr>
              </a:solidFill>
              <a:cs typeface="Arial" charset="0"/>
            </a:endParaRPr>
          </a:p>
        </p:txBody>
      </p:sp>
      <p:sp>
        <p:nvSpPr>
          <p:cNvPr id="10264" name="Text Box 23"/>
          <p:cNvSpPr txBox="1">
            <a:spLocks noChangeArrowheads="1"/>
          </p:cNvSpPr>
          <p:nvPr/>
        </p:nvSpPr>
        <p:spPr bwMode="auto">
          <a:xfrm>
            <a:off x="683568" y="5301208"/>
            <a:ext cx="2305050" cy="684803"/>
          </a:xfrm>
          <a:prstGeom prst="rect">
            <a:avLst/>
          </a:prstGeom>
          <a:noFill/>
          <a:ln w="9525">
            <a:noFill/>
            <a:miter lim="800000"/>
            <a:headEnd/>
            <a:tailEnd/>
          </a:ln>
        </p:spPr>
        <p:txBody>
          <a:bodyPr>
            <a:spAutoFit/>
          </a:bodyPr>
          <a:lstStyle/>
          <a:p>
            <a:pPr algn="ctr">
              <a:lnSpc>
                <a:spcPct val="85000"/>
              </a:lnSpc>
              <a:spcBef>
                <a:spcPct val="20000"/>
              </a:spcBef>
              <a:defRPr/>
            </a:pPr>
            <a:r>
              <a:rPr lang="en-US" sz="1400" b="1" i="1" dirty="0">
                <a:solidFill>
                  <a:schemeClr val="bg2">
                    <a:lumMod val="50000"/>
                  </a:schemeClr>
                </a:solidFill>
                <a:cs typeface="Arial" charset="0"/>
              </a:rPr>
              <a:t>Embedded</a:t>
            </a:r>
            <a:br>
              <a:rPr lang="en-US" sz="1400" b="1" i="1" dirty="0">
                <a:solidFill>
                  <a:schemeClr val="bg2">
                    <a:lumMod val="50000"/>
                  </a:schemeClr>
                </a:solidFill>
                <a:cs typeface="Arial" charset="0"/>
              </a:rPr>
            </a:br>
            <a:r>
              <a:rPr lang="en-US" sz="1400" b="1" i="1" dirty="0" smtClean="0">
                <a:solidFill>
                  <a:schemeClr val="bg2">
                    <a:lumMod val="50000"/>
                  </a:schemeClr>
                </a:solidFill>
                <a:cs typeface="Arial" charset="0"/>
              </a:rPr>
              <a:t>Hard &amp; Soft Processors</a:t>
            </a:r>
          </a:p>
          <a:p>
            <a:pPr algn="ctr">
              <a:lnSpc>
                <a:spcPct val="85000"/>
              </a:lnSpc>
              <a:spcBef>
                <a:spcPct val="20000"/>
              </a:spcBef>
              <a:defRPr/>
            </a:pPr>
            <a:r>
              <a:rPr lang="en-US" sz="1400" b="1" i="1" dirty="0" smtClean="0">
                <a:solidFill>
                  <a:schemeClr val="bg2">
                    <a:lumMod val="50000"/>
                  </a:schemeClr>
                </a:solidFill>
                <a:cs typeface="Arial" charset="0"/>
              </a:rPr>
              <a:t>&amp; Development Suites</a:t>
            </a:r>
            <a:endParaRPr lang="en-US" sz="1400" b="1" i="1" dirty="0">
              <a:solidFill>
                <a:schemeClr val="bg2">
                  <a:lumMod val="50000"/>
                </a:schemeClr>
              </a:solidFill>
              <a:cs typeface="Arial" charset="0"/>
            </a:endParaRPr>
          </a:p>
        </p:txBody>
      </p:sp>
      <p:sp>
        <p:nvSpPr>
          <p:cNvPr id="1142808" name="Rectangle 24"/>
          <p:cNvSpPr>
            <a:spLocks noChangeArrowheads="1"/>
          </p:cNvSpPr>
          <p:nvPr/>
        </p:nvSpPr>
        <p:spPr bwMode="auto">
          <a:xfrm>
            <a:off x="409575" y="2401888"/>
            <a:ext cx="1304925" cy="525462"/>
          </a:xfrm>
          <a:prstGeom prst="rect">
            <a:avLst/>
          </a:prstGeom>
          <a:solidFill>
            <a:schemeClr val="bg1"/>
          </a:solidFill>
          <a:ln w="28575">
            <a:solidFill>
              <a:srgbClr val="C0C0C0"/>
            </a:solidFill>
            <a:miter lim="800000"/>
            <a:headEnd/>
            <a:tailEnd/>
          </a:ln>
          <a:effectLst>
            <a:outerShdw dist="53882" dir="2700000" algn="ctr" rotWithShape="0">
              <a:schemeClr val="tx1">
                <a:alpha val="50000"/>
              </a:schemeClr>
            </a:outerShdw>
          </a:effectLst>
        </p:spPr>
        <p:txBody>
          <a:bodyPr wrap="none" anchor="ctr"/>
          <a:lstStyle/>
          <a:p>
            <a:pPr>
              <a:defRPr/>
            </a:pPr>
            <a:endParaRPr lang="en-US">
              <a:latin typeface="Arial" pitchFamily="34" charset="0"/>
            </a:endParaRPr>
          </a:p>
        </p:txBody>
      </p:sp>
      <p:sp>
        <p:nvSpPr>
          <p:cNvPr id="1142809" name="Rectangle 25"/>
          <p:cNvSpPr>
            <a:spLocks noChangeArrowheads="1"/>
          </p:cNvSpPr>
          <p:nvPr/>
        </p:nvSpPr>
        <p:spPr bwMode="auto">
          <a:xfrm>
            <a:off x="2038350" y="2401888"/>
            <a:ext cx="1360488" cy="517525"/>
          </a:xfrm>
          <a:prstGeom prst="rect">
            <a:avLst/>
          </a:prstGeom>
          <a:solidFill>
            <a:schemeClr val="bg1"/>
          </a:solidFill>
          <a:ln w="28575">
            <a:solidFill>
              <a:srgbClr val="C0C0C0"/>
            </a:solidFill>
            <a:miter lim="800000"/>
            <a:headEnd/>
            <a:tailEnd/>
          </a:ln>
          <a:effectLst>
            <a:outerShdw dist="53882" dir="2700000" algn="ctr" rotWithShape="0">
              <a:schemeClr val="tx1">
                <a:alpha val="50000"/>
              </a:schemeClr>
            </a:outerShdw>
          </a:effectLst>
        </p:spPr>
        <p:txBody>
          <a:bodyPr wrap="none" anchor="ctr"/>
          <a:lstStyle/>
          <a:p>
            <a:pPr>
              <a:defRPr/>
            </a:pPr>
            <a:endParaRPr lang="en-US">
              <a:latin typeface="Arial" pitchFamily="34" charset="0"/>
            </a:endParaRPr>
          </a:p>
        </p:txBody>
      </p:sp>
      <p:sp>
        <p:nvSpPr>
          <p:cNvPr id="1142810" name="Rectangle 26"/>
          <p:cNvSpPr>
            <a:spLocks noChangeArrowheads="1"/>
          </p:cNvSpPr>
          <p:nvPr/>
        </p:nvSpPr>
        <p:spPr bwMode="auto">
          <a:xfrm>
            <a:off x="3709988" y="2400300"/>
            <a:ext cx="1427162" cy="519113"/>
          </a:xfrm>
          <a:prstGeom prst="rect">
            <a:avLst/>
          </a:prstGeom>
          <a:solidFill>
            <a:schemeClr val="bg1"/>
          </a:solidFill>
          <a:ln w="28575">
            <a:solidFill>
              <a:srgbClr val="C0C0C0"/>
            </a:solidFill>
            <a:miter lim="800000"/>
            <a:headEnd/>
            <a:tailEnd/>
          </a:ln>
          <a:effectLst>
            <a:outerShdw dist="53882" dir="2700000" algn="ctr" rotWithShape="0">
              <a:schemeClr val="tx1">
                <a:alpha val="50000"/>
              </a:schemeClr>
            </a:outerShdw>
          </a:effectLst>
        </p:spPr>
        <p:txBody>
          <a:bodyPr wrap="none" anchor="ctr"/>
          <a:lstStyle/>
          <a:p>
            <a:pPr>
              <a:defRPr/>
            </a:pPr>
            <a:endParaRPr lang="en-US">
              <a:latin typeface="Arial" pitchFamily="34" charset="0"/>
            </a:endParaRPr>
          </a:p>
        </p:txBody>
      </p:sp>
      <p:sp>
        <p:nvSpPr>
          <p:cNvPr id="1142814" name="Rectangle 30"/>
          <p:cNvSpPr>
            <a:spLocks noChangeArrowheads="1"/>
          </p:cNvSpPr>
          <p:nvPr/>
        </p:nvSpPr>
        <p:spPr bwMode="auto">
          <a:xfrm>
            <a:off x="7159625" y="2389188"/>
            <a:ext cx="1368425" cy="528637"/>
          </a:xfrm>
          <a:prstGeom prst="rect">
            <a:avLst/>
          </a:prstGeom>
          <a:solidFill>
            <a:schemeClr val="bg1"/>
          </a:solidFill>
          <a:ln w="28575">
            <a:solidFill>
              <a:srgbClr val="C0C0C0"/>
            </a:solidFill>
            <a:miter lim="800000"/>
            <a:headEnd/>
            <a:tailEnd/>
          </a:ln>
          <a:effectLst>
            <a:outerShdw dist="53882" dir="2700000" algn="ctr" rotWithShape="0">
              <a:schemeClr val="tx1">
                <a:alpha val="50000"/>
              </a:schemeClr>
            </a:outerShdw>
          </a:effectLst>
        </p:spPr>
        <p:txBody>
          <a:bodyPr wrap="none" anchor="ctr"/>
          <a:lstStyle/>
          <a:p>
            <a:pPr algn="ctr">
              <a:lnSpc>
                <a:spcPct val="85000"/>
              </a:lnSpc>
              <a:defRPr/>
            </a:pPr>
            <a:endParaRPr lang="en-US" sz="1200" b="1" i="1">
              <a:latin typeface="Arial" pitchFamily="34" charset="0"/>
              <a:cs typeface="Arial" pitchFamily="34" charset="0"/>
            </a:endParaRPr>
          </a:p>
        </p:txBody>
      </p:sp>
      <p:sp>
        <p:nvSpPr>
          <p:cNvPr id="10269" name="Text Box 32"/>
          <p:cNvSpPr txBox="1">
            <a:spLocks noChangeArrowheads="1"/>
          </p:cNvSpPr>
          <p:nvPr/>
        </p:nvSpPr>
        <p:spPr bwMode="auto">
          <a:xfrm>
            <a:off x="3179763" y="3484563"/>
            <a:ext cx="2305050" cy="424732"/>
          </a:xfrm>
          <a:prstGeom prst="rect">
            <a:avLst/>
          </a:prstGeom>
          <a:noFill/>
          <a:ln w="9525">
            <a:noFill/>
            <a:miter lim="800000"/>
            <a:headEnd/>
            <a:tailEnd/>
          </a:ln>
        </p:spPr>
        <p:txBody>
          <a:bodyPr>
            <a:spAutoFit/>
          </a:bodyPr>
          <a:lstStyle/>
          <a:p>
            <a:pPr algn="ctr">
              <a:lnSpc>
                <a:spcPct val="90000"/>
              </a:lnSpc>
              <a:spcBef>
                <a:spcPct val="20000"/>
              </a:spcBef>
            </a:pPr>
            <a:r>
              <a:rPr lang="en-US" sz="1200" b="1" i="1" dirty="0" smtClean="0">
                <a:cs typeface="Arial" charset="0"/>
              </a:rPr>
              <a:t>Cost- </a:t>
            </a:r>
            <a:r>
              <a:rPr lang="en-US" sz="1200" b="1" i="1" dirty="0">
                <a:cs typeface="Arial" charset="0"/>
              </a:rPr>
              <a:t>and </a:t>
            </a:r>
            <a:r>
              <a:rPr lang="en-US" sz="1200" b="1" i="1" dirty="0" smtClean="0">
                <a:cs typeface="Arial" charset="0"/>
              </a:rPr>
              <a:t>Power-Optimized </a:t>
            </a:r>
            <a:r>
              <a:rPr lang="en-US" sz="1200" b="1" i="1" dirty="0">
                <a:cs typeface="Arial" charset="0"/>
              </a:rPr>
              <a:t/>
            </a:r>
            <a:br>
              <a:rPr lang="en-US" sz="1200" b="1" i="1" dirty="0">
                <a:cs typeface="Arial" charset="0"/>
              </a:rPr>
            </a:br>
            <a:r>
              <a:rPr lang="en-US" sz="1200" b="1" i="1" dirty="0">
                <a:cs typeface="Arial" charset="0"/>
              </a:rPr>
              <a:t>FPGA</a:t>
            </a:r>
          </a:p>
        </p:txBody>
      </p:sp>
      <p:sp>
        <p:nvSpPr>
          <p:cNvPr id="10270" name="Freeform 33"/>
          <p:cNvSpPr>
            <a:spLocks/>
          </p:cNvSpPr>
          <p:nvPr/>
        </p:nvSpPr>
        <p:spPr bwMode="auto">
          <a:xfrm flipH="1">
            <a:off x="5160963" y="1192213"/>
            <a:ext cx="1866900" cy="2219325"/>
          </a:xfrm>
          <a:custGeom>
            <a:avLst/>
            <a:gdLst>
              <a:gd name="T0" fmla="*/ 2147483647 w 1153"/>
              <a:gd name="T1" fmla="*/ 2147483647 h 2228"/>
              <a:gd name="T2" fmla="*/ 0 w 1153"/>
              <a:gd name="T3" fmla="*/ 2147483647 h 2228"/>
              <a:gd name="T4" fmla="*/ 2147483647 w 1153"/>
              <a:gd name="T5" fmla="*/ 2147483647 h 2228"/>
              <a:gd name="T6" fmla="*/ 2147483647 w 1153"/>
              <a:gd name="T7" fmla="*/ 2147483647 h 2228"/>
              <a:gd name="T8" fmla="*/ 2147483647 w 1153"/>
              <a:gd name="T9" fmla="*/ 2147483647 h 2228"/>
              <a:gd name="T10" fmla="*/ 2147483647 w 1153"/>
              <a:gd name="T11" fmla="*/ 0 h 2228"/>
              <a:gd name="T12" fmla="*/ 0 60000 65536"/>
              <a:gd name="T13" fmla="*/ 0 60000 65536"/>
              <a:gd name="T14" fmla="*/ 0 60000 65536"/>
              <a:gd name="T15" fmla="*/ 0 60000 65536"/>
              <a:gd name="T16" fmla="*/ 0 60000 65536"/>
              <a:gd name="T17" fmla="*/ 0 60000 65536"/>
              <a:gd name="T18" fmla="*/ 0 w 1153"/>
              <a:gd name="T19" fmla="*/ 0 h 2228"/>
              <a:gd name="T20" fmla="*/ 1153 w 1153"/>
              <a:gd name="T21" fmla="*/ 2228 h 2228"/>
            </a:gdLst>
            <a:ahLst/>
            <a:cxnLst>
              <a:cxn ang="T12">
                <a:pos x="T0" y="T1"/>
              </a:cxn>
              <a:cxn ang="T13">
                <a:pos x="T2" y="T3"/>
              </a:cxn>
              <a:cxn ang="T14">
                <a:pos x="T4" y="T5"/>
              </a:cxn>
              <a:cxn ang="T15">
                <a:pos x="T6" y="T7"/>
              </a:cxn>
              <a:cxn ang="T16">
                <a:pos x="T8" y="T9"/>
              </a:cxn>
              <a:cxn ang="T17">
                <a:pos x="T10" y="T11"/>
              </a:cxn>
            </a:cxnLst>
            <a:rect l="T18" t="T19" r="T20" b="T21"/>
            <a:pathLst>
              <a:path w="1153" h="2228">
                <a:moveTo>
                  <a:pt x="196" y="2029"/>
                </a:moveTo>
                <a:lnTo>
                  <a:pt x="0" y="2029"/>
                </a:lnTo>
                <a:lnTo>
                  <a:pt x="443" y="2228"/>
                </a:lnTo>
                <a:lnTo>
                  <a:pt x="920" y="2029"/>
                </a:lnTo>
                <a:lnTo>
                  <a:pt x="732" y="2029"/>
                </a:lnTo>
                <a:lnTo>
                  <a:pt x="1153" y="0"/>
                </a:lnTo>
              </a:path>
            </a:pathLst>
          </a:custGeom>
          <a:gradFill rotWithShape="1">
            <a:gsLst>
              <a:gs pos="0">
                <a:schemeClr val="bg1">
                  <a:alpha val="0"/>
                </a:schemeClr>
              </a:gs>
              <a:gs pos="100000">
                <a:schemeClr val="hlink"/>
              </a:gs>
            </a:gsLst>
            <a:lin ang="5400000" scaled="1"/>
          </a:gradFill>
          <a:ln w="9525" cap="flat" cmpd="sng">
            <a:noFill/>
            <a:prstDash val="solid"/>
            <a:round/>
            <a:headEnd type="none" w="med" len="med"/>
            <a:tailEnd type="none" w="med" len="med"/>
          </a:ln>
        </p:spPr>
        <p:txBody>
          <a:bodyPr/>
          <a:lstStyle/>
          <a:p>
            <a:endParaRPr lang="en-US"/>
          </a:p>
        </p:txBody>
      </p:sp>
      <p:sp>
        <p:nvSpPr>
          <p:cNvPr id="1142818" name="Rectangle 34"/>
          <p:cNvSpPr>
            <a:spLocks noChangeArrowheads="1"/>
          </p:cNvSpPr>
          <p:nvPr/>
        </p:nvSpPr>
        <p:spPr bwMode="auto">
          <a:xfrm>
            <a:off x="5446713" y="2389188"/>
            <a:ext cx="1368425" cy="528637"/>
          </a:xfrm>
          <a:prstGeom prst="rect">
            <a:avLst/>
          </a:prstGeom>
          <a:solidFill>
            <a:schemeClr val="bg1"/>
          </a:solidFill>
          <a:ln w="28575">
            <a:solidFill>
              <a:srgbClr val="C0C0C0"/>
            </a:solidFill>
            <a:miter lim="800000"/>
            <a:headEnd/>
            <a:tailEnd/>
          </a:ln>
          <a:effectLst>
            <a:outerShdw dist="53882" dir="2700000" algn="ctr" rotWithShape="0">
              <a:schemeClr val="tx1">
                <a:alpha val="50000"/>
              </a:schemeClr>
            </a:outerShdw>
          </a:effectLst>
        </p:spPr>
        <p:txBody>
          <a:bodyPr wrap="none" anchor="ctr"/>
          <a:lstStyle/>
          <a:p>
            <a:pPr algn="ctr">
              <a:lnSpc>
                <a:spcPct val="85000"/>
              </a:lnSpc>
              <a:defRPr/>
            </a:pPr>
            <a:endParaRPr lang="en-US" sz="1200" b="1" i="1">
              <a:latin typeface="Arial" pitchFamily="34" charset="0"/>
              <a:cs typeface="Arial" pitchFamily="34" charset="0"/>
            </a:endParaRPr>
          </a:p>
        </p:txBody>
      </p:sp>
      <p:pic>
        <p:nvPicPr>
          <p:cNvPr id="10272" name="Picture 36" descr="Altera-Blue-Logo"/>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3654425" y="1071563"/>
            <a:ext cx="1524000" cy="327025"/>
          </a:xfrm>
          <a:prstGeom prst="rect">
            <a:avLst/>
          </a:prstGeom>
          <a:solidFill>
            <a:schemeClr val="bg1"/>
          </a:solidFill>
          <a:ln w="9525">
            <a:noFill/>
            <a:miter lim="800000"/>
            <a:headEnd/>
            <a:tailEnd/>
          </a:ln>
        </p:spPr>
      </p:pic>
      <p:pic>
        <p:nvPicPr>
          <p:cNvPr id="10273" name="Picture 269" descr="1d"/>
          <p:cNvPicPr>
            <a:picLocks noChangeAspect="1" noChangeArrowheads="1"/>
          </p:cNvPicPr>
          <p:nvPr/>
        </p:nvPicPr>
        <p:blipFill>
          <a:blip r:embed="rId9" cstate="print"/>
          <a:srcRect/>
          <a:stretch>
            <a:fillRect/>
          </a:stretch>
        </p:blipFill>
        <p:spPr bwMode="auto">
          <a:xfrm>
            <a:off x="2193925" y="2506663"/>
            <a:ext cx="1042988" cy="331787"/>
          </a:xfrm>
          <a:prstGeom prst="rect">
            <a:avLst/>
          </a:prstGeom>
          <a:noFill/>
          <a:ln w="9525">
            <a:noFill/>
            <a:miter lim="800000"/>
            <a:headEnd/>
            <a:tailEnd/>
          </a:ln>
        </p:spPr>
      </p:pic>
      <p:pic>
        <p:nvPicPr>
          <p:cNvPr id="10274" name="Picture 270" descr="1a"/>
          <p:cNvPicPr>
            <a:picLocks noChangeAspect="1" noChangeArrowheads="1"/>
          </p:cNvPicPr>
          <p:nvPr/>
        </p:nvPicPr>
        <p:blipFill>
          <a:blip r:embed="rId10" cstate="print"/>
          <a:srcRect/>
          <a:stretch>
            <a:fillRect/>
          </a:stretch>
        </p:blipFill>
        <p:spPr bwMode="auto">
          <a:xfrm>
            <a:off x="5621338" y="2508250"/>
            <a:ext cx="890587" cy="339725"/>
          </a:xfrm>
          <a:prstGeom prst="rect">
            <a:avLst/>
          </a:prstGeom>
          <a:noFill/>
          <a:ln w="9525">
            <a:noFill/>
            <a:miter lim="800000"/>
            <a:headEnd/>
            <a:tailEnd/>
          </a:ln>
        </p:spPr>
      </p:pic>
      <p:pic>
        <p:nvPicPr>
          <p:cNvPr id="10275" name="Picture 271" descr="1b"/>
          <p:cNvPicPr>
            <a:picLocks noChangeAspect="1" noChangeArrowheads="1"/>
          </p:cNvPicPr>
          <p:nvPr/>
        </p:nvPicPr>
        <p:blipFill>
          <a:blip r:embed="rId11" cstate="print"/>
          <a:srcRect/>
          <a:stretch>
            <a:fillRect/>
          </a:stretch>
        </p:blipFill>
        <p:spPr bwMode="auto">
          <a:xfrm>
            <a:off x="7391400" y="2452688"/>
            <a:ext cx="901700" cy="415925"/>
          </a:xfrm>
          <a:prstGeom prst="rect">
            <a:avLst/>
          </a:prstGeom>
          <a:noFill/>
          <a:ln w="9525">
            <a:noFill/>
            <a:miter lim="800000"/>
            <a:headEnd/>
            <a:tailEnd/>
          </a:ln>
        </p:spPr>
      </p:pic>
      <p:pic>
        <p:nvPicPr>
          <p:cNvPr id="10276" name="Picture 272" descr="1c"/>
          <p:cNvPicPr>
            <a:picLocks noChangeAspect="1" noChangeArrowheads="1"/>
          </p:cNvPicPr>
          <p:nvPr/>
        </p:nvPicPr>
        <p:blipFill>
          <a:blip r:embed="rId12" cstate="print"/>
          <a:srcRect/>
          <a:stretch>
            <a:fillRect/>
          </a:stretch>
        </p:blipFill>
        <p:spPr bwMode="auto">
          <a:xfrm>
            <a:off x="711200" y="2546350"/>
            <a:ext cx="677863" cy="271463"/>
          </a:xfrm>
          <a:prstGeom prst="rect">
            <a:avLst/>
          </a:prstGeom>
          <a:noFill/>
          <a:ln w="9525">
            <a:noFill/>
            <a:miter lim="800000"/>
            <a:headEnd/>
            <a:tailEnd/>
          </a:ln>
        </p:spPr>
      </p:pic>
      <p:pic>
        <p:nvPicPr>
          <p:cNvPr id="10277" name="Picture 291" descr="ArriaSeries_pms"/>
          <p:cNvPicPr>
            <a:picLocks noChangeAspect="1" noChangeArrowheads="1"/>
          </p:cNvPicPr>
          <p:nvPr/>
        </p:nvPicPr>
        <p:blipFill>
          <a:blip r:embed="rId13" cstate="print"/>
          <a:srcRect/>
          <a:stretch>
            <a:fillRect/>
          </a:stretch>
        </p:blipFill>
        <p:spPr bwMode="auto">
          <a:xfrm>
            <a:off x="4037013" y="2481263"/>
            <a:ext cx="709612" cy="355600"/>
          </a:xfrm>
          <a:prstGeom prst="rect">
            <a:avLst/>
          </a:prstGeom>
          <a:noFill/>
          <a:ln w="9525">
            <a:noFill/>
            <a:miter lim="800000"/>
            <a:headEnd/>
            <a:tailEnd/>
          </a:ln>
        </p:spPr>
      </p:pic>
      <p:sp>
        <p:nvSpPr>
          <p:cNvPr id="40" name="Text Box 23"/>
          <p:cNvSpPr txBox="1">
            <a:spLocks noChangeArrowheads="1"/>
          </p:cNvSpPr>
          <p:nvPr/>
        </p:nvSpPr>
        <p:spPr bwMode="auto">
          <a:xfrm>
            <a:off x="1115616" y="4869160"/>
            <a:ext cx="2305050" cy="249299"/>
          </a:xfrm>
          <a:prstGeom prst="rect">
            <a:avLst/>
          </a:prstGeom>
          <a:noFill/>
          <a:ln w="9525">
            <a:noFill/>
            <a:miter lim="800000"/>
            <a:headEnd/>
            <a:tailEnd/>
          </a:ln>
        </p:spPr>
        <p:txBody>
          <a:bodyPr>
            <a:spAutoFit/>
          </a:bodyPr>
          <a:lstStyle/>
          <a:p>
            <a:pPr algn="ctr">
              <a:lnSpc>
                <a:spcPct val="85000"/>
              </a:lnSpc>
              <a:spcBef>
                <a:spcPct val="20000"/>
              </a:spcBef>
              <a:defRPr/>
            </a:pPr>
            <a:r>
              <a:rPr lang="en-US" sz="1200" b="1" dirty="0" smtClean="0">
                <a:cs typeface="Arial" charset="0"/>
              </a:rPr>
              <a:t>MIPS Technology</a:t>
            </a:r>
            <a:endParaRPr lang="en-US" sz="1200" b="1" dirty="0">
              <a:cs typeface="Arial" charset="0"/>
            </a:endParaRPr>
          </a:p>
        </p:txBody>
      </p:sp>
      <p:sp>
        <p:nvSpPr>
          <p:cNvPr id="41" name="Oval 40"/>
          <p:cNvSpPr/>
          <p:nvPr/>
        </p:nvSpPr>
        <p:spPr bwMode="auto">
          <a:xfrm rot="1038015">
            <a:off x="1723646" y="1840419"/>
            <a:ext cx="1792115" cy="2424753"/>
          </a:xfrm>
          <a:prstGeom prst="ellipse">
            <a:avLst/>
          </a:prstGeom>
          <a:noFill/>
          <a:ln w="1905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42" name="Picture 1" descr="C:\Users\hwong\Documents\Work\EDS\ScreenShots\ESDsplashscreenF.png"/>
          <p:cNvPicPr>
            <a:picLocks noChangeAspect="1" noChangeArrowheads="1"/>
          </p:cNvPicPr>
          <p:nvPr/>
        </p:nvPicPr>
        <p:blipFill>
          <a:blip r:embed="rId14" cstate="print"/>
          <a:srcRect/>
          <a:stretch>
            <a:fillRect/>
          </a:stretch>
        </p:blipFill>
        <p:spPr bwMode="auto">
          <a:xfrm>
            <a:off x="251520" y="4149080"/>
            <a:ext cx="1187624" cy="890718"/>
          </a:xfrm>
          <a:prstGeom prst="rect">
            <a:avLst/>
          </a:prstGeom>
          <a:noFill/>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664771" cy="779320"/>
          </a:xfrm>
        </p:spPr>
        <p:txBody>
          <a:bodyPr/>
          <a:lstStyle/>
          <a:p>
            <a:r>
              <a:rPr lang="en-US" dirty="0" smtClean="0"/>
              <a:t>Hardware/Software Design Flow Overview</a:t>
            </a: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29BD3633-7A79-4899-981C-57CF7336BC8A}" type="slidenum">
              <a:rPr lang="en-US" smtClean="0"/>
              <a:pPr>
                <a:defRPr/>
              </a:pPr>
              <a:t>50</a:t>
            </a:fld>
            <a:endParaRPr lang="en-US" dirty="0"/>
          </a:p>
        </p:txBody>
      </p:sp>
      <p:sp>
        <p:nvSpPr>
          <p:cNvPr id="37" name="TextBox 36"/>
          <p:cNvSpPr txBox="1"/>
          <p:nvPr/>
        </p:nvSpPr>
        <p:spPr>
          <a:xfrm>
            <a:off x="2483768" y="1052736"/>
            <a:ext cx="1019831" cy="738664"/>
          </a:xfrm>
          <a:prstGeom prst="rect">
            <a:avLst/>
          </a:prstGeom>
          <a:noFill/>
        </p:spPr>
        <p:txBody>
          <a:bodyPr wrap="none" rtlCol="0">
            <a:spAutoFit/>
          </a:bodyPr>
          <a:lstStyle/>
          <a:p>
            <a:r>
              <a:rPr lang="en-US" sz="1400" dirty="0" err="1" smtClean="0"/>
              <a:t>PreLoader</a:t>
            </a:r>
            <a:endParaRPr lang="en-US" sz="1400" dirty="0" smtClean="0"/>
          </a:p>
          <a:p>
            <a:r>
              <a:rPr lang="en-US" sz="1400" dirty="0" smtClean="0"/>
              <a:t>Settings</a:t>
            </a:r>
          </a:p>
          <a:p>
            <a:r>
              <a:rPr lang="en-US" sz="1400" dirty="0" smtClean="0"/>
              <a:t>Directory</a:t>
            </a:r>
            <a:endParaRPr lang="en-US" sz="1400" dirty="0"/>
          </a:p>
        </p:txBody>
      </p:sp>
      <p:grpSp>
        <p:nvGrpSpPr>
          <p:cNvPr id="43" name="Group 42"/>
          <p:cNvGrpSpPr/>
          <p:nvPr/>
        </p:nvGrpSpPr>
        <p:grpSpPr>
          <a:xfrm>
            <a:off x="251520" y="1196752"/>
            <a:ext cx="8562838" cy="4040246"/>
            <a:chOff x="185626" y="980728"/>
            <a:chExt cx="8562838" cy="4040246"/>
          </a:xfrm>
        </p:grpSpPr>
        <p:sp>
          <p:nvSpPr>
            <p:cNvPr id="31" name="Rectangle 30"/>
            <p:cNvSpPr/>
            <p:nvPr/>
          </p:nvSpPr>
          <p:spPr bwMode="auto">
            <a:xfrm>
              <a:off x="5076056" y="1556792"/>
              <a:ext cx="1944216" cy="3240360"/>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grpSp>
          <p:nvGrpSpPr>
            <p:cNvPr id="3" name="Group 2"/>
            <p:cNvGrpSpPr/>
            <p:nvPr/>
          </p:nvGrpSpPr>
          <p:grpSpPr>
            <a:xfrm>
              <a:off x="185626" y="1657536"/>
              <a:ext cx="8433840" cy="3363438"/>
              <a:chOff x="185626" y="1657536"/>
              <a:chExt cx="8433840" cy="3363438"/>
            </a:xfrm>
          </p:grpSpPr>
          <p:sp>
            <p:nvSpPr>
              <p:cNvPr id="7" name="Rectangle 6"/>
              <p:cNvSpPr/>
              <p:nvPr/>
            </p:nvSpPr>
            <p:spPr bwMode="auto">
              <a:xfrm>
                <a:off x="1907704" y="1657536"/>
                <a:ext cx="963083" cy="2419535"/>
              </a:xfrm>
              <a:prstGeom prst="rect">
                <a:avLst/>
              </a:prstGeom>
              <a:solidFill>
                <a:srgbClr val="89AEFF"/>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ACDS</a:t>
                </a:r>
              </a:p>
            </p:txBody>
          </p:sp>
          <p:sp>
            <p:nvSpPr>
              <p:cNvPr id="8" name="Flowchart: Magnetic Disk 7"/>
              <p:cNvSpPr/>
              <p:nvPr/>
            </p:nvSpPr>
            <p:spPr bwMode="auto">
              <a:xfrm>
                <a:off x="3374070" y="3440267"/>
                <a:ext cx="1332612" cy="602512"/>
              </a:xfrm>
              <a:prstGeom prst="flowChartMagneticDisk">
                <a:avLst/>
              </a:prstGeom>
              <a:solidFill>
                <a:schemeClr val="bg1">
                  <a:lumMod val="85000"/>
                </a:schemeClr>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a:t>
                </a:r>
                <a:r>
                  <a:rPr kumimoji="0" lang="en-US" sz="1600" b="0" i="0" u="none" strike="noStrike" cap="none" normalizeH="0" baseline="0" dirty="0" err="1" smtClean="0">
                    <a:ln>
                      <a:noFill/>
                    </a:ln>
                    <a:solidFill>
                      <a:schemeClr val="tx1"/>
                    </a:solidFill>
                    <a:effectLst/>
                    <a:latin typeface="Arial" charset="0"/>
                  </a:rPr>
                  <a:t>sopcinfo</a:t>
                </a:r>
                <a:endParaRPr kumimoji="0" lang="en-US" sz="1600" b="0" i="0" u="none" strike="noStrike" cap="none" normalizeH="0" baseline="0" dirty="0" smtClean="0">
                  <a:ln>
                    <a:noFill/>
                  </a:ln>
                  <a:solidFill>
                    <a:schemeClr val="tx1"/>
                  </a:solidFill>
                  <a:effectLst/>
                  <a:latin typeface="Arial" charset="0"/>
                </a:endParaRPr>
              </a:p>
            </p:txBody>
          </p:sp>
          <p:sp>
            <p:nvSpPr>
              <p:cNvPr id="9" name="Flowchart: Magnetic Disk 8"/>
              <p:cNvSpPr/>
              <p:nvPr/>
            </p:nvSpPr>
            <p:spPr bwMode="auto">
              <a:xfrm>
                <a:off x="3374070" y="2557765"/>
                <a:ext cx="1332614" cy="602512"/>
              </a:xfrm>
              <a:prstGeom prst="flowChartMagneticDisk">
                <a:avLst/>
              </a:prstGeom>
              <a:solidFill>
                <a:schemeClr val="bg1">
                  <a:lumMod val="85000"/>
                </a:schemeClr>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a:t>
                </a:r>
                <a:r>
                  <a:rPr kumimoji="0" lang="en-US" sz="1600" b="0" i="0" u="none" strike="noStrike" cap="none" normalizeH="0" baseline="0" dirty="0" err="1" smtClean="0">
                    <a:ln>
                      <a:noFill/>
                    </a:ln>
                    <a:solidFill>
                      <a:schemeClr val="tx1"/>
                    </a:solidFill>
                    <a:effectLst/>
                    <a:latin typeface="Arial" charset="0"/>
                  </a:rPr>
                  <a:t>svd</a:t>
                </a:r>
                <a:endParaRPr kumimoji="0" lang="en-US" sz="1600" b="0" i="0" u="none" strike="noStrike" cap="none" normalizeH="0" baseline="0" dirty="0" smtClean="0">
                  <a:ln>
                    <a:noFill/>
                  </a:ln>
                  <a:solidFill>
                    <a:schemeClr val="tx1"/>
                  </a:solidFill>
                  <a:effectLst/>
                  <a:latin typeface="Arial" charset="0"/>
                </a:endParaRPr>
              </a:p>
            </p:txBody>
          </p:sp>
          <p:sp>
            <p:nvSpPr>
              <p:cNvPr id="10" name="Flowchart: Magnetic Disk 9"/>
              <p:cNvSpPr/>
              <p:nvPr/>
            </p:nvSpPr>
            <p:spPr bwMode="auto">
              <a:xfrm>
                <a:off x="3374070" y="1731969"/>
                <a:ext cx="1332612" cy="602512"/>
              </a:xfrm>
              <a:prstGeom prst="flowChartMagneticDisk">
                <a:avLst/>
              </a:prstGeom>
              <a:solidFill>
                <a:schemeClr val="bg1">
                  <a:lumMod val="85000"/>
                </a:schemeClr>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dirty="0" smtClean="0">
                    <a:ln>
                      <a:noFill/>
                    </a:ln>
                    <a:solidFill>
                      <a:schemeClr val="tx1"/>
                    </a:solidFill>
                    <a:effectLst/>
                    <a:latin typeface="Arial" charset="0"/>
                  </a:rPr>
                  <a:t>Handoff</a:t>
                </a:r>
                <a:endParaRPr kumimoji="0" lang="en-US" sz="1600" b="0" i="0" u="none" strike="noStrike" cap="none" normalizeH="0" baseline="0" dirty="0" smtClean="0">
                  <a:ln>
                    <a:noFill/>
                  </a:ln>
                  <a:solidFill>
                    <a:schemeClr val="tx1"/>
                  </a:solidFill>
                  <a:effectLst/>
                  <a:latin typeface="Arial" charset="0"/>
                </a:endParaRPr>
              </a:p>
            </p:txBody>
          </p:sp>
          <p:sp>
            <p:nvSpPr>
              <p:cNvPr id="11" name="Right Arrow 10"/>
              <p:cNvSpPr/>
              <p:nvPr/>
            </p:nvSpPr>
            <p:spPr bwMode="auto">
              <a:xfrm>
                <a:off x="2870787" y="1994229"/>
                <a:ext cx="503281" cy="95693"/>
              </a:xfrm>
              <a:prstGeom prst="rightArrow">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 name="Right Arrow 11"/>
              <p:cNvSpPr/>
              <p:nvPr/>
            </p:nvSpPr>
            <p:spPr bwMode="auto">
              <a:xfrm>
                <a:off x="2870787" y="2823569"/>
                <a:ext cx="503281" cy="95693"/>
              </a:xfrm>
              <a:prstGeom prst="rightArrow">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Right Arrow 12"/>
              <p:cNvSpPr/>
              <p:nvPr/>
            </p:nvSpPr>
            <p:spPr bwMode="auto">
              <a:xfrm>
                <a:off x="2870787" y="3702527"/>
                <a:ext cx="503283" cy="95693"/>
              </a:xfrm>
              <a:prstGeom prst="rightArrow">
                <a:avLst>
                  <a:gd name="adj1" fmla="val 56250"/>
                  <a:gd name="adj2" fmla="val 50000"/>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5231224" y="3468621"/>
                <a:ext cx="1573619" cy="567070"/>
              </a:xfrm>
              <a:prstGeom prst="rect">
                <a:avLst/>
              </a:prstGeom>
              <a:solidFill>
                <a:srgbClr val="89AEFF"/>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DeviceTree</a:t>
                </a:r>
                <a:endParaRPr kumimoji="0" lang="en-US" sz="18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charset="0"/>
                  </a:rPr>
                  <a:t>Generator</a:t>
                </a:r>
                <a:endParaRPr kumimoji="0" lang="en-US" sz="1800" b="0" i="0" u="none" strike="noStrike" cap="none" normalizeH="0" baseline="0" dirty="0" smtClean="0">
                  <a:ln>
                    <a:noFill/>
                  </a:ln>
                  <a:solidFill>
                    <a:schemeClr val="tx1"/>
                  </a:solidFill>
                  <a:effectLst/>
                  <a:latin typeface="Arial" charset="0"/>
                </a:endParaRPr>
              </a:p>
            </p:txBody>
          </p:sp>
          <p:sp>
            <p:nvSpPr>
              <p:cNvPr id="15" name="Rectangle 14"/>
              <p:cNvSpPr/>
              <p:nvPr/>
            </p:nvSpPr>
            <p:spPr bwMode="auto">
              <a:xfrm>
                <a:off x="5231225" y="2586119"/>
                <a:ext cx="1573619" cy="567070"/>
              </a:xfrm>
              <a:prstGeom prst="rect">
                <a:avLst/>
              </a:prstGeom>
              <a:solidFill>
                <a:srgbClr val="89AEFF"/>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DS-5 Debugger</a:t>
                </a:r>
              </a:p>
            </p:txBody>
          </p:sp>
          <p:sp>
            <p:nvSpPr>
              <p:cNvPr id="16" name="Rectangle 15"/>
              <p:cNvSpPr/>
              <p:nvPr/>
            </p:nvSpPr>
            <p:spPr bwMode="auto">
              <a:xfrm>
                <a:off x="5231224" y="1742602"/>
                <a:ext cx="1573619" cy="567070"/>
              </a:xfrm>
              <a:prstGeom prst="rect">
                <a:avLst/>
              </a:prstGeom>
              <a:solidFill>
                <a:srgbClr val="89AEFF"/>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Preloader</a:t>
                </a:r>
                <a:r>
                  <a:rPr kumimoji="0" lang="en-US" sz="1800" b="0" i="0" u="none" strike="noStrike" cap="none" normalizeH="0" dirty="0" smtClean="0">
                    <a:ln>
                      <a:noFill/>
                    </a:ln>
                    <a:solidFill>
                      <a:schemeClr val="tx1"/>
                    </a:solidFill>
                    <a:effectLst/>
                    <a:latin typeface="Arial" charset="0"/>
                  </a:rPr>
                  <a:t> Generator</a:t>
                </a:r>
                <a:endParaRPr kumimoji="0" lang="en-US" sz="1800" b="0" i="0" u="none" strike="noStrike" cap="none" normalizeH="0" baseline="0" dirty="0" smtClean="0">
                  <a:ln>
                    <a:noFill/>
                  </a:ln>
                  <a:solidFill>
                    <a:schemeClr val="tx1"/>
                  </a:solidFill>
                  <a:effectLst/>
                  <a:latin typeface="Arial" charset="0"/>
                </a:endParaRPr>
              </a:p>
            </p:txBody>
          </p:sp>
          <p:sp>
            <p:nvSpPr>
              <p:cNvPr id="17" name="Flowchart: Magnetic Disk 16"/>
              <p:cNvSpPr/>
              <p:nvPr/>
            </p:nvSpPr>
            <p:spPr bwMode="auto">
              <a:xfrm>
                <a:off x="7308125" y="1682351"/>
                <a:ext cx="1311339" cy="602512"/>
              </a:xfrm>
              <a:prstGeom prst="flowChartMagneticDisk">
                <a:avLst/>
              </a:prstGeom>
              <a:solidFill>
                <a:schemeClr val="bg1">
                  <a:lumMod val="85000"/>
                </a:schemeClr>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latin typeface="Arial" charset="0"/>
                  </a:rPr>
                  <a:t>Preloader</a:t>
                </a:r>
                <a:endParaRPr kumimoji="0" lang="en-US" sz="1600" b="0" i="0" u="none" strike="noStrike" cap="none" normalizeH="0" baseline="0" dirty="0" smtClean="0">
                  <a:ln>
                    <a:noFill/>
                  </a:ln>
                  <a:solidFill>
                    <a:schemeClr val="tx1"/>
                  </a:solidFill>
                  <a:effectLst/>
                  <a:latin typeface="Arial" charset="0"/>
                </a:endParaRPr>
              </a:p>
            </p:txBody>
          </p:sp>
          <p:sp>
            <p:nvSpPr>
              <p:cNvPr id="18" name="Flowchart: Magnetic Disk 17"/>
              <p:cNvSpPr/>
              <p:nvPr/>
            </p:nvSpPr>
            <p:spPr bwMode="auto">
              <a:xfrm>
                <a:off x="7308127" y="3422546"/>
                <a:ext cx="1311339" cy="602512"/>
              </a:xfrm>
              <a:prstGeom prst="flowChartMagneticDisk">
                <a:avLst/>
              </a:prstGeom>
              <a:solidFill>
                <a:schemeClr val="bg1">
                  <a:lumMod val="85000"/>
                </a:schemeClr>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latin typeface="Arial" charset="0"/>
                  </a:rPr>
                  <a:t>Device Tree</a:t>
                </a:r>
                <a:endParaRPr kumimoji="0" lang="en-US" sz="1600" b="0" i="0" u="none" strike="noStrike" cap="none" normalizeH="0" baseline="0" dirty="0" smtClean="0">
                  <a:ln>
                    <a:noFill/>
                  </a:ln>
                  <a:solidFill>
                    <a:schemeClr val="tx1"/>
                  </a:solidFill>
                  <a:effectLst/>
                  <a:latin typeface="Arial" charset="0"/>
                </a:endParaRPr>
              </a:p>
            </p:txBody>
          </p:sp>
          <p:sp>
            <p:nvSpPr>
              <p:cNvPr id="19" name="Right Arrow 18"/>
              <p:cNvSpPr/>
              <p:nvPr/>
            </p:nvSpPr>
            <p:spPr bwMode="auto">
              <a:xfrm>
                <a:off x="4727944" y="1983594"/>
                <a:ext cx="503281" cy="95693"/>
              </a:xfrm>
              <a:prstGeom prst="rightArrow">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0" name="Right Arrow 19"/>
              <p:cNvSpPr/>
              <p:nvPr/>
            </p:nvSpPr>
            <p:spPr bwMode="auto">
              <a:xfrm>
                <a:off x="4727944" y="2812934"/>
                <a:ext cx="503281" cy="95693"/>
              </a:xfrm>
              <a:prstGeom prst="rightArrow">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1" name="Right Arrow 20"/>
              <p:cNvSpPr/>
              <p:nvPr/>
            </p:nvSpPr>
            <p:spPr bwMode="auto">
              <a:xfrm>
                <a:off x="4727944" y="3691892"/>
                <a:ext cx="503283" cy="95693"/>
              </a:xfrm>
              <a:prstGeom prst="rightArrow">
                <a:avLst>
                  <a:gd name="adj1" fmla="val 56250"/>
                  <a:gd name="adj2" fmla="val 50000"/>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2" name="Right Arrow 21"/>
              <p:cNvSpPr/>
              <p:nvPr/>
            </p:nvSpPr>
            <p:spPr bwMode="auto">
              <a:xfrm>
                <a:off x="6804844" y="1957020"/>
                <a:ext cx="503281" cy="95693"/>
              </a:xfrm>
              <a:prstGeom prst="rightArrow">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3" name="Right Arrow 22"/>
              <p:cNvSpPr/>
              <p:nvPr/>
            </p:nvSpPr>
            <p:spPr bwMode="auto">
              <a:xfrm>
                <a:off x="6804844" y="3665318"/>
                <a:ext cx="503283" cy="95693"/>
              </a:xfrm>
              <a:prstGeom prst="rightArrow">
                <a:avLst>
                  <a:gd name="adj1" fmla="val 56250"/>
                  <a:gd name="adj2" fmla="val 50000"/>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4" name="Flowchart: Magnetic Disk 23"/>
              <p:cNvSpPr/>
              <p:nvPr/>
            </p:nvSpPr>
            <p:spPr bwMode="auto">
              <a:xfrm>
                <a:off x="185626" y="2522313"/>
                <a:ext cx="1288761" cy="602512"/>
              </a:xfrm>
              <a:prstGeom prst="flowChartMagneticDisk">
                <a:avLst/>
              </a:prstGeom>
              <a:solidFill>
                <a:schemeClr val="bg1">
                  <a:lumMod val="85000"/>
                </a:schemeClr>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latin typeface="Arial" charset="0"/>
                  </a:rPr>
                  <a:t>HW Design</a:t>
                </a:r>
                <a:endParaRPr kumimoji="0" lang="en-US" sz="1600" b="0" i="0" u="none" strike="noStrike" cap="none" normalizeH="0" baseline="0" dirty="0" smtClean="0">
                  <a:ln>
                    <a:noFill/>
                  </a:ln>
                  <a:solidFill>
                    <a:schemeClr val="tx1"/>
                  </a:solidFill>
                  <a:effectLst/>
                  <a:latin typeface="Arial" charset="0"/>
                </a:endParaRPr>
              </a:p>
            </p:txBody>
          </p:sp>
          <p:sp>
            <p:nvSpPr>
              <p:cNvPr id="25" name="Right Arrow 24"/>
              <p:cNvSpPr/>
              <p:nvPr/>
            </p:nvSpPr>
            <p:spPr bwMode="auto">
              <a:xfrm>
                <a:off x="1474387" y="2775722"/>
                <a:ext cx="433317" cy="149221"/>
              </a:xfrm>
              <a:prstGeom prst="rightArrow">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6" name="Flowchart: Magnetic Disk 25"/>
              <p:cNvSpPr/>
              <p:nvPr/>
            </p:nvSpPr>
            <p:spPr bwMode="auto">
              <a:xfrm>
                <a:off x="1726027" y="4418462"/>
                <a:ext cx="1332612" cy="602512"/>
              </a:xfrm>
              <a:prstGeom prst="flowChartMagneticDisk">
                <a:avLst/>
              </a:prstGeom>
              <a:solidFill>
                <a:schemeClr val="bg1">
                  <a:lumMod val="85000"/>
                </a:schemeClr>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a:t>
                </a:r>
                <a:r>
                  <a:rPr kumimoji="0" lang="en-US" sz="1600" b="0" i="0" u="none" strike="noStrike" cap="none" normalizeH="0" baseline="0" dirty="0" err="1" smtClean="0">
                    <a:ln>
                      <a:noFill/>
                    </a:ln>
                    <a:solidFill>
                      <a:schemeClr val="tx1"/>
                    </a:solidFill>
                    <a:effectLst/>
                    <a:latin typeface="Arial" charset="0"/>
                  </a:rPr>
                  <a:t>sof</a:t>
                </a:r>
                <a:endParaRPr kumimoji="0" lang="en-US" sz="1600" b="0" i="0" u="none" strike="noStrike" cap="none" normalizeH="0" baseline="0" dirty="0" smtClean="0">
                  <a:ln>
                    <a:noFill/>
                  </a:ln>
                  <a:solidFill>
                    <a:schemeClr val="tx1"/>
                  </a:solidFill>
                  <a:effectLst/>
                  <a:latin typeface="Arial" charset="0"/>
                </a:endParaRPr>
              </a:p>
            </p:txBody>
          </p:sp>
          <p:sp>
            <p:nvSpPr>
              <p:cNvPr id="28" name="Right Arrow 27"/>
              <p:cNvSpPr/>
              <p:nvPr/>
            </p:nvSpPr>
            <p:spPr bwMode="auto">
              <a:xfrm rot="5400000">
                <a:off x="2114120" y="4230696"/>
                <a:ext cx="451264" cy="144016"/>
              </a:xfrm>
              <a:prstGeom prst="rightArrow">
                <a:avLst>
                  <a:gd name="adj1" fmla="val 56250"/>
                  <a:gd name="adj2" fmla="val 50000"/>
                </a:avLst>
              </a:prstGeom>
              <a:solidFill>
                <a:schemeClr val="tx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27" name="Group 26"/>
            <p:cNvGrpSpPr>
              <a:grpSpLocks noChangeAspect="1"/>
            </p:cNvGrpSpPr>
            <p:nvPr/>
          </p:nvGrpSpPr>
          <p:grpSpPr bwMode="auto">
            <a:xfrm>
              <a:off x="1907704" y="1772816"/>
              <a:ext cx="952500" cy="598488"/>
              <a:chOff x="336" y="768"/>
              <a:chExt cx="1689" cy="1073"/>
            </a:xfrm>
          </p:grpSpPr>
          <p:sp>
            <p:nvSpPr>
              <p:cNvPr id="29" name="Oval 14"/>
              <p:cNvSpPr>
                <a:spLocks noChangeArrowheads="1"/>
              </p:cNvSpPr>
              <p:nvPr/>
            </p:nvSpPr>
            <p:spPr bwMode="auto">
              <a:xfrm>
                <a:off x="848" y="787"/>
                <a:ext cx="619" cy="696"/>
              </a:xfrm>
              <a:prstGeom prst="ellipse">
                <a:avLst/>
              </a:prstGeom>
              <a:solidFill>
                <a:schemeClr val="bg1"/>
              </a:solidFill>
              <a:ln w="9525">
                <a:noFill/>
                <a:round/>
                <a:headEnd/>
                <a:tailEnd/>
              </a:ln>
            </p:spPr>
            <p:txBody>
              <a:bodyPr wrap="none" anchor="ctr"/>
              <a:lstStyle/>
              <a:p>
                <a:pPr eaLnBrk="0" hangingPunct="0"/>
                <a:endParaRPr lang="en-GB"/>
              </a:p>
            </p:txBody>
          </p:sp>
          <p:pic>
            <p:nvPicPr>
              <p:cNvPr id="30" name="Picture 15" descr="QII_New_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36" y="768"/>
                <a:ext cx="1689" cy="1073"/>
              </a:xfrm>
              <a:prstGeom prst="rect">
                <a:avLst/>
              </a:prstGeom>
              <a:noFill/>
              <a:ln w="9525">
                <a:noFill/>
                <a:miter lim="800000"/>
                <a:headEnd/>
                <a:tailEnd/>
              </a:ln>
            </p:spPr>
          </p:pic>
        </p:grpSp>
        <p:graphicFrame>
          <p:nvGraphicFramePr>
            <p:cNvPr id="518146" name="Object 2"/>
            <p:cNvGraphicFramePr>
              <a:graphicFrameLocks noChangeAspect="1"/>
            </p:cNvGraphicFramePr>
            <p:nvPr/>
          </p:nvGraphicFramePr>
          <p:xfrm>
            <a:off x="1979712" y="3284984"/>
            <a:ext cx="864096" cy="353544"/>
          </p:xfrm>
          <a:graphic>
            <a:graphicData uri="http://schemas.openxmlformats.org/presentationml/2006/ole">
              <mc:AlternateContent xmlns:mc="http://schemas.openxmlformats.org/markup-compatibility/2006">
                <mc:Choice xmlns:v="urn:schemas-microsoft-com:vml" Requires="v">
                  <p:oleObj spid="_x0000_s518147" r:id="rId5" imgW="1877154" imgH="777132" progId="">
                    <p:embed/>
                  </p:oleObj>
                </mc:Choice>
                <mc:Fallback>
                  <p:oleObj r:id="rId5" imgW="1877154" imgH="777132"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712" y="3284984"/>
                          <a:ext cx="864096" cy="3535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TextBox 31"/>
            <p:cNvSpPr txBox="1"/>
            <p:nvPr/>
          </p:nvSpPr>
          <p:spPr>
            <a:xfrm>
              <a:off x="5076056" y="4221088"/>
              <a:ext cx="1172116" cy="369332"/>
            </a:xfrm>
            <a:prstGeom prst="rect">
              <a:avLst/>
            </a:prstGeom>
            <a:noFill/>
          </p:spPr>
          <p:txBody>
            <a:bodyPr wrap="none" rtlCol="0">
              <a:spAutoFit/>
            </a:bodyPr>
            <a:lstStyle/>
            <a:p>
              <a:r>
                <a:rPr lang="en-US" dirty="0" smtClean="0"/>
                <a:t>SoC EDS</a:t>
              </a:r>
              <a:endParaRPr lang="en-US" dirty="0"/>
            </a:p>
          </p:txBody>
        </p:sp>
        <p:pic>
          <p:nvPicPr>
            <p:cNvPr id="33" name="Picture 1" descr="C:\Users\hwong\Documents\Work\EDS\ScreenShots\ESDsplashscreenF.png"/>
            <p:cNvPicPr>
              <a:picLocks noChangeAspect="1" noChangeArrowheads="1"/>
            </p:cNvPicPr>
            <p:nvPr/>
          </p:nvPicPr>
          <p:blipFill>
            <a:blip r:embed="rId7" cstate="print"/>
            <a:srcRect/>
            <a:stretch>
              <a:fillRect/>
            </a:stretch>
          </p:blipFill>
          <p:spPr bwMode="auto">
            <a:xfrm>
              <a:off x="6228184" y="4077072"/>
              <a:ext cx="720080" cy="540060"/>
            </a:xfrm>
            <a:prstGeom prst="rect">
              <a:avLst/>
            </a:prstGeom>
            <a:noFill/>
          </p:spPr>
        </p:pic>
        <p:pic>
          <p:nvPicPr>
            <p:cNvPr id="34" name="Picture 80" descr="http://www.quest-qld.com/fonts/index.html">
              <a:hlinkClick r:id="rId8"/>
            </p:cNvPr>
            <p:cNvPicPr>
              <a:picLocks noChangeAspect="1" noChangeArrowheads="1"/>
            </p:cNvPicPr>
            <p:nvPr/>
          </p:nvPicPr>
          <p:blipFill>
            <a:blip r:embed="rId9" cstate="print"/>
            <a:srcRect/>
            <a:stretch>
              <a:fillRect/>
            </a:stretch>
          </p:blipFill>
          <p:spPr bwMode="auto">
            <a:xfrm>
              <a:off x="8172400" y="4077072"/>
              <a:ext cx="576064" cy="679944"/>
            </a:xfrm>
            <a:prstGeom prst="rect">
              <a:avLst/>
            </a:prstGeom>
            <a:noFill/>
            <a:ln w="9525">
              <a:noFill/>
              <a:miter lim="800000"/>
              <a:headEnd/>
              <a:tailEnd/>
            </a:ln>
          </p:spPr>
        </p:pic>
        <p:sp>
          <p:nvSpPr>
            <p:cNvPr id="35" name="TextBox 34"/>
            <p:cNvSpPr txBox="1"/>
            <p:nvPr/>
          </p:nvSpPr>
          <p:spPr>
            <a:xfrm>
              <a:off x="7668344" y="4077072"/>
              <a:ext cx="550151" cy="461665"/>
            </a:xfrm>
            <a:prstGeom prst="rect">
              <a:avLst/>
            </a:prstGeom>
            <a:noFill/>
          </p:spPr>
          <p:txBody>
            <a:bodyPr wrap="none" rtlCol="0">
              <a:spAutoFit/>
            </a:bodyPr>
            <a:lstStyle/>
            <a:p>
              <a:r>
                <a:rPr lang="en-US" sz="1200" dirty="0" smtClean="0"/>
                <a:t>For</a:t>
              </a:r>
            </a:p>
            <a:p>
              <a:r>
                <a:rPr lang="en-US" sz="1200" dirty="0" smtClean="0"/>
                <a:t>Linux</a:t>
              </a:r>
            </a:p>
          </p:txBody>
        </p:sp>
        <p:sp>
          <p:nvSpPr>
            <p:cNvPr id="36" name="TextBox 35"/>
            <p:cNvSpPr txBox="1"/>
            <p:nvPr/>
          </p:nvSpPr>
          <p:spPr>
            <a:xfrm>
              <a:off x="3707904" y="980728"/>
              <a:ext cx="808170" cy="523220"/>
            </a:xfrm>
            <a:prstGeom prst="rect">
              <a:avLst/>
            </a:prstGeom>
            <a:noFill/>
          </p:spPr>
          <p:txBody>
            <a:bodyPr wrap="none" rtlCol="0">
              <a:spAutoFit/>
            </a:bodyPr>
            <a:lstStyle/>
            <a:p>
              <a:r>
                <a:rPr lang="en-US" sz="1400" dirty="0" smtClean="0"/>
                <a:t>Handoff</a:t>
              </a:r>
            </a:p>
            <a:p>
              <a:r>
                <a:rPr lang="en-US" sz="1400" dirty="0" smtClean="0"/>
                <a:t>files</a:t>
              </a:r>
              <a:endParaRPr lang="en-US" sz="1400" dirty="0"/>
            </a:p>
          </p:txBody>
        </p:sp>
        <p:cxnSp>
          <p:nvCxnSpPr>
            <p:cNvPr id="39" name="Straight Arrow Connector 38"/>
            <p:cNvCxnSpPr/>
            <p:nvPr/>
          </p:nvCxnSpPr>
          <p:spPr bwMode="auto">
            <a:xfrm>
              <a:off x="3275856" y="1556792"/>
              <a:ext cx="216024" cy="14401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3610439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 name="Picture 1" descr="C:\Users\a42840\Documents\Altera\Arrow kits\Cyclone V SoC kit\Diagrams mockup\Board pics\C5S_2013_march_top_01.jpg"/>
          <p:cNvPicPr>
            <a:picLocks noChangeAspect="1" noChangeArrowheads="1"/>
          </p:cNvPicPr>
          <p:nvPr/>
        </p:nvPicPr>
        <p:blipFill>
          <a:blip r:embed="rId4" cstate="print"/>
          <a:srcRect/>
          <a:stretch>
            <a:fillRect/>
          </a:stretch>
        </p:blipFill>
        <p:spPr bwMode="auto">
          <a:xfrm rot="10800000">
            <a:off x="5436096" y="1484784"/>
            <a:ext cx="3277414" cy="2557981"/>
          </a:xfrm>
          <a:prstGeom prst="rect">
            <a:avLst/>
          </a:prstGeom>
          <a:noFill/>
        </p:spPr>
      </p:pic>
      <p:sp>
        <p:nvSpPr>
          <p:cNvPr id="61" name="Rounded Rectangle 60"/>
          <p:cNvSpPr/>
          <p:nvPr/>
        </p:nvSpPr>
        <p:spPr bwMode="auto">
          <a:xfrm>
            <a:off x="5652120" y="4538489"/>
            <a:ext cx="1728192" cy="1512168"/>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Flash Programmer</a:t>
            </a:r>
          </a:p>
        </p:txBody>
      </p:sp>
      <p:sp>
        <p:nvSpPr>
          <p:cNvPr id="18" name="Down Arrow 17"/>
          <p:cNvSpPr/>
          <p:nvPr/>
        </p:nvSpPr>
        <p:spPr bwMode="auto">
          <a:xfrm>
            <a:off x="871564" y="1916832"/>
            <a:ext cx="731520" cy="3485753"/>
          </a:xfrm>
          <a:prstGeom prst="downArrow">
            <a:avLst/>
          </a:prstGeom>
          <a:ln>
            <a:headEnd type="none" w="med" len="med"/>
            <a:tailEnd type="none" w="med" len="med"/>
          </a:ln>
          <a:effectLst>
            <a:outerShdw blurRad="40000" dist="20000" dir="5400000" rotWithShape="0">
              <a:srgbClr val="000000">
                <a:alpha val="38000"/>
              </a:srgbClr>
            </a:outerShdw>
            <a:softEdge rad="31750"/>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9" name="Down Arrow 18"/>
          <p:cNvSpPr/>
          <p:nvPr/>
        </p:nvSpPr>
        <p:spPr bwMode="auto">
          <a:xfrm>
            <a:off x="4045404" y="1935888"/>
            <a:ext cx="731520" cy="3466697"/>
          </a:xfrm>
          <a:prstGeom prst="downArrow">
            <a:avLst/>
          </a:prstGeom>
          <a:ln>
            <a:headEnd type="none" w="med" len="med"/>
            <a:tailEnd type="none" w="med" len="med"/>
          </a:ln>
          <a:effectLst>
            <a:outerShdw blurRad="40000" dist="20000" dir="5400000" rotWithShape="0">
              <a:srgbClr val="000000">
                <a:alpha val="38000"/>
              </a:srgbClr>
            </a:outerShdw>
            <a:softEdge rad="31750"/>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 name="Title 1"/>
          <p:cNvSpPr>
            <a:spLocks noGrp="1"/>
          </p:cNvSpPr>
          <p:nvPr>
            <p:ph type="title"/>
          </p:nvPr>
        </p:nvSpPr>
        <p:spPr>
          <a:xfrm>
            <a:off x="479229" y="188640"/>
            <a:ext cx="8413251" cy="779320"/>
          </a:xfrm>
        </p:spPr>
        <p:txBody>
          <a:bodyPr/>
          <a:lstStyle/>
          <a:p>
            <a:r>
              <a:rPr lang="en-US" dirty="0" smtClean="0"/>
              <a:t>Hardware/Software Design Flow Overview</a:t>
            </a:r>
            <a:endParaRPr lang="en-US" dirty="0"/>
          </a:p>
        </p:txBody>
      </p:sp>
      <p:sp>
        <p:nvSpPr>
          <p:cNvPr id="68" name="Content Placeholder 67"/>
          <p:cNvSpPr>
            <a:spLocks noGrp="1"/>
          </p:cNvSpPr>
          <p:nvPr>
            <p:ph idx="1"/>
          </p:nvPr>
        </p:nvSpPr>
        <p:spPr>
          <a:xfrm>
            <a:off x="212446" y="879351"/>
            <a:ext cx="8674101" cy="821457"/>
          </a:xfrm>
        </p:spPr>
        <p:txBody>
          <a:bodyPr anchor="t"/>
          <a:lstStyle/>
          <a:p>
            <a:pPr algn="ctr">
              <a:buNone/>
            </a:pPr>
            <a:r>
              <a:rPr lang="en-US" sz="2000" dirty="0" smtClean="0"/>
              <a:t>Eclipse/GCC/GDB Software Design Flow</a:t>
            </a:r>
            <a:endParaRPr lang="en-US" sz="2000" dirty="0"/>
          </a:p>
        </p:txBody>
      </p:sp>
      <p:sp>
        <p:nvSpPr>
          <p:cNvPr id="6" name="Rounded Rectangle 5"/>
          <p:cNvSpPr/>
          <p:nvPr/>
        </p:nvSpPr>
        <p:spPr bwMode="auto">
          <a:xfrm>
            <a:off x="528638" y="1325553"/>
            <a:ext cx="1484555" cy="484095"/>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Hardware</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chemeClr val="tx1"/>
                </a:solidFill>
                <a:latin typeface="Arial" charset="0"/>
              </a:rPr>
              <a:t>Development</a:t>
            </a:r>
            <a:endParaRPr kumimoji="0" lang="en-US" sz="1400" b="1" i="0" u="none" strike="noStrike" cap="none" normalizeH="0" baseline="0" dirty="0" smtClean="0">
              <a:ln>
                <a:noFill/>
              </a:ln>
              <a:solidFill>
                <a:schemeClr val="tx1"/>
              </a:solidFill>
              <a:effectLst/>
              <a:latin typeface="Arial" charset="0"/>
            </a:endParaRPr>
          </a:p>
        </p:txBody>
      </p:sp>
      <p:sp>
        <p:nvSpPr>
          <p:cNvPr id="7" name="Rounded Rectangle 6"/>
          <p:cNvSpPr/>
          <p:nvPr/>
        </p:nvSpPr>
        <p:spPr bwMode="auto">
          <a:xfrm>
            <a:off x="3663509" y="1346900"/>
            <a:ext cx="1484555" cy="484095"/>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Software</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chemeClr val="tx1"/>
                </a:solidFill>
                <a:latin typeface="Arial" charset="0"/>
              </a:rPr>
              <a:t>Development</a:t>
            </a:r>
            <a:endParaRPr kumimoji="0" lang="en-US" sz="1400" b="1" i="0" u="none" strike="noStrike" cap="none" normalizeH="0" baseline="0" dirty="0" smtClean="0">
              <a:ln>
                <a:noFill/>
              </a:ln>
              <a:solidFill>
                <a:schemeClr val="tx1"/>
              </a:solidFill>
              <a:effectLst/>
              <a:latin typeface="Arial" charset="0"/>
            </a:endParaRPr>
          </a:p>
        </p:txBody>
      </p:sp>
      <p:sp>
        <p:nvSpPr>
          <p:cNvPr id="12" name="Rounded Rectangle 11"/>
          <p:cNvSpPr/>
          <p:nvPr/>
        </p:nvSpPr>
        <p:spPr bwMode="auto">
          <a:xfrm>
            <a:off x="522964" y="5402585"/>
            <a:ext cx="1484555" cy="54864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SOF/POF</a:t>
            </a:r>
          </a:p>
        </p:txBody>
      </p:sp>
      <p:sp>
        <p:nvSpPr>
          <p:cNvPr id="17" name="Rounded Rectangle 16"/>
          <p:cNvSpPr/>
          <p:nvPr/>
        </p:nvSpPr>
        <p:spPr bwMode="auto">
          <a:xfrm>
            <a:off x="3663509" y="4394473"/>
            <a:ext cx="1484555" cy="54864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Build</a:t>
            </a:r>
          </a:p>
        </p:txBody>
      </p:sp>
      <p:sp>
        <p:nvSpPr>
          <p:cNvPr id="15" name="Rounded Rectangle 14"/>
          <p:cNvSpPr/>
          <p:nvPr/>
        </p:nvSpPr>
        <p:spPr bwMode="auto">
          <a:xfrm>
            <a:off x="3663509" y="2666281"/>
            <a:ext cx="1484555" cy="864096"/>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Import HW/SW Handoff </a:t>
            </a:r>
            <a:r>
              <a:rPr lang="en-US" sz="1400" b="1" dirty="0" smtClean="0">
                <a:solidFill>
                  <a:schemeClr val="tx1"/>
                </a:solidFill>
                <a:latin typeface="Arial" charset="0"/>
              </a:rPr>
              <a:t>Files</a:t>
            </a:r>
            <a:endParaRPr kumimoji="0" lang="en-US" sz="1400" b="1" i="0" u="none" strike="noStrike" cap="none" normalizeH="0" baseline="0" dirty="0" smtClean="0">
              <a:ln>
                <a:noFill/>
              </a:ln>
              <a:solidFill>
                <a:schemeClr val="tx1"/>
              </a:solidFill>
              <a:effectLst/>
              <a:latin typeface="Arial" charset="0"/>
            </a:endParaRPr>
          </a:p>
        </p:txBody>
      </p:sp>
      <p:sp>
        <p:nvSpPr>
          <p:cNvPr id="11" name="Rounded Rectangle 10"/>
          <p:cNvSpPr/>
          <p:nvPr/>
        </p:nvSpPr>
        <p:spPr bwMode="auto">
          <a:xfrm>
            <a:off x="517516" y="2823866"/>
            <a:ext cx="1484555" cy="54864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HW/SW Handoff files</a:t>
            </a:r>
          </a:p>
        </p:txBody>
      </p:sp>
      <p:sp>
        <p:nvSpPr>
          <p:cNvPr id="16" name="Rounded Rectangle 15"/>
          <p:cNvSpPr/>
          <p:nvPr/>
        </p:nvSpPr>
        <p:spPr bwMode="auto">
          <a:xfrm>
            <a:off x="3663509" y="3674393"/>
            <a:ext cx="1484555" cy="54864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Enter User Settings</a:t>
            </a:r>
          </a:p>
        </p:txBody>
      </p:sp>
      <p:sp>
        <p:nvSpPr>
          <p:cNvPr id="13" name="Rounded Rectangle 12"/>
          <p:cNvSpPr/>
          <p:nvPr/>
        </p:nvSpPr>
        <p:spPr bwMode="auto">
          <a:xfrm>
            <a:off x="3663509" y="1994151"/>
            <a:ext cx="1484555" cy="528114"/>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Open New BSP Project</a:t>
            </a:r>
          </a:p>
        </p:txBody>
      </p:sp>
      <p:grpSp>
        <p:nvGrpSpPr>
          <p:cNvPr id="14" name="Group 13"/>
          <p:cNvGrpSpPr>
            <a:grpSpLocks noChangeAspect="1"/>
          </p:cNvGrpSpPr>
          <p:nvPr/>
        </p:nvGrpSpPr>
        <p:grpSpPr bwMode="auto">
          <a:xfrm>
            <a:off x="83130" y="1946201"/>
            <a:ext cx="952500" cy="598488"/>
            <a:chOff x="336" y="768"/>
            <a:chExt cx="1689" cy="1073"/>
          </a:xfrm>
        </p:grpSpPr>
        <p:sp>
          <p:nvSpPr>
            <p:cNvPr id="43" name="Oval 14"/>
            <p:cNvSpPr>
              <a:spLocks noChangeArrowheads="1"/>
            </p:cNvSpPr>
            <p:nvPr/>
          </p:nvSpPr>
          <p:spPr bwMode="auto">
            <a:xfrm>
              <a:off x="848" y="787"/>
              <a:ext cx="619" cy="696"/>
            </a:xfrm>
            <a:prstGeom prst="ellipse">
              <a:avLst/>
            </a:prstGeom>
            <a:solidFill>
              <a:schemeClr val="bg1"/>
            </a:solidFill>
            <a:ln w="9525">
              <a:noFill/>
              <a:round/>
              <a:headEnd/>
              <a:tailEnd/>
            </a:ln>
          </p:spPr>
          <p:txBody>
            <a:bodyPr wrap="none" anchor="ctr"/>
            <a:lstStyle/>
            <a:p>
              <a:pPr eaLnBrk="0" hangingPunct="0"/>
              <a:endParaRPr lang="en-GB"/>
            </a:p>
          </p:txBody>
        </p:sp>
        <p:pic>
          <p:nvPicPr>
            <p:cNvPr id="44" name="Picture 15" descr="QII_New_Logo"/>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36" y="768"/>
              <a:ext cx="1689" cy="1073"/>
            </a:xfrm>
            <a:prstGeom prst="rect">
              <a:avLst/>
            </a:prstGeom>
            <a:noFill/>
            <a:ln w="9525">
              <a:noFill/>
              <a:miter lim="800000"/>
              <a:headEnd/>
              <a:tailEnd/>
            </a:ln>
          </p:spPr>
        </p:pic>
      </p:gr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49" name="Object 1"/>
          <p:cNvGraphicFramePr>
            <a:graphicFrameLocks noChangeAspect="1"/>
          </p:cNvGraphicFramePr>
          <p:nvPr/>
        </p:nvGraphicFramePr>
        <p:xfrm>
          <a:off x="1414770" y="1946201"/>
          <a:ext cx="1248507" cy="510753"/>
        </p:xfrm>
        <a:graphic>
          <a:graphicData uri="http://schemas.openxmlformats.org/presentationml/2006/ole">
            <mc:AlternateContent xmlns:mc="http://schemas.openxmlformats.org/markup-compatibility/2006">
              <mc:Choice xmlns:v="urn:schemas-microsoft-com:vml" Requires="v">
                <p:oleObj spid="_x0000_s506883" r:id="rId6" imgW="1877154" imgH="777132" progId="">
                  <p:embed/>
                </p:oleObj>
              </mc:Choice>
              <mc:Fallback>
                <p:oleObj r:id="rId6" imgW="1877154" imgH="777132"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4770" y="1946201"/>
                        <a:ext cx="1248507" cy="5107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3" name="Straight Arrow Connector 52"/>
          <p:cNvCxnSpPr>
            <a:stCxn id="11" idx="3"/>
            <a:endCxn id="15" idx="1"/>
          </p:cNvCxnSpPr>
          <p:nvPr/>
        </p:nvCxnSpPr>
        <p:spPr bwMode="auto">
          <a:xfrm>
            <a:off x="2002071" y="3098186"/>
            <a:ext cx="1661438" cy="143"/>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56" name="Rounded Rectangle 55"/>
          <p:cNvSpPr/>
          <p:nvPr/>
        </p:nvSpPr>
        <p:spPr bwMode="auto">
          <a:xfrm>
            <a:off x="3635896" y="5402585"/>
            <a:ext cx="1484555" cy="54864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Software Image</a:t>
            </a:r>
          </a:p>
        </p:txBody>
      </p:sp>
      <p:pic>
        <p:nvPicPr>
          <p:cNvPr id="58" name="Picture 6" descr="http://www.dansdata.com/images/dv3000/2cards560.jpg"/>
          <p:cNvPicPr>
            <a:picLocks noChangeAspect="1" noChangeArrowheads="1"/>
          </p:cNvPicPr>
          <p:nvPr/>
        </p:nvPicPr>
        <p:blipFill>
          <a:blip r:embed="rId8" cstate="print"/>
          <a:srcRect/>
          <a:stretch>
            <a:fillRect/>
          </a:stretch>
        </p:blipFill>
        <p:spPr bwMode="auto">
          <a:xfrm>
            <a:off x="7884368" y="4725144"/>
            <a:ext cx="966087" cy="769420"/>
          </a:xfrm>
          <a:prstGeom prst="rect">
            <a:avLst/>
          </a:prstGeom>
          <a:noFill/>
        </p:spPr>
      </p:pic>
      <p:sp>
        <p:nvSpPr>
          <p:cNvPr id="60" name="Rounded Rectangle 59"/>
          <p:cNvSpPr/>
          <p:nvPr/>
        </p:nvSpPr>
        <p:spPr bwMode="auto">
          <a:xfrm>
            <a:off x="5751741" y="5402585"/>
            <a:ext cx="1484555" cy="54864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Flash Image builder</a:t>
            </a:r>
          </a:p>
        </p:txBody>
      </p:sp>
      <p:cxnSp>
        <p:nvCxnSpPr>
          <p:cNvPr id="78" name="Straight Arrow Connector 77"/>
          <p:cNvCxnSpPr>
            <a:stCxn id="56" idx="3"/>
            <a:endCxn id="60" idx="1"/>
          </p:cNvCxnSpPr>
          <p:nvPr/>
        </p:nvCxnSpPr>
        <p:spPr bwMode="auto">
          <a:xfrm>
            <a:off x="5120451" y="5676905"/>
            <a:ext cx="631290"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82" name="Elbow Connector 81"/>
          <p:cNvCxnSpPr>
            <a:stCxn id="12" idx="2"/>
            <a:endCxn id="60" idx="2"/>
          </p:cNvCxnSpPr>
          <p:nvPr/>
        </p:nvCxnSpPr>
        <p:spPr bwMode="auto">
          <a:xfrm rot="16200000" flipH="1">
            <a:off x="3879630" y="3336836"/>
            <a:ext cx="12700" cy="5228777"/>
          </a:xfrm>
          <a:prstGeom prst="bentConnector3">
            <a:avLst>
              <a:gd name="adj1" fmla="val 3109095"/>
            </a:avLst>
          </a:prstGeom>
          <a:solidFill>
            <a:schemeClr val="accent1"/>
          </a:solidFill>
          <a:ln w="50800" cap="flat" cmpd="sng" algn="ctr">
            <a:solidFill>
              <a:schemeClr val="tx1"/>
            </a:solidFill>
            <a:prstDash val="solid"/>
            <a:round/>
            <a:headEnd type="none" w="med" len="med"/>
            <a:tailEnd type="triangle"/>
          </a:ln>
          <a:effectLst/>
        </p:spPr>
      </p:cxnSp>
      <p:sp>
        <p:nvSpPr>
          <p:cNvPr id="30" name="Rectangle 29"/>
          <p:cNvSpPr/>
          <p:nvPr/>
        </p:nvSpPr>
        <p:spPr bwMode="auto">
          <a:xfrm>
            <a:off x="3419872" y="1916832"/>
            <a:ext cx="2016224" cy="2376264"/>
          </a:xfrm>
          <a:prstGeom prst="rect">
            <a:avLst/>
          </a:prstGeom>
          <a:noFill/>
          <a:ln w="158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1" name="TextBox 30"/>
          <p:cNvSpPr txBox="1"/>
          <p:nvPr/>
        </p:nvSpPr>
        <p:spPr>
          <a:xfrm>
            <a:off x="1619672" y="3573016"/>
            <a:ext cx="1795507" cy="646331"/>
          </a:xfrm>
          <a:prstGeom prst="rect">
            <a:avLst/>
          </a:prstGeom>
          <a:noFill/>
        </p:spPr>
        <p:txBody>
          <a:bodyPr wrap="square" rtlCol="0">
            <a:spAutoFit/>
          </a:bodyPr>
          <a:lstStyle/>
          <a:p>
            <a:r>
              <a:rPr lang="en-US" dirty="0" err="1" smtClean="0"/>
              <a:t>Preloader</a:t>
            </a:r>
            <a:endParaRPr lang="en-US" dirty="0" smtClean="0"/>
          </a:p>
          <a:p>
            <a:r>
              <a:rPr lang="en-US" dirty="0" smtClean="0"/>
              <a:t>Generator</a:t>
            </a:r>
          </a:p>
        </p:txBody>
      </p:sp>
      <p:grpSp>
        <p:nvGrpSpPr>
          <p:cNvPr id="51" name="Group 50"/>
          <p:cNvGrpSpPr/>
          <p:nvPr/>
        </p:nvGrpSpPr>
        <p:grpSpPr>
          <a:xfrm>
            <a:off x="6516217" y="3789040"/>
            <a:ext cx="1440160" cy="749449"/>
            <a:chOff x="6516217" y="3789040"/>
            <a:chExt cx="1440160" cy="749449"/>
          </a:xfrm>
        </p:grpSpPr>
        <p:cxnSp>
          <p:nvCxnSpPr>
            <p:cNvPr id="48" name="Shape 47"/>
            <p:cNvCxnSpPr>
              <a:stCxn id="61" idx="0"/>
            </p:cNvCxnSpPr>
            <p:nvPr/>
          </p:nvCxnSpPr>
          <p:spPr bwMode="auto">
            <a:xfrm rot="5400000" flipH="1" flipV="1">
              <a:off x="7113600" y="3695713"/>
              <a:ext cx="245393" cy="1440160"/>
            </a:xfrm>
            <a:prstGeom prst="bentConnector2">
              <a:avLst/>
            </a:prstGeom>
            <a:solidFill>
              <a:schemeClr val="accent1"/>
            </a:solidFill>
            <a:ln w="50800"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rot="5400000" flipH="1" flipV="1">
              <a:off x="7704348" y="4041068"/>
              <a:ext cx="504056" cy="0"/>
            </a:xfrm>
            <a:prstGeom prst="line">
              <a:avLst/>
            </a:prstGeom>
            <a:solidFill>
              <a:schemeClr val="accent1"/>
            </a:solidFill>
            <a:ln w="50800" cap="flat" cmpd="sng" algn="ctr">
              <a:solidFill>
                <a:schemeClr val="tx1"/>
              </a:solidFill>
              <a:prstDash val="solid"/>
              <a:round/>
              <a:headEnd type="none" w="med" len="med"/>
              <a:tailEnd type="triangle" w="med" len="med"/>
            </a:ln>
            <a:effectLst/>
          </p:spPr>
        </p:cxnSp>
      </p:grpSp>
      <p:cxnSp>
        <p:nvCxnSpPr>
          <p:cNvPr id="69" name="Straight Arrow Connector 68"/>
          <p:cNvCxnSpPr/>
          <p:nvPr/>
        </p:nvCxnSpPr>
        <p:spPr bwMode="auto">
          <a:xfrm>
            <a:off x="7380312" y="5085184"/>
            <a:ext cx="504056" cy="1588"/>
          </a:xfrm>
          <a:prstGeom prst="straightConnector1">
            <a:avLst/>
          </a:prstGeom>
          <a:solidFill>
            <a:schemeClr val="accent1"/>
          </a:solidFill>
          <a:ln w="47625" cap="flat" cmpd="sng" algn="ctr">
            <a:solidFill>
              <a:schemeClr val="tx1"/>
            </a:solidFill>
            <a:prstDash val="solid"/>
            <a:round/>
            <a:headEnd type="none" w="med" len="med"/>
            <a:tailEnd type="triangle"/>
          </a:ln>
          <a:effectLst/>
        </p:spPr>
      </p:cxnSp>
      <p:cxnSp>
        <p:nvCxnSpPr>
          <p:cNvPr id="34" name="Straight Connector 33"/>
          <p:cNvCxnSpPr/>
          <p:nvPr/>
        </p:nvCxnSpPr>
        <p:spPr bwMode="auto">
          <a:xfrm flipV="1">
            <a:off x="2843808" y="3861048"/>
            <a:ext cx="504056"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22" presetClass="entr" presetSubtype="1"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up)">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wipe(up)">
                                      <p:cBhvr>
                                        <p:cTn id="35" dur="500"/>
                                        <p:tgtEl>
                                          <p:spTgt spid="7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wipe(left)">
                                      <p:cBhvr>
                                        <p:cTn id="38" dur="500"/>
                                        <p:tgtEl>
                                          <p:spTgt spid="6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left)">
                                      <p:cBhvr>
                                        <p:cTn id="41" dur="500"/>
                                        <p:tgtEl>
                                          <p:spTgt spid="61"/>
                                        </p:tgtEl>
                                      </p:cBhvr>
                                    </p:animEffect>
                                  </p:childTnLst>
                                </p:cTn>
                              </p:par>
                              <p:par>
                                <p:cTn id="42" presetID="22" presetClass="entr" presetSubtype="8" fill="hold" nodeType="with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wipe(left)">
                                      <p:cBhvr>
                                        <p:cTn id="44" dur="500"/>
                                        <p:tgtEl>
                                          <p:spTgt spid="82"/>
                                        </p:tgtEl>
                                      </p:cBhvr>
                                    </p:animEffect>
                                  </p:childTnLst>
                                </p:cTn>
                              </p:par>
                              <p:par>
                                <p:cTn id="45" presetID="22" presetClass="entr" presetSubtype="1"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up)">
                                      <p:cBhvr>
                                        <p:cTn id="4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17" grpId="0" animBg="1"/>
      <p:bldP spid="15" grpId="0" animBg="1"/>
      <p:bldP spid="16" grpId="0" animBg="1"/>
      <p:bldP spid="13" grpId="0" animBg="1"/>
      <p:bldP spid="56" grpId="0" animBg="1"/>
      <p:bldP spid="6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Preloader</a:t>
            </a:r>
            <a:r>
              <a:rPr lang="en-US" dirty="0"/>
              <a:t> Support Package Generator GUI</a:t>
            </a:r>
          </a:p>
        </p:txBody>
      </p:sp>
      <p:pic>
        <p:nvPicPr>
          <p:cNvPr id="5"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523205" y="1270794"/>
            <a:ext cx="6520553" cy="3670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D7458CCC-A01F-4BAD-8893-F5EE8547F955}" type="slidenum">
              <a:rPr lang="en-US" smtClean="0"/>
              <a:pPr>
                <a:defRPr/>
              </a:pPr>
              <a:t>52</a:t>
            </a:fld>
            <a:endParaRPr lang="en-US" dirty="0"/>
          </a:p>
        </p:txBody>
      </p:sp>
      <p:sp>
        <p:nvSpPr>
          <p:cNvPr id="7" name="Content Placeholder 6"/>
          <p:cNvSpPr>
            <a:spLocks noGrp="1"/>
          </p:cNvSpPr>
          <p:nvPr>
            <p:ph idx="11"/>
          </p:nvPr>
        </p:nvSpPr>
        <p:spPr>
          <a:xfrm>
            <a:off x="323528" y="5229200"/>
            <a:ext cx="8681474" cy="960954"/>
          </a:xfrm>
        </p:spPr>
        <p:txBody>
          <a:bodyPr/>
          <a:lstStyle/>
          <a:p>
            <a:r>
              <a:rPr lang="en-US" dirty="0" smtClean="0"/>
              <a:t>Create new .BSP or import existing</a:t>
            </a:r>
            <a:endParaRPr lang="en-US" dirty="0"/>
          </a:p>
        </p:txBody>
      </p:sp>
    </p:spTree>
    <p:extLst>
      <p:ext uri="{BB962C8B-B14F-4D97-AF65-F5344CB8AC3E}">
        <p14:creationId xmlns:p14="http://schemas.microsoft.com/office/powerpoint/2010/main" val="314695702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7815486" cy="779320"/>
          </a:xfrm>
        </p:spPr>
        <p:txBody>
          <a:bodyPr/>
          <a:lstStyle/>
          <a:p>
            <a:r>
              <a:rPr lang="en-US" dirty="0" smtClean="0"/>
              <a:t>BSP Editor</a:t>
            </a:r>
            <a:endParaRPr lang="en-US" dirty="0"/>
          </a:p>
        </p:txBody>
      </p:sp>
      <p:sp>
        <p:nvSpPr>
          <p:cNvPr id="5" name="Content Placeholder 4"/>
          <p:cNvSpPr>
            <a:spLocks noGrp="1"/>
          </p:cNvSpPr>
          <p:nvPr>
            <p:ph idx="1"/>
          </p:nvPr>
        </p:nvSpPr>
        <p:spPr>
          <a:xfrm>
            <a:off x="1835696" y="5661248"/>
            <a:ext cx="5517224" cy="602948"/>
          </a:xfrm>
          <a:solidFill>
            <a:srgbClr val="FFFF00">
              <a:alpha val="50000"/>
            </a:srgbClr>
          </a:solidFill>
        </p:spPr>
        <p:txBody>
          <a:bodyPr>
            <a:normAutofit/>
          </a:bodyPr>
          <a:lstStyle/>
          <a:p>
            <a:pPr marL="0" indent="0">
              <a:buNone/>
            </a:pPr>
            <a:r>
              <a:rPr lang="en-US" sz="1400" i="1" dirty="0" err="1" smtClean="0"/>
              <a:t>Tcl</a:t>
            </a:r>
            <a:r>
              <a:rPr lang="en-US" sz="1400" i="1" dirty="0" smtClean="0"/>
              <a:t>: </a:t>
            </a:r>
            <a:r>
              <a:rPr lang="en-US" sz="1400" i="1" dirty="0" err="1" smtClean="0"/>
              <a:t>set_setting</a:t>
            </a:r>
            <a:r>
              <a:rPr lang="en-US" sz="1400" i="1" dirty="0" smtClean="0"/>
              <a:t> </a:t>
            </a:r>
            <a:r>
              <a:rPr lang="en-US" sz="1400" i="1" dirty="0" err="1" smtClean="0"/>
              <a:t>spl.boot.BOOT</a:t>
            </a:r>
            <a:r>
              <a:rPr lang="en-US" sz="1400" i="1" dirty="0" smtClean="0"/>
              <a:t> FROM QSPI true</a:t>
            </a:r>
          </a:p>
          <a:p>
            <a:pPr marL="0" indent="0" algn="ctr">
              <a:buNone/>
            </a:pPr>
            <a:r>
              <a:rPr lang="en-US" sz="1400" i="1" dirty="0" err="1" smtClean="0"/>
              <a:t>set_setting</a:t>
            </a:r>
            <a:r>
              <a:rPr lang="en-US" sz="1400" i="1" dirty="0" smtClean="0"/>
              <a:t> </a:t>
            </a:r>
            <a:r>
              <a:rPr lang="en-US" sz="1400" i="1" dirty="0" err="1" smtClean="0"/>
              <a:t>spl.boot.QSPI_NEXT_BOOT_IMAGE</a:t>
            </a:r>
            <a:r>
              <a:rPr lang="en-US" sz="1400" i="1" dirty="0" smtClean="0"/>
              <a:t> 0x5000</a:t>
            </a:r>
            <a:endParaRPr lang="en-US" sz="2000" i="1"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D7458CCC-A01F-4BAD-8893-F5EE8547F955}" type="slidenum">
              <a:rPr lang="en-US" smtClean="0"/>
              <a:pPr>
                <a:defRPr/>
              </a:pPr>
              <a:t>53</a:t>
            </a:fld>
            <a:endParaRPr lang="en-US" dirty="0"/>
          </a:p>
        </p:txBody>
      </p:sp>
      <p:pic>
        <p:nvPicPr>
          <p:cNvPr id="8396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764704"/>
            <a:ext cx="6408712" cy="4806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894729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47534" cy="779320"/>
          </a:xfrm>
        </p:spPr>
        <p:txBody>
          <a:bodyPr/>
          <a:lstStyle/>
          <a:p>
            <a:r>
              <a:rPr lang="en-GB" dirty="0" err="1" smtClean="0"/>
              <a:t>Preloader</a:t>
            </a:r>
            <a:r>
              <a:rPr lang="en-GB" dirty="0" smtClean="0"/>
              <a:t> Build Results</a:t>
            </a:r>
            <a:endParaRPr lang="en-GB" dirty="0"/>
          </a:p>
        </p:txBody>
      </p:sp>
      <p:sp>
        <p:nvSpPr>
          <p:cNvPr id="3" name="Content Placeholder 2"/>
          <p:cNvSpPr>
            <a:spLocks noGrp="1"/>
          </p:cNvSpPr>
          <p:nvPr>
            <p:ph idx="1"/>
          </p:nvPr>
        </p:nvSpPr>
        <p:spPr>
          <a:xfrm>
            <a:off x="323528" y="1124744"/>
            <a:ext cx="8674101" cy="5357961"/>
          </a:xfrm>
        </p:spPr>
        <p:txBody>
          <a:bodyPr>
            <a:normAutofit fontScale="92500" lnSpcReduction="10000"/>
          </a:bodyPr>
          <a:lstStyle/>
          <a:p>
            <a:pPr>
              <a:buNone/>
            </a:pPr>
            <a:r>
              <a:rPr lang="en-GB" sz="3000" dirty="0" smtClean="0">
                <a:solidFill>
                  <a:schemeClr val="tx2">
                    <a:lumMod val="75000"/>
                  </a:schemeClr>
                </a:solidFill>
              </a:rPr>
              <a:t>In the </a:t>
            </a:r>
            <a:r>
              <a:rPr lang="en-GB" sz="3000" i="1" dirty="0" err="1" smtClean="0">
                <a:solidFill>
                  <a:schemeClr val="tx2">
                    <a:lumMod val="75000"/>
                  </a:schemeClr>
                </a:solidFill>
              </a:rPr>
              <a:t>uboot-socfpga</a:t>
            </a:r>
            <a:r>
              <a:rPr lang="en-GB" sz="3000" i="1" dirty="0" smtClean="0">
                <a:solidFill>
                  <a:schemeClr val="tx2">
                    <a:lumMod val="75000"/>
                  </a:schemeClr>
                </a:solidFill>
              </a:rPr>
              <a:t>/</a:t>
            </a:r>
            <a:r>
              <a:rPr lang="en-GB" sz="3000" i="1" dirty="0" err="1" smtClean="0">
                <a:solidFill>
                  <a:schemeClr val="tx2">
                    <a:lumMod val="75000"/>
                  </a:schemeClr>
                </a:solidFill>
              </a:rPr>
              <a:t>spl</a:t>
            </a:r>
            <a:r>
              <a:rPr lang="en-GB" sz="3000" dirty="0" smtClean="0">
                <a:solidFill>
                  <a:schemeClr val="tx2">
                    <a:lumMod val="75000"/>
                  </a:schemeClr>
                </a:solidFill>
              </a:rPr>
              <a:t> directory you will have:</a:t>
            </a:r>
            <a:r>
              <a:rPr lang="en-GB" sz="2800" dirty="0" smtClean="0">
                <a:solidFill>
                  <a:schemeClr val="tx2">
                    <a:lumMod val="75000"/>
                  </a:schemeClr>
                </a:solidFill>
              </a:rPr>
              <a:t> </a:t>
            </a:r>
            <a:endParaRPr lang="en-GB" dirty="0" smtClean="0">
              <a:solidFill>
                <a:schemeClr val="tx2">
                  <a:lumMod val="75000"/>
                </a:schemeClr>
              </a:solidFill>
            </a:endParaRPr>
          </a:p>
          <a:p>
            <a:r>
              <a:rPr lang="en-GB" sz="2600" dirty="0" smtClean="0"/>
              <a:t>u-boot-</a:t>
            </a:r>
            <a:r>
              <a:rPr lang="en-GB" sz="2600" dirty="0" err="1" smtClean="0"/>
              <a:t>spl</a:t>
            </a:r>
            <a:r>
              <a:rPr lang="en-GB" sz="2600" dirty="0" smtClean="0"/>
              <a:t> &lt;- the ELF image for debugging</a:t>
            </a:r>
          </a:p>
          <a:p>
            <a:pPr lvl="1"/>
            <a:r>
              <a:rPr lang="en-GB" sz="2200" dirty="0" smtClean="0"/>
              <a:t>Ready for the debugger </a:t>
            </a:r>
          </a:p>
          <a:p>
            <a:r>
              <a:rPr lang="en-GB" sz="2600" dirty="0" smtClean="0"/>
              <a:t>u-boot-spl.bin &lt;- the binary image for the </a:t>
            </a:r>
            <a:r>
              <a:rPr lang="en-GB" sz="2600" dirty="0" err="1" smtClean="0"/>
              <a:t>preloader</a:t>
            </a:r>
            <a:endParaRPr lang="en-GB" sz="2600" dirty="0" smtClean="0"/>
          </a:p>
          <a:p>
            <a:pPr lvl="1"/>
            <a:r>
              <a:rPr lang="en-GB" sz="2200" dirty="0" smtClean="0"/>
              <a:t>Ready for Flash Programmer </a:t>
            </a:r>
          </a:p>
          <a:p>
            <a:endParaRPr lang="en-GB" dirty="0" smtClean="0"/>
          </a:p>
          <a:p>
            <a:pPr>
              <a:buNone/>
            </a:pPr>
            <a:r>
              <a:rPr lang="en-GB" sz="3000" dirty="0" smtClean="0">
                <a:solidFill>
                  <a:schemeClr val="tx2">
                    <a:lumMod val="75000"/>
                  </a:schemeClr>
                </a:solidFill>
              </a:rPr>
              <a:t>In the </a:t>
            </a:r>
            <a:r>
              <a:rPr lang="en-GB" sz="3000" i="1" dirty="0" smtClean="0">
                <a:solidFill>
                  <a:schemeClr val="tx2">
                    <a:lumMod val="75000"/>
                  </a:schemeClr>
                </a:solidFill>
              </a:rPr>
              <a:t>software/</a:t>
            </a:r>
            <a:r>
              <a:rPr lang="en-GB" sz="3000" i="1" dirty="0" err="1" smtClean="0">
                <a:solidFill>
                  <a:schemeClr val="tx2">
                    <a:lumMod val="75000"/>
                  </a:schemeClr>
                </a:solidFill>
              </a:rPr>
              <a:t>spl_bsp</a:t>
            </a:r>
            <a:r>
              <a:rPr lang="en-GB" sz="3000" dirty="0" smtClean="0">
                <a:solidFill>
                  <a:schemeClr val="tx2">
                    <a:lumMod val="75000"/>
                  </a:schemeClr>
                </a:solidFill>
              </a:rPr>
              <a:t> directory:</a:t>
            </a:r>
            <a:r>
              <a:rPr lang="en-GB" sz="2800" dirty="0" smtClean="0">
                <a:solidFill>
                  <a:schemeClr val="tx2">
                    <a:lumMod val="75000"/>
                  </a:schemeClr>
                </a:solidFill>
              </a:rPr>
              <a:t> </a:t>
            </a:r>
            <a:endParaRPr lang="en-GB" dirty="0" smtClean="0">
              <a:solidFill>
                <a:schemeClr val="tx2">
                  <a:lumMod val="75000"/>
                </a:schemeClr>
              </a:solidFill>
            </a:endParaRPr>
          </a:p>
          <a:p>
            <a:r>
              <a:rPr lang="en-GB" sz="2600" dirty="0" smtClean="0"/>
              <a:t>preloader-mkpimage.bin &lt;- binary of u-boot-spl.bin with</a:t>
            </a:r>
            <a:br>
              <a:rPr lang="en-GB" sz="2600" dirty="0" smtClean="0"/>
            </a:br>
            <a:r>
              <a:rPr lang="en-GB" sz="2600" dirty="0" smtClean="0"/>
              <a:t>				    header and replication </a:t>
            </a:r>
          </a:p>
          <a:p>
            <a:pPr lvl="1"/>
            <a:r>
              <a:rPr lang="en-GB" sz="2200" dirty="0" smtClean="0"/>
              <a:t>Ready for SD Card </a:t>
            </a:r>
          </a:p>
          <a:p>
            <a:pPr>
              <a:buNone/>
            </a:pPr>
            <a:endParaRPr lang="en-GB" sz="1500" dirty="0" smtClean="0"/>
          </a:p>
          <a:p>
            <a:r>
              <a:rPr lang="en-GB" sz="2600" i="1" dirty="0" smtClean="0"/>
              <a:t>Notes: </a:t>
            </a:r>
          </a:p>
          <a:p>
            <a:pPr lvl="1"/>
            <a:r>
              <a:rPr lang="en-GB" i="1" dirty="0" smtClean="0"/>
              <a:t>SD Card boot region is not FAT/FAT32 standard</a:t>
            </a:r>
          </a:p>
          <a:p>
            <a:pPr lvl="1"/>
            <a:r>
              <a:rPr lang="en-GB" i="1" dirty="0" smtClean="0"/>
              <a:t>Requires a tool that can program A2 format partitions to SD Card  (</a:t>
            </a:r>
            <a:r>
              <a:rPr lang="en-GB" i="1" dirty="0" err="1" smtClean="0"/>
              <a:t>Eg</a:t>
            </a:r>
            <a:r>
              <a:rPr lang="en-GB" i="1" dirty="0" smtClean="0"/>
              <a:t>. DD)</a:t>
            </a:r>
          </a:p>
          <a:p>
            <a:endParaRPr lang="en-GB"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D7458CCC-A01F-4BAD-8893-F5EE8547F955}" type="slidenum">
              <a:rPr lang="en-US" smtClean="0"/>
              <a:pPr>
                <a:defRPr/>
              </a:pPr>
              <a:t>54</a:t>
            </a:fld>
            <a:endParaRPr lang="en-US" dirty="0"/>
          </a:p>
        </p:txBody>
      </p:sp>
      <p:grpSp>
        <p:nvGrpSpPr>
          <p:cNvPr id="5" name="Group 25"/>
          <p:cNvGrpSpPr>
            <a:grpSpLocks/>
          </p:cNvGrpSpPr>
          <p:nvPr/>
        </p:nvGrpSpPr>
        <p:grpSpPr bwMode="auto">
          <a:xfrm>
            <a:off x="7308304" y="332656"/>
            <a:ext cx="1123950" cy="747831"/>
            <a:chOff x="4835" y="2208"/>
            <a:chExt cx="349" cy="240"/>
          </a:xfrm>
        </p:grpSpPr>
        <p:sp>
          <p:nvSpPr>
            <p:cNvPr id="6" name="File"/>
            <p:cNvSpPr>
              <a:spLocks noEditPoints="1" noChangeArrowheads="1"/>
            </p:cNvSpPr>
            <p:nvPr/>
          </p:nvSpPr>
          <p:spPr bwMode="auto">
            <a:xfrm>
              <a:off x="4855" y="2208"/>
              <a:ext cx="324" cy="24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99"/>
            </a:solidFill>
            <a:ln w="9525">
              <a:solidFill>
                <a:schemeClr val="tx1"/>
              </a:solidFill>
              <a:miter lim="800000"/>
              <a:headEnd/>
              <a:tailEnd/>
            </a:ln>
            <a:effectLst>
              <a:outerShdw dist="107763" dir="2700000" algn="ctr" rotWithShape="0">
                <a:srgbClr val="808080">
                  <a:alpha val="50000"/>
                </a:srgbClr>
              </a:outerShdw>
            </a:effectLst>
          </p:spPr>
          <p:txBody>
            <a:bodyPr/>
            <a:lstStyle/>
            <a:p>
              <a:pPr eaLnBrk="0" hangingPunct="0">
                <a:defRPr/>
              </a:pPr>
              <a:endParaRPr lang="en-GB">
                <a:solidFill>
                  <a:srgbClr val="000000"/>
                </a:solidFill>
                <a:latin typeface="Arial" charset="0"/>
                <a:cs typeface="Arial" charset="0"/>
              </a:endParaRPr>
            </a:p>
          </p:txBody>
        </p:sp>
        <p:sp>
          <p:nvSpPr>
            <p:cNvPr id="7" name="Text Box 27"/>
            <p:cNvSpPr txBox="1">
              <a:spLocks noChangeArrowheads="1"/>
            </p:cNvSpPr>
            <p:nvPr/>
          </p:nvSpPr>
          <p:spPr bwMode="auto">
            <a:xfrm>
              <a:off x="4835" y="2217"/>
              <a:ext cx="349" cy="119"/>
            </a:xfrm>
            <a:prstGeom prst="rect">
              <a:avLst/>
            </a:prstGeom>
            <a:noFill/>
            <a:ln w="9525">
              <a:noFill/>
              <a:miter lim="800000"/>
              <a:headEnd/>
              <a:tailEnd/>
            </a:ln>
          </p:spPr>
          <p:txBody>
            <a:bodyPr>
              <a:spAutoFit/>
            </a:bodyPr>
            <a:lstStyle/>
            <a:p>
              <a:pPr algn="ctr">
                <a:spcBef>
                  <a:spcPct val="50000"/>
                </a:spcBef>
              </a:pPr>
              <a:endParaRPr lang="en-GB" dirty="0">
                <a:solidFill>
                  <a:srgbClr val="C10435"/>
                </a:solidFill>
              </a:endParaRP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229" y="332656"/>
            <a:ext cx="7765179" cy="779320"/>
          </a:xfrm>
        </p:spPr>
        <p:txBody>
          <a:bodyPr/>
          <a:lstStyle/>
          <a:p>
            <a:r>
              <a:rPr lang="en-GB" dirty="0" smtClean="0"/>
              <a:t>LAB: Modules 1 thru 3</a:t>
            </a:r>
            <a:endParaRPr lang="en-GB" dirty="0">
              <a:solidFill>
                <a:srgbClr val="FF0000"/>
              </a:solidFill>
            </a:endParaRPr>
          </a:p>
        </p:txBody>
      </p:sp>
      <p:sp>
        <p:nvSpPr>
          <p:cNvPr id="3" name="Content Placeholder 2"/>
          <p:cNvSpPr>
            <a:spLocks noGrp="1"/>
          </p:cNvSpPr>
          <p:nvPr>
            <p:ph idx="1"/>
          </p:nvPr>
        </p:nvSpPr>
        <p:spPr>
          <a:xfrm>
            <a:off x="467544" y="1340768"/>
            <a:ext cx="7632848" cy="3917801"/>
          </a:xfrm>
        </p:spPr>
        <p:txBody>
          <a:bodyPr>
            <a:normAutofit/>
          </a:bodyPr>
          <a:lstStyle/>
          <a:p>
            <a:pPr>
              <a:buNone/>
            </a:pPr>
            <a:r>
              <a:rPr lang="en-US" sz="2400" dirty="0" smtClean="0"/>
              <a:t>Module 1: Getting Started</a:t>
            </a:r>
          </a:p>
          <a:p>
            <a:pPr>
              <a:buNone/>
            </a:pPr>
            <a:r>
              <a:rPr lang="en-US" sz="2400" dirty="0" smtClean="0"/>
              <a:t>Module 2: Examine the System</a:t>
            </a:r>
          </a:p>
          <a:p>
            <a:pPr>
              <a:buNone/>
            </a:pPr>
            <a:r>
              <a:rPr lang="en-US" sz="2400" dirty="0" smtClean="0"/>
              <a:t>Module 3: Generate, Build and Run the </a:t>
            </a:r>
            <a:r>
              <a:rPr lang="en-US" sz="2400" dirty="0" err="1" smtClean="0"/>
              <a:t>PreLoader</a:t>
            </a:r>
            <a:endParaRPr lang="en-US" sz="2400" dirty="0" smtClean="0"/>
          </a:p>
          <a:p>
            <a:pPr>
              <a:buNone/>
            </a:pPr>
            <a:endParaRPr lang="en-GB" dirty="0" smtClean="0"/>
          </a:p>
          <a:p>
            <a:pPr lvl="1"/>
            <a:endParaRPr lang="en-GB"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fld id="{A07BDBDC-D551-4D6B-8CFD-19451B3CDE55}" type="slidenum">
              <a:rPr lang="en-US" smtClean="0">
                <a:solidFill>
                  <a:srgbClr val="000000"/>
                </a:solidFill>
              </a:rPr>
              <a:pPr/>
              <a:t>55</a:t>
            </a:fld>
            <a:endParaRPr lang="en-US" dirty="0">
              <a:solidFill>
                <a:srgbClr val="0000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11560" y="1700808"/>
            <a:ext cx="7278961" cy="1143000"/>
          </a:xfrm>
        </p:spPr>
        <p:txBody>
          <a:bodyPr/>
          <a:lstStyle/>
          <a:p>
            <a:r>
              <a:rPr lang="en-GB" dirty="0" smtClean="0"/>
              <a:t>Software Debug</a:t>
            </a:r>
            <a:endParaRPr lang="en-GB" i="1" dirty="0">
              <a:solidFill>
                <a:schemeClr val="tx2"/>
              </a:solidFill>
            </a:endParaRPr>
          </a:p>
        </p:txBody>
      </p:sp>
      <p:sp>
        <p:nvSpPr>
          <p:cNvPr id="4" name="Slide Number Placeholder 3"/>
          <p:cNvSpPr>
            <a:spLocks noGrp="1"/>
          </p:cNvSpPr>
          <p:nvPr>
            <p:ph type="sldNum" sz="quarter" idx="4294967295"/>
          </p:nvPr>
        </p:nvSpPr>
        <p:spPr>
          <a:xfrm>
            <a:off x="0" y="6588125"/>
            <a:ext cx="698500" cy="282575"/>
          </a:xfrm>
          <a:prstGeom prst="rect">
            <a:avLst/>
          </a:prstGeom>
        </p:spPr>
        <p:txBody>
          <a:bodyPr/>
          <a:lstStyle/>
          <a:p>
            <a:pPr>
              <a:defRPr/>
            </a:pPr>
            <a:fld id="{D7458CCC-A01F-4BAD-8893-F5EE8547F955}" type="slidenum">
              <a:rPr lang="en-US" smtClean="0"/>
              <a:pPr>
                <a:defRPr/>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4932920" y="945136"/>
            <a:ext cx="3988135" cy="5265194"/>
          </a:xfrm>
          <a:prstGeom prst="rect">
            <a:avLst/>
          </a:prstGeom>
          <a:noFill/>
          <a:ln w="9525">
            <a:noFill/>
            <a:miter lim="800000"/>
            <a:headEnd/>
            <a:tailEnd/>
          </a:ln>
        </p:spPr>
      </p:pic>
      <p:sp>
        <p:nvSpPr>
          <p:cNvPr id="8" name="Content Placeholder 7"/>
          <p:cNvSpPr>
            <a:spLocks noGrp="1"/>
          </p:cNvSpPr>
          <p:nvPr>
            <p:ph idx="1"/>
          </p:nvPr>
        </p:nvSpPr>
        <p:spPr>
          <a:xfrm>
            <a:off x="217488" y="906464"/>
            <a:ext cx="8719683" cy="3828822"/>
          </a:xfrm>
          <a:ln w="38100">
            <a:solidFill>
              <a:schemeClr val="accent1"/>
            </a:solidFill>
            <a:prstDash val="dash"/>
          </a:ln>
        </p:spPr>
        <p:txBody>
          <a:bodyPr/>
          <a:lstStyle/>
          <a:p>
            <a:endParaRPr lang="en-GB" sz="4000" dirty="0" smtClean="0"/>
          </a:p>
          <a:p>
            <a:pPr>
              <a:buNone/>
            </a:pPr>
            <a:r>
              <a:rPr lang="en-GB" sz="2000" dirty="0" smtClean="0"/>
              <a:t>      </a:t>
            </a:r>
          </a:p>
          <a:p>
            <a:endParaRPr lang="en-GB" sz="2000" dirty="0"/>
          </a:p>
        </p:txBody>
      </p:sp>
      <p:sp>
        <p:nvSpPr>
          <p:cNvPr id="9" name="Rectangle 8"/>
          <p:cNvSpPr/>
          <p:nvPr/>
        </p:nvSpPr>
        <p:spPr bwMode="auto">
          <a:xfrm>
            <a:off x="435429" y="1066799"/>
            <a:ext cx="4332513" cy="1023257"/>
          </a:xfrm>
          <a:prstGeom prst="rect">
            <a:avLst/>
          </a:prstGeom>
          <a:solidFill>
            <a:schemeClr val="accent1">
              <a:lumMod val="40000"/>
              <a:lumOff val="6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ts val="600"/>
              </a:spcAft>
              <a:buClrTx/>
              <a:buSzTx/>
              <a:buFontTx/>
              <a:buNone/>
              <a:tabLst/>
            </a:pPr>
            <a:r>
              <a:rPr kumimoji="0" lang="en-GB" sz="1800" b="1" i="0" u="none" strike="noStrike" cap="none" normalizeH="0" baseline="0" dirty="0" smtClean="0">
                <a:ln>
                  <a:noFill/>
                </a:ln>
                <a:solidFill>
                  <a:srgbClr val="000000"/>
                </a:solidFill>
                <a:effectLst/>
                <a:latin typeface="Arial" charset="0"/>
                <a:ea typeface="ＭＳ Ｐゴシック" pitchFamily="34" charset="-128"/>
              </a:rPr>
              <a:t>Processor System</a:t>
            </a:r>
          </a:p>
          <a:p>
            <a:r>
              <a:rPr lang="en-GB" sz="1800" b="0" dirty="0" smtClean="0"/>
              <a:t>The domain of software engineers</a:t>
            </a:r>
            <a:endParaRPr kumimoji="0" lang="en-GB" sz="1800" b="0" i="0" u="none" strike="noStrike" cap="none" normalizeH="0" baseline="0" dirty="0" smtClean="0">
              <a:ln>
                <a:noFill/>
              </a:ln>
              <a:solidFill>
                <a:srgbClr val="000000"/>
              </a:solidFill>
              <a:effectLst/>
              <a:latin typeface="Arial" charset="0"/>
              <a:ea typeface="ＭＳ Ｐゴシック" pitchFamily="34" charset="-128"/>
            </a:endParaRPr>
          </a:p>
        </p:txBody>
      </p:sp>
      <p:sp>
        <p:nvSpPr>
          <p:cNvPr id="2" name="Title 1"/>
          <p:cNvSpPr>
            <a:spLocks noGrp="1"/>
          </p:cNvSpPr>
          <p:nvPr>
            <p:ph type="title"/>
          </p:nvPr>
        </p:nvSpPr>
        <p:spPr/>
        <p:txBody>
          <a:bodyPr/>
          <a:lstStyle/>
          <a:p>
            <a:r>
              <a:rPr lang="en-GB" dirty="0" smtClean="0"/>
              <a:t>Design Areas on </a:t>
            </a:r>
            <a:r>
              <a:rPr lang="en-GB" dirty="0" err="1" smtClean="0"/>
              <a:t>SoC</a:t>
            </a:r>
            <a:r>
              <a:rPr lang="en-GB" dirty="0" smtClean="0"/>
              <a:t> FPGA Devices</a:t>
            </a:r>
            <a:endParaRPr lang="en-GB" dirty="0"/>
          </a:p>
        </p:txBody>
      </p:sp>
      <p:sp>
        <p:nvSpPr>
          <p:cNvPr id="10" name="Content Placeholder 7"/>
          <p:cNvSpPr txBox="1">
            <a:spLocks/>
          </p:cNvSpPr>
          <p:nvPr/>
        </p:nvSpPr>
        <p:spPr bwMode="auto">
          <a:xfrm>
            <a:off x="217488" y="4865914"/>
            <a:ext cx="8719683" cy="1349829"/>
          </a:xfrm>
          <a:prstGeom prst="rect">
            <a:avLst/>
          </a:prstGeom>
          <a:noFill/>
          <a:ln w="38100">
            <a:solidFill>
              <a:schemeClr val="accent6"/>
            </a:solidFill>
            <a:prstDash val="dash"/>
            <a:miter lim="800000"/>
            <a:headEnd/>
            <a:tailEnd/>
          </a:ln>
          <a:effectLst/>
        </p:spPr>
        <p:txBody>
          <a:bodyPr vert="horz" wrap="square" lIns="91440" tIns="45720" rIns="91440" bIns="45720" numCol="1" anchor="t" anchorCtr="0" compatLnSpc="1">
            <a:prstTxWarp prst="textNoShape">
              <a:avLst/>
            </a:prstTxWarp>
          </a:bodyPr>
          <a:lstStyle/>
          <a:p>
            <a:pPr marL="265113" marR="0" lvl="0" indent="-265113" algn="l" defTabSz="914400" rtl="0" eaLnBrk="1" fontAlgn="ctr" latinLnBrk="0" hangingPunct="1">
              <a:lnSpc>
                <a:spcPct val="100000"/>
              </a:lnSpc>
              <a:spcBef>
                <a:spcPct val="25000"/>
              </a:spcBef>
              <a:spcAft>
                <a:spcPct val="0"/>
              </a:spcAft>
              <a:buClr>
                <a:schemeClr val="accent1"/>
              </a:buClr>
              <a:buSzPct val="125000"/>
              <a:buFont typeface="Wingdings" pitchFamily="2" charset="2"/>
              <a:buChar char="§"/>
              <a:tabLst/>
              <a:defRPr/>
            </a:pPr>
            <a:endParaRPr kumimoji="0" lang="en-GB" sz="4000" b="0" i="0" u="none" strike="noStrike" kern="0" cap="none" spc="0" normalizeH="0" baseline="0" noProof="0" smtClean="0">
              <a:ln>
                <a:noFill/>
              </a:ln>
              <a:solidFill>
                <a:srgbClr val="000000"/>
              </a:solidFill>
              <a:effectLst/>
              <a:uLnTx/>
              <a:uFillTx/>
              <a:latin typeface="+mn-lt"/>
              <a:ea typeface="+mn-ea"/>
              <a:cs typeface="+mn-cs"/>
            </a:endParaRPr>
          </a:p>
          <a:p>
            <a:pPr marL="265113" marR="0" lvl="0" indent="-265113" algn="l" defTabSz="914400" rtl="0" eaLnBrk="1" fontAlgn="ctr" latinLnBrk="0" hangingPunct="1">
              <a:lnSpc>
                <a:spcPct val="100000"/>
              </a:lnSpc>
              <a:spcBef>
                <a:spcPct val="25000"/>
              </a:spcBef>
              <a:spcAft>
                <a:spcPct val="0"/>
              </a:spcAft>
              <a:buClr>
                <a:schemeClr val="accent1"/>
              </a:buClr>
              <a:buSzPct val="125000"/>
              <a:buFont typeface="Wingdings" pitchFamily="2" charset="2"/>
              <a:buNone/>
              <a:tabLst/>
              <a:defRPr/>
            </a:pPr>
            <a:r>
              <a:rPr kumimoji="0" lang="en-GB" sz="2000" b="0" i="0" u="none" strike="noStrike" kern="0" cap="none" spc="0" normalizeH="0" baseline="0" noProof="0" smtClean="0">
                <a:ln>
                  <a:noFill/>
                </a:ln>
                <a:solidFill>
                  <a:srgbClr val="000000"/>
                </a:solidFill>
                <a:effectLst/>
                <a:uLnTx/>
                <a:uFillTx/>
                <a:latin typeface="+mn-lt"/>
                <a:ea typeface="+mn-ea"/>
                <a:cs typeface="+mn-cs"/>
              </a:rPr>
              <a:t>      </a:t>
            </a:r>
          </a:p>
          <a:p>
            <a:pPr marL="265113" marR="0" lvl="0" indent="-265113" algn="l" defTabSz="914400" rtl="0" eaLnBrk="1" fontAlgn="ctr" latinLnBrk="0" hangingPunct="1">
              <a:lnSpc>
                <a:spcPct val="100000"/>
              </a:lnSpc>
              <a:spcBef>
                <a:spcPct val="25000"/>
              </a:spcBef>
              <a:spcAft>
                <a:spcPct val="0"/>
              </a:spcAft>
              <a:buClr>
                <a:schemeClr val="accent1"/>
              </a:buClr>
              <a:buSzPct val="125000"/>
              <a:buFont typeface="Wingdings" pitchFamily="2" charset="2"/>
              <a:buChar char="§"/>
              <a:tabLst/>
              <a:defRPr/>
            </a:pPr>
            <a:endParaRPr kumimoji="0" lang="en-GB" sz="2000" b="0" i="0" u="none" strike="noStrike" kern="0" cap="none" spc="0" normalizeH="0" baseline="0" noProof="0" dirty="0">
              <a:ln>
                <a:noFill/>
              </a:ln>
              <a:solidFill>
                <a:srgbClr val="000000"/>
              </a:solidFill>
              <a:effectLst/>
              <a:uLnTx/>
              <a:uFillTx/>
              <a:latin typeface="+mn-lt"/>
              <a:ea typeface="+mn-ea"/>
              <a:cs typeface="+mn-cs"/>
            </a:endParaRPr>
          </a:p>
        </p:txBody>
      </p:sp>
      <p:sp>
        <p:nvSpPr>
          <p:cNvPr id="11" name="Rectangle 10"/>
          <p:cNvSpPr/>
          <p:nvPr/>
        </p:nvSpPr>
        <p:spPr bwMode="auto">
          <a:xfrm>
            <a:off x="413658" y="5072742"/>
            <a:ext cx="4332513" cy="1023257"/>
          </a:xfrm>
          <a:prstGeom prst="rect">
            <a:avLst/>
          </a:prstGeom>
          <a:solidFill>
            <a:schemeClr val="accent6">
              <a:lumMod val="40000"/>
              <a:lumOff val="6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ts val="600"/>
              </a:spcAft>
              <a:buClrTx/>
              <a:buSzTx/>
              <a:buFontTx/>
              <a:buNone/>
              <a:tabLst/>
            </a:pPr>
            <a:r>
              <a:rPr kumimoji="0" lang="en-GB" sz="1800" b="1" i="0" u="none" strike="noStrike" cap="none" normalizeH="0" baseline="0" dirty="0" smtClean="0">
                <a:ln>
                  <a:noFill/>
                </a:ln>
                <a:solidFill>
                  <a:srgbClr val="000000"/>
                </a:solidFill>
                <a:effectLst/>
                <a:latin typeface="Arial" charset="0"/>
                <a:ea typeface="ＭＳ Ｐゴシック" pitchFamily="34" charset="-128"/>
              </a:rPr>
              <a:t>FPGA Fabric</a:t>
            </a:r>
          </a:p>
          <a:p>
            <a:r>
              <a:rPr lang="en-GB" sz="1800" b="0" dirty="0" smtClean="0"/>
              <a:t>The domain of hardware engineers</a:t>
            </a:r>
            <a:endParaRPr kumimoji="0" lang="en-GB" sz="1800" b="0" i="0" u="none" strike="noStrike" cap="none" normalizeH="0" baseline="0" dirty="0" smtClean="0">
              <a:ln>
                <a:noFill/>
              </a:ln>
              <a:solidFill>
                <a:srgbClr val="000000"/>
              </a:solidFill>
              <a:effectLst/>
              <a:latin typeface="Arial" charset="0"/>
              <a:ea typeface="ＭＳ Ｐゴシック" pitchFamily="34" charset="-128"/>
            </a:endParaRPr>
          </a:p>
        </p:txBody>
      </p:sp>
      <p:sp>
        <p:nvSpPr>
          <p:cNvPr id="12" name="Rounded Rectangle 11"/>
          <p:cNvSpPr/>
          <p:nvPr/>
        </p:nvSpPr>
        <p:spPr bwMode="auto">
          <a:xfrm>
            <a:off x="435430" y="2013857"/>
            <a:ext cx="4288970" cy="3124200"/>
          </a:xfrm>
          <a:prstGeom prst="roundRect">
            <a:avLst>
              <a:gd name="adj" fmla="val 7396"/>
            </a:avLst>
          </a:prstGeom>
          <a:solidFill>
            <a:srgbClr val="FAA61A">
              <a:alpha val="20000"/>
            </a:srgbClr>
          </a:solidFill>
          <a:ln w="2857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dirty="0" smtClean="0">
                <a:ln>
                  <a:noFill/>
                </a:ln>
                <a:solidFill>
                  <a:schemeClr val="accent6"/>
                </a:solidFill>
                <a:effectLst/>
                <a:latin typeface="Arial" charset="0"/>
                <a:ea typeface="ＭＳ Ｐゴシック" pitchFamily="34" charset="-128"/>
              </a:rPr>
              <a:t>Problem areas</a:t>
            </a:r>
          </a:p>
          <a:p>
            <a:pPr marL="0" marR="0" indent="0" algn="ctr" defTabSz="914400" rtl="0" eaLnBrk="1" fontAlgn="base" latinLnBrk="0" hangingPunct="1">
              <a:lnSpc>
                <a:spcPct val="100000"/>
              </a:lnSpc>
              <a:spcBef>
                <a:spcPct val="0"/>
              </a:spcBef>
              <a:spcAft>
                <a:spcPct val="0"/>
              </a:spcAft>
              <a:buClrTx/>
              <a:buSzTx/>
              <a:buFontTx/>
              <a:buNone/>
              <a:tabLst/>
            </a:pPr>
            <a:endParaRPr lang="en-GB" sz="1800" b="0" i="1" dirty="0" smtClean="0">
              <a:solidFill>
                <a:schemeClr val="accent6"/>
              </a:solidFill>
            </a:endParaRPr>
          </a:p>
          <a:p>
            <a:pPr algn="l">
              <a:buFont typeface="Arial" pitchFamily="34" charset="0"/>
              <a:buChar char="•"/>
            </a:pPr>
            <a:r>
              <a:rPr lang="en-GB" sz="1800" b="0" i="1" dirty="0" smtClean="0">
                <a:solidFill>
                  <a:schemeClr val="accent6"/>
                </a:solidFill>
              </a:rPr>
              <a:t> Identification of HW issues at runtime</a:t>
            </a:r>
          </a:p>
          <a:p>
            <a:pPr marR="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800" b="0" i="1" u="none" strike="noStrike" cap="none" normalizeH="0" baseline="0" dirty="0" smtClean="0">
                <a:ln>
                  <a:noFill/>
                </a:ln>
                <a:solidFill>
                  <a:schemeClr val="accent6"/>
                </a:solidFill>
                <a:effectLst/>
                <a:latin typeface="Arial" charset="0"/>
                <a:ea typeface="ＭＳ Ｐゴシック" pitchFamily="34" charset="-128"/>
              </a:rPr>
              <a:t> Working</a:t>
            </a:r>
            <a:r>
              <a:rPr kumimoji="0" lang="en-GB" sz="1800" b="0" i="1" u="none" strike="noStrike" cap="none" normalizeH="0" dirty="0" smtClean="0">
                <a:ln>
                  <a:noFill/>
                </a:ln>
                <a:solidFill>
                  <a:schemeClr val="accent6"/>
                </a:solidFill>
                <a:effectLst/>
                <a:latin typeface="Arial" charset="0"/>
                <a:ea typeface="ＭＳ Ｐゴシック" pitchFamily="34" charset="-128"/>
              </a:rPr>
              <a:t> across </a:t>
            </a:r>
            <a:r>
              <a:rPr lang="en-GB" sz="1800" b="0" i="1" dirty="0" smtClean="0">
                <a:solidFill>
                  <a:schemeClr val="accent6"/>
                </a:solidFill>
              </a:rPr>
              <a:t>SW &amp; HW </a:t>
            </a:r>
            <a:r>
              <a:rPr kumimoji="0" lang="en-GB" sz="1800" b="0" i="1" u="none" strike="noStrike" cap="none" normalizeH="0" dirty="0" smtClean="0">
                <a:ln>
                  <a:noFill/>
                </a:ln>
                <a:solidFill>
                  <a:schemeClr val="accent6"/>
                </a:solidFill>
                <a:effectLst/>
                <a:latin typeface="Arial" charset="0"/>
                <a:ea typeface="ＭＳ Ｐゴシック" pitchFamily="34" charset="-128"/>
              </a:rPr>
              <a:t>domains</a:t>
            </a:r>
            <a:endParaRPr kumimoji="0" lang="en-GB" sz="1800" b="0" i="1" u="none" strike="noStrike" cap="none" normalizeH="0" baseline="0" dirty="0" smtClean="0">
              <a:ln>
                <a:noFill/>
              </a:ln>
              <a:solidFill>
                <a:schemeClr val="accent6"/>
              </a:solidFill>
              <a:effectLst/>
              <a:latin typeface="Arial" charset="0"/>
              <a:ea typeface="ＭＳ Ｐゴシック" pitchFamily="34" charset="-128"/>
            </a:endParaRPr>
          </a:p>
          <a:p>
            <a:pPr marR="0" indent="0" algn="l" defTabSz="914400" rtl="0" eaLnBrk="1" fontAlgn="base" latinLnBrk="0" hangingPunct="1">
              <a:lnSpc>
                <a:spcPct val="100000"/>
              </a:lnSpc>
              <a:spcBef>
                <a:spcPct val="0"/>
              </a:spcBef>
              <a:spcAft>
                <a:spcPct val="0"/>
              </a:spcAft>
              <a:buClrTx/>
              <a:buSzTx/>
              <a:buFont typeface="Arial" pitchFamily="34" charset="0"/>
              <a:buChar char="•"/>
              <a:tabLst/>
            </a:pPr>
            <a:r>
              <a:rPr lang="en-GB" sz="1800" b="0" i="1" dirty="0" smtClean="0">
                <a:solidFill>
                  <a:schemeClr val="accent6"/>
                </a:solidFill>
              </a:rPr>
              <a:t> Coherent real-time HW/SW debug</a:t>
            </a:r>
            <a:endParaRPr lang="en-GB" sz="1800" b="0" i="1" baseline="0" dirty="0" smtClean="0">
              <a:solidFill>
                <a:schemeClr val="accent6"/>
              </a:solidFill>
            </a:endParaRPr>
          </a:p>
          <a:p>
            <a:pPr algn="l">
              <a:buFont typeface="Arial" pitchFamily="34" charset="0"/>
              <a:buChar char="•"/>
            </a:pPr>
            <a:r>
              <a:rPr lang="en-GB" sz="1800" b="0" i="1" dirty="0" smtClean="0">
                <a:solidFill>
                  <a:schemeClr val="accent6"/>
                </a:solidFill>
              </a:rPr>
              <a:t> Drivers for new or changing hardware</a:t>
            </a:r>
          </a:p>
          <a:p>
            <a:pPr marR="0" indent="0" algn="l" defTabSz="914400" rtl="0" eaLnBrk="1" fontAlgn="base" latinLnBrk="0" hangingPunct="1">
              <a:lnSpc>
                <a:spcPct val="100000"/>
              </a:lnSpc>
              <a:spcBef>
                <a:spcPct val="0"/>
              </a:spcBef>
              <a:spcAft>
                <a:spcPct val="0"/>
              </a:spcAft>
              <a:buClrTx/>
              <a:buSzTx/>
              <a:buFont typeface="Arial" pitchFamily="34" charset="0"/>
              <a:buChar char="•"/>
              <a:tabLst/>
            </a:pPr>
            <a:r>
              <a:rPr lang="en-GB" sz="1800" b="0" i="1" dirty="0" smtClean="0">
                <a:solidFill>
                  <a:schemeClr val="accent6"/>
                </a:solidFill>
              </a:rPr>
              <a:t> System-level performance analysis</a:t>
            </a:r>
          </a:p>
          <a:p>
            <a:pPr marR="0" indent="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GB" sz="1800" b="0" i="1" u="none" strike="noStrike" cap="none" normalizeH="0" baseline="0" dirty="0" smtClean="0">
              <a:ln>
                <a:noFill/>
              </a:ln>
              <a:solidFill>
                <a:schemeClr val="accent6"/>
              </a:solidFill>
              <a:effectLst/>
              <a:latin typeface="Arial" charset="0"/>
              <a:ea typeface="ＭＳ Ｐゴシック"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 name="Rectangle 133"/>
          <p:cNvSpPr/>
          <p:nvPr/>
        </p:nvSpPr>
        <p:spPr bwMode="auto">
          <a:xfrm>
            <a:off x="523524" y="3212976"/>
            <a:ext cx="2824340" cy="2952328"/>
          </a:xfrm>
          <a:prstGeom prst="rect">
            <a:avLst/>
          </a:prstGeom>
          <a:solidFill>
            <a:schemeClr val="accent1">
              <a:lumMod val="40000"/>
              <a:lumOff val="6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sp>
        <p:nvSpPr>
          <p:cNvPr id="130" name="Rectangle 129"/>
          <p:cNvSpPr/>
          <p:nvPr/>
        </p:nvSpPr>
        <p:spPr bwMode="auto">
          <a:xfrm>
            <a:off x="507657" y="1052736"/>
            <a:ext cx="2840207" cy="1728192"/>
          </a:xfrm>
          <a:prstGeom prst="rect">
            <a:avLst/>
          </a:prstGeom>
          <a:solidFill>
            <a:schemeClr val="tx2">
              <a:lumMod val="40000"/>
              <a:lumOff val="6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sp>
        <p:nvSpPr>
          <p:cNvPr id="138" name="TextBox 137"/>
          <p:cNvSpPr txBox="1"/>
          <p:nvPr/>
        </p:nvSpPr>
        <p:spPr>
          <a:xfrm>
            <a:off x="497198" y="1012666"/>
            <a:ext cx="981152" cy="400110"/>
          </a:xfrm>
          <a:prstGeom prst="rect">
            <a:avLst/>
          </a:prstGeom>
          <a:noFill/>
        </p:spPr>
        <p:txBody>
          <a:bodyPr wrap="none" rtlCol="0">
            <a:spAutoFit/>
          </a:bodyPr>
          <a:lstStyle/>
          <a:p>
            <a:r>
              <a:rPr lang="en-GB" sz="2000" dirty="0" smtClean="0"/>
              <a:t>FPGA</a:t>
            </a:r>
            <a:endParaRPr lang="en-GB" sz="2000" dirty="0"/>
          </a:p>
        </p:txBody>
      </p:sp>
      <p:sp>
        <p:nvSpPr>
          <p:cNvPr id="2" name="Title 1"/>
          <p:cNvSpPr>
            <a:spLocks noGrp="1"/>
          </p:cNvSpPr>
          <p:nvPr>
            <p:ph type="title"/>
          </p:nvPr>
        </p:nvSpPr>
        <p:spPr>
          <a:xfrm>
            <a:off x="251520" y="188640"/>
            <a:ext cx="8664771" cy="779320"/>
          </a:xfrm>
        </p:spPr>
        <p:txBody>
          <a:bodyPr/>
          <a:lstStyle/>
          <a:p>
            <a:r>
              <a:rPr lang="en-GB" dirty="0" smtClean="0"/>
              <a:t>Altera </a:t>
            </a:r>
            <a:r>
              <a:rPr lang="en-GB" dirty="0" err="1" smtClean="0"/>
              <a:t>SoC</a:t>
            </a:r>
            <a:r>
              <a:rPr lang="en-GB" dirty="0" smtClean="0"/>
              <a:t> FPGA Based Peripherals</a:t>
            </a:r>
            <a:endParaRPr lang="en-GB" dirty="0"/>
          </a:p>
        </p:txBody>
      </p:sp>
      <p:sp>
        <p:nvSpPr>
          <p:cNvPr id="7" name="Rounded Rectangle 6"/>
          <p:cNvSpPr/>
          <p:nvPr/>
        </p:nvSpPr>
        <p:spPr bwMode="auto">
          <a:xfrm>
            <a:off x="1979712" y="4797152"/>
            <a:ext cx="1080121" cy="999067"/>
          </a:xfrm>
          <a:prstGeom prst="roundRect">
            <a:avLst/>
          </a:prstGeom>
          <a:ln>
            <a:solidFill>
              <a:schemeClr val="tx1"/>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ea typeface="MS PGothic" pitchFamily="34" charset="-128"/>
              </a:rPr>
              <a:t>Cortex-A9</a:t>
            </a:r>
          </a:p>
        </p:txBody>
      </p:sp>
      <p:sp>
        <p:nvSpPr>
          <p:cNvPr id="8" name="Rounded Rectangle 7"/>
          <p:cNvSpPr/>
          <p:nvPr/>
        </p:nvSpPr>
        <p:spPr bwMode="auto">
          <a:xfrm>
            <a:off x="755576" y="4797152"/>
            <a:ext cx="1080120" cy="999067"/>
          </a:xfrm>
          <a:prstGeom prst="roundRect">
            <a:avLst/>
          </a:prstGeom>
          <a:ln>
            <a:solidFill>
              <a:schemeClr val="tx1"/>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ea typeface="MS PGothic" pitchFamily="34" charset="-128"/>
              </a:rPr>
              <a:t>Cortex-A9</a:t>
            </a:r>
          </a:p>
        </p:txBody>
      </p:sp>
      <p:sp>
        <p:nvSpPr>
          <p:cNvPr id="18" name="Rounded Rectangle 17"/>
          <p:cNvSpPr/>
          <p:nvPr/>
        </p:nvSpPr>
        <p:spPr bwMode="auto">
          <a:xfrm>
            <a:off x="755576" y="1412776"/>
            <a:ext cx="2304256" cy="1008112"/>
          </a:xfrm>
          <a:prstGeom prst="roundRect">
            <a:avLst/>
          </a:prstGeom>
          <a:solidFill>
            <a:schemeClr val="tx2">
              <a:lumMod val="20000"/>
              <a:lumOff val="80000"/>
            </a:schemeClr>
          </a:solidFill>
          <a:ln>
            <a:solidFill>
              <a:schemeClr val="tx1"/>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000000"/>
              </a:solidFill>
              <a:effectLst/>
              <a:latin typeface="Arial" charset="0"/>
              <a:ea typeface="MS PGothic"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000000"/>
              </a:solidFill>
              <a:effectLst/>
              <a:latin typeface="Arial" charset="0"/>
              <a:ea typeface="MS PGothic"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GB" sz="1400" i="0" u="none" strike="noStrike" cap="none" normalizeH="0" baseline="0" dirty="0" smtClean="0">
                <a:ln>
                  <a:noFill/>
                </a:ln>
                <a:solidFill>
                  <a:srgbClr val="000000"/>
                </a:solidFill>
                <a:effectLst/>
                <a:latin typeface="Arial" charset="0"/>
                <a:ea typeface="MS PGothic" pitchFamily="34" charset="-128"/>
              </a:rPr>
              <a:t>FPGA IP</a:t>
            </a:r>
          </a:p>
        </p:txBody>
      </p:sp>
      <p:sp>
        <p:nvSpPr>
          <p:cNvPr id="98" name="Rounded Rectangle 97"/>
          <p:cNvSpPr/>
          <p:nvPr/>
        </p:nvSpPr>
        <p:spPr bwMode="auto">
          <a:xfrm>
            <a:off x="755576" y="4221088"/>
            <a:ext cx="2304256" cy="495011"/>
          </a:xfrm>
          <a:prstGeom prst="roundRect">
            <a:avLst/>
          </a:prstGeom>
          <a:ln>
            <a:solidFill>
              <a:schemeClr val="tx1"/>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ea typeface="MS PGothic" pitchFamily="34" charset="-128"/>
              </a:rPr>
              <a:t>L2 Cache</a:t>
            </a:r>
          </a:p>
        </p:txBody>
      </p:sp>
      <p:sp>
        <p:nvSpPr>
          <p:cNvPr id="101" name="Rounded Rectangle 100"/>
          <p:cNvSpPr/>
          <p:nvPr/>
        </p:nvSpPr>
        <p:spPr bwMode="auto">
          <a:xfrm>
            <a:off x="755576" y="3573016"/>
            <a:ext cx="2304256" cy="495011"/>
          </a:xfrm>
          <a:prstGeom prst="roundRect">
            <a:avLst/>
          </a:prstGeom>
          <a:ln>
            <a:solidFill>
              <a:schemeClr val="tx1"/>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ea typeface="MS PGothic" pitchFamily="34" charset="-128"/>
              </a:rPr>
              <a:t>L3 interconnect</a:t>
            </a:r>
          </a:p>
        </p:txBody>
      </p:sp>
      <p:sp>
        <p:nvSpPr>
          <p:cNvPr id="107" name="Right Arrow 106"/>
          <p:cNvSpPr/>
          <p:nvPr/>
        </p:nvSpPr>
        <p:spPr bwMode="auto">
          <a:xfrm rot="16200000">
            <a:off x="1177912" y="2790640"/>
            <a:ext cx="1080120" cy="484632"/>
          </a:xfrm>
          <a:prstGeom prst="rightArrow">
            <a:avLst/>
          </a:prstGeom>
          <a:solidFill>
            <a:srgbClr val="00B0F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0000"/>
                </a:solidFill>
                <a:effectLst/>
                <a:latin typeface="Arial" charset="0"/>
                <a:ea typeface="ＭＳ Ｐゴシック" pitchFamily="34" charset="-128"/>
              </a:rPr>
              <a:t>  AXI</a:t>
            </a:r>
          </a:p>
        </p:txBody>
      </p:sp>
      <p:sp>
        <p:nvSpPr>
          <p:cNvPr id="110" name="TextBox 109"/>
          <p:cNvSpPr txBox="1"/>
          <p:nvPr/>
        </p:nvSpPr>
        <p:spPr>
          <a:xfrm>
            <a:off x="539552" y="5805264"/>
            <a:ext cx="713657" cy="400110"/>
          </a:xfrm>
          <a:prstGeom prst="rect">
            <a:avLst/>
          </a:prstGeom>
          <a:noFill/>
        </p:spPr>
        <p:txBody>
          <a:bodyPr wrap="none" rtlCol="0">
            <a:spAutoFit/>
          </a:bodyPr>
          <a:lstStyle/>
          <a:p>
            <a:r>
              <a:rPr lang="en-GB" sz="2000" dirty="0" smtClean="0"/>
              <a:t>HPS</a:t>
            </a:r>
            <a:endParaRPr lang="en-GB" sz="2000" dirty="0"/>
          </a:p>
        </p:txBody>
      </p:sp>
      <p:grpSp>
        <p:nvGrpSpPr>
          <p:cNvPr id="3" name="Group 145"/>
          <p:cNvGrpSpPr/>
          <p:nvPr/>
        </p:nvGrpSpPr>
        <p:grpSpPr>
          <a:xfrm>
            <a:off x="3131840" y="940658"/>
            <a:ext cx="5688632" cy="5368662"/>
            <a:chOff x="3131840" y="940658"/>
            <a:chExt cx="5688632" cy="5368662"/>
          </a:xfrm>
        </p:grpSpPr>
        <p:pic>
          <p:nvPicPr>
            <p:cNvPr id="3075" name="Picture 3"/>
            <p:cNvPicPr>
              <a:picLocks noChangeAspect="1" noChangeArrowheads="1"/>
            </p:cNvPicPr>
            <p:nvPr/>
          </p:nvPicPr>
          <p:blipFill>
            <a:blip r:embed="rId3" cstate="print"/>
            <a:srcRect/>
            <a:stretch>
              <a:fillRect/>
            </a:stretch>
          </p:blipFill>
          <p:spPr bwMode="auto">
            <a:xfrm>
              <a:off x="6333366" y="1124744"/>
              <a:ext cx="2487106" cy="5184576"/>
            </a:xfrm>
            <a:prstGeom prst="rect">
              <a:avLst/>
            </a:prstGeom>
            <a:noFill/>
            <a:ln w="9525">
              <a:noFill/>
              <a:miter lim="800000"/>
              <a:headEnd/>
              <a:tailEnd/>
            </a:ln>
          </p:spPr>
        </p:pic>
        <p:sp>
          <p:nvSpPr>
            <p:cNvPr id="121" name="Notched Right Arrow 120"/>
            <p:cNvSpPr/>
            <p:nvPr/>
          </p:nvSpPr>
          <p:spPr bwMode="auto">
            <a:xfrm>
              <a:off x="3131840" y="1988840"/>
              <a:ext cx="3312368" cy="576064"/>
            </a:xfrm>
            <a:prstGeom prst="notchedRightArrow">
              <a:avLst/>
            </a:prstGeom>
            <a:solidFill>
              <a:schemeClr val="tx2">
                <a:lumMod val="20000"/>
                <a:lumOff val="8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sp>
          <p:nvSpPr>
            <p:cNvPr id="125" name="TextBox 124"/>
            <p:cNvSpPr txBox="1"/>
            <p:nvPr/>
          </p:nvSpPr>
          <p:spPr>
            <a:xfrm>
              <a:off x="6228184" y="940658"/>
              <a:ext cx="1965923" cy="400110"/>
            </a:xfrm>
            <a:prstGeom prst="rect">
              <a:avLst/>
            </a:prstGeom>
            <a:noFill/>
          </p:spPr>
          <p:txBody>
            <a:bodyPr wrap="none" rtlCol="0">
              <a:spAutoFit/>
            </a:bodyPr>
            <a:lstStyle/>
            <a:p>
              <a:r>
                <a:rPr lang="en-GB" sz="2000" dirty="0" smtClean="0"/>
                <a:t>MEMORY MAP</a:t>
              </a:r>
              <a:endParaRPr lang="en-GB" sz="2000" dirty="0"/>
            </a:p>
          </p:txBody>
        </p:sp>
        <p:sp>
          <p:nvSpPr>
            <p:cNvPr id="126" name="Notched Right Arrow 125"/>
            <p:cNvSpPr/>
            <p:nvPr/>
          </p:nvSpPr>
          <p:spPr bwMode="auto">
            <a:xfrm>
              <a:off x="3131840" y="4182988"/>
              <a:ext cx="3312368" cy="576064"/>
            </a:xfrm>
            <a:prstGeom prst="notchedRightArrow">
              <a:avLst/>
            </a:prstGeom>
            <a:solidFill>
              <a:schemeClr val="accent1">
                <a:lumMod val="40000"/>
                <a:lumOff val="6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grpSp>
      <p:grpSp>
        <p:nvGrpSpPr>
          <p:cNvPr id="4" name="Group 87"/>
          <p:cNvGrpSpPr/>
          <p:nvPr/>
        </p:nvGrpSpPr>
        <p:grpSpPr>
          <a:xfrm>
            <a:off x="2555776" y="2492896"/>
            <a:ext cx="3263214" cy="1440160"/>
            <a:chOff x="5129162" y="1556665"/>
            <a:chExt cx="3829781" cy="856717"/>
          </a:xfrm>
          <a:solidFill>
            <a:srgbClr val="C00000"/>
          </a:solidFill>
        </p:grpSpPr>
        <p:sp>
          <p:nvSpPr>
            <p:cNvPr id="83" name="Rounded Rectangle 82"/>
            <p:cNvSpPr/>
            <p:nvPr/>
          </p:nvSpPr>
          <p:spPr bwMode="auto">
            <a:xfrm>
              <a:off x="6585857" y="1556665"/>
              <a:ext cx="2373086" cy="856717"/>
            </a:xfrm>
            <a:prstGeom prst="roundRect">
              <a:avLst/>
            </a:prstGeom>
            <a:grp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1600" dirty="0" smtClean="0">
                  <a:solidFill>
                    <a:schemeClr val="bg1"/>
                  </a:solidFill>
                </a:rPr>
                <a:t>32/64/128-bit AXI </a:t>
              </a:r>
              <a:br>
                <a:rPr lang="en-GB" sz="1600" dirty="0" smtClean="0">
                  <a:solidFill>
                    <a:schemeClr val="bg1"/>
                  </a:solidFill>
                </a:rPr>
              </a:br>
              <a:r>
                <a:rPr lang="en-GB" sz="1600" dirty="0" smtClean="0">
                  <a:solidFill>
                    <a:schemeClr val="bg1"/>
                  </a:solidFill>
                </a:rPr>
                <a:t>Bridges plus</a:t>
              </a:r>
            </a:p>
            <a:p>
              <a:pPr marL="0" marR="0" indent="0" algn="ctr" defTabSz="914400" rtl="0" eaLnBrk="1" fontAlgn="base" latinLnBrk="0" hangingPunct="1">
                <a:lnSpc>
                  <a:spcPct val="100000"/>
                </a:lnSpc>
                <a:spcBef>
                  <a:spcPct val="0"/>
                </a:spcBef>
                <a:spcAft>
                  <a:spcPct val="0"/>
                </a:spcAft>
                <a:buClrTx/>
                <a:buSzTx/>
                <a:buFontTx/>
                <a:buNone/>
                <a:tabLst/>
              </a:pPr>
              <a:r>
                <a:rPr kumimoji="0" lang="en-GB" sz="1600" i="0" u="none" strike="noStrike" cap="none" normalizeH="0" baseline="0" dirty="0" smtClean="0">
                  <a:ln>
                    <a:noFill/>
                  </a:ln>
                  <a:solidFill>
                    <a:schemeClr val="bg1"/>
                  </a:solidFill>
                  <a:effectLst/>
                  <a:latin typeface="Arial" charset="0"/>
                  <a:ea typeface="ＭＳ Ｐゴシック" pitchFamily="34" charset="-128"/>
                </a:rPr>
                <a:t>Lightweight Bridge</a:t>
              </a:r>
            </a:p>
            <a:p>
              <a:pPr marL="0" marR="0" indent="0" algn="ctr" defTabSz="914400" rtl="0" eaLnBrk="1" fontAlgn="base" latinLnBrk="0" hangingPunct="1">
                <a:lnSpc>
                  <a:spcPct val="100000"/>
                </a:lnSpc>
                <a:spcBef>
                  <a:spcPct val="0"/>
                </a:spcBef>
                <a:spcAft>
                  <a:spcPct val="0"/>
                </a:spcAft>
                <a:buClrTx/>
                <a:buSzTx/>
                <a:buFontTx/>
                <a:buNone/>
                <a:tabLst/>
              </a:pPr>
              <a:r>
                <a:rPr lang="en-GB" sz="1600" dirty="0" smtClean="0">
                  <a:solidFill>
                    <a:schemeClr val="bg1"/>
                  </a:solidFill>
                  <a:ea typeface="ＭＳ Ｐゴシック" pitchFamily="34" charset="-128"/>
                </a:rPr>
                <a:t>32-bit</a:t>
              </a:r>
              <a:endParaRPr kumimoji="0" lang="en-GB" sz="1600" i="0" u="none" strike="noStrike" cap="none" normalizeH="0" baseline="0" dirty="0" smtClean="0">
                <a:ln>
                  <a:noFill/>
                </a:ln>
                <a:solidFill>
                  <a:schemeClr val="bg1"/>
                </a:solidFill>
                <a:effectLst/>
                <a:latin typeface="Arial" charset="0"/>
                <a:ea typeface="ＭＳ Ｐゴシック" pitchFamily="34" charset="-128"/>
              </a:endParaRPr>
            </a:p>
          </p:txBody>
        </p:sp>
        <p:sp>
          <p:nvSpPr>
            <p:cNvPr id="87" name="Right Arrow 86"/>
            <p:cNvSpPr/>
            <p:nvPr/>
          </p:nvSpPr>
          <p:spPr bwMode="auto">
            <a:xfrm flipH="1">
              <a:off x="5129162" y="1831427"/>
              <a:ext cx="1522007" cy="304800"/>
            </a:xfrm>
            <a:prstGeom prst="rightArrow">
              <a:avLst>
                <a:gd name="adj1" fmla="val 50000"/>
                <a:gd name="adj2" fmla="val 50000"/>
              </a:avLst>
            </a:prstGeom>
            <a:grp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grpSp>
      <p:grpSp>
        <p:nvGrpSpPr>
          <p:cNvPr id="5" name="Group 87"/>
          <p:cNvGrpSpPr/>
          <p:nvPr/>
        </p:nvGrpSpPr>
        <p:grpSpPr>
          <a:xfrm>
            <a:off x="3796971" y="980727"/>
            <a:ext cx="2022018" cy="1368854"/>
            <a:chOff x="6585857" y="1556665"/>
            <a:chExt cx="2373086" cy="1163284"/>
          </a:xfrm>
          <a:solidFill>
            <a:srgbClr val="C00000"/>
          </a:solidFill>
        </p:grpSpPr>
        <p:sp>
          <p:nvSpPr>
            <p:cNvPr id="140" name="Right Arrow 139"/>
            <p:cNvSpPr/>
            <p:nvPr/>
          </p:nvSpPr>
          <p:spPr bwMode="auto">
            <a:xfrm rot="16200000" flipH="1">
              <a:off x="7307857" y="2111422"/>
              <a:ext cx="796119" cy="420935"/>
            </a:xfrm>
            <a:prstGeom prst="rightArrow">
              <a:avLst>
                <a:gd name="adj1" fmla="val 50000"/>
                <a:gd name="adj2" fmla="val 50000"/>
              </a:avLst>
            </a:prstGeom>
            <a:grp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sp>
          <p:nvSpPr>
            <p:cNvPr id="135" name="Rounded Rectangle 134"/>
            <p:cNvSpPr/>
            <p:nvPr/>
          </p:nvSpPr>
          <p:spPr bwMode="auto">
            <a:xfrm>
              <a:off x="6585857" y="1556665"/>
              <a:ext cx="2373086" cy="903514"/>
            </a:xfrm>
            <a:prstGeom prst="roundRect">
              <a:avLst/>
            </a:prstGeom>
            <a:grp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dirty="0" smtClean="0">
                  <a:solidFill>
                    <a:schemeClr val="bg1"/>
                  </a:solidFill>
                </a:rPr>
                <a:t>FPGA IP mapped</a:t>
              </a:r>
            </a:p>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ea typeface="ＭＳ Ｐゴシック" pitchFamily="34" charset="-128"/>
                </a:rPr>
                <a:t>To 3GB and above</a:t>
              </a:r>
            </a:p>
          </p:txBody>
        </p:sp>
      </p:grpSp>
      <p:grpSp>
        <p:nvGrpSpPr>
          <p:cNvPr id="6" name="Group 87"/>
          <p:cNvGrpSpPr/>
          <p:nvPr/>
        </p:nvGrpSpPr>
        <p:grpSpPr>
          <a:xfrm>
            <a:off x="3724963" y="4365104"/>
            <a:ext cx="2215189" cy="1800201"/>
            <a:chOff x="6585857" y="930327"/>
            <a:chExt cx="2373086" cy="1529852"/>
          </a:xfrm>
          <a:solidFill>
            <a:srgbClr val="C00000"/>
          </a:solidFill>
        </p:grpSpPr>
        <p:sp>
          <p:nvSpPr>
            <p:cNvPr id="144" name="Rounded Rectangle 143"/>
            <p:cNvSpPr/>
            <p:nvPr/>
          </p:nvSpPr>
          <p:spPr bwMode="auto">
            <a:xfrm>
              <a:off x="6585857" y="1556665"/>
              <a:ext cx="2373086" cy="903514"/>
            </a:xfrm>
            <a:prstGeom prst="roundRect">
              <a:avLst/>
            </a:prstGeom>
            <a:grp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dirty="0" smtClean="0">
                  <a:solidFill>
                    <a:schemeClr val="bg1"/>
                  </a:solidFill>
                </a:rPr>
                <a:t>Cortex-A9 0-3(+)GB </a:t>
              </a:r>
            </a:p>
            <a:p>
              <a:pPr marL="0" marR="0" indent="0" algn="ctr" defTabSz="914400" rtl="0" eaLnBrk="1" fontAlgn="base" latinLnBrk="0" hangingPunct="1">
                <a:lnSpc>
                  <a:spcPct val="100000"/>
                </a:lnSpc>
                <a:spcBef>
                  <a:spcPct val="0"/>
                </a:spcBef>
                <a:spcAft>
                  <a:spcPct val="0"/>
                </a:spcAft>
                <a:buClrTx/>
                <a:buSzTx/>
                <a:buFontTx/>
                <a:buNone/>
                <a:tabLst/>
              </a:pPr>
              <a:r>
                <a:rPr lang="en-GB" dirty="0" smtClean="0">
                  <a:solidFill>
                    <a:schemeClr val="bg1"/>
                  </a:solidFill>
                </a:rPr>
                <a:t>memory space</a:t>
              </a:r>
              <a:endParaRPr kumimoji="0" lang="en-GB" sz="1400" b="1" i="0" u="none" strike="noStrike" cap="none" normalizeH="0" baseline="0" dirty="0" smtClean="0">
                <a:ln>
                  <a:noFill/>
                </a:ln>
                <a:solidFill>
                  <a:schemeClr val="bg1"/>
                </a:solidFill>
                <a:effectLst/>
                <a:latin typeface="Arial" charset="0"/>
                <a:ea typeface="ＭＳ Ｐゴシック" pitchFamily="34" charset="-128"/>
              </a:endParaRPr>
            </a:p>
          </p:txBody>
        </p:sp>
        <p:sp>
          <p:nvSpPr>
            <p:cNvPr id="145" name="Right Arrow 144"/>
            <p:cNvSpPr/>
            <p:nvPr/>
          </p:nvSpPr>
          <p:spPr bwMode="auto">
            <a:xfrm rot="5400000" flipH="1">
              <a:off x="7307857" y="1117919"/>
              <a:ext cx="796119" cy="420935"/>
            </a:xfrm>
            <a:prstGeom prst="rightArrow">
              <a:avLst>
                <a:gd name="adj1" fmla="val 50000"/>
                <a:gd name="adj2" fmla="val 50000"/>
              </a:avLst>
            </a:prstGeom>
            <a:grp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grpSp>
      <p:pic>
        <p:nvPicPr>
          <p:cNvPr id="147" name="Picture 2" descr="Qsys Image"/>
          <p:cNvPicPr>
            <a:picLocks noChangeAspect="1" noChangeArrowheads="1"/>
          </p:cNvPicPr>
          <p:nvPr/>
        </p:nvPicPr>
        <p:blipFill>
          <a:blip r:embed="rId4" cstate="print"/>
          <a:srcRect/>
          <a:stretch>
            <a:fillRect/>
          </a:stretch>
        </p:blipFill>
        <p:spPr bwMode="auto">
          <a:xfrm>
            <a:off x="1383581" y="1556792"/>
            <a:ext cx="1100187" cy="335558"/>
          </a:xfrm>
          <a:prstGeom prst="rect">
            <a:avLst/>
          </a:prstGeom>
          <a:noFill/>
        </p:spPr>
      </p:pic>
      <p:sp>
        <p:nvSpPr>
          <p:cNvPr id="31" name="Right Arrow 30"/>
          <p:cNvSpPr/>
          <p:nvPr/>
        </p:nvSpPr>
        <p:spPr bwMode="auto">
          <a:xfrm rot="5400000">
            <a:off x="601848" y="2790640"/>
            <a:ext cx="1080120" cy="484632"/>
          </a:xfrm>
          <a:prstGeom prst="rightArrow">
            <a:avLst/>
          </a:prstGeom>
          <a:solidFill>
            <a:srgbClr val="CCEECC"/>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0000"/>
                </a:solidFill>
                <a:effectLst/>
                <a:latin typeface="Arial" charset="0"/>
                <a:ea typeface="ＭＳ Ｐゴシック" pitchFamily="34" charset="-128"/>
              </a:rPr>
              <a:t>    AXI</a:t>
            </a:r>
          </a:p>
        </p:txBody>
      </p:sp>
      <p:sp>
        <p:nvSpPr>
          <p:cNvPr id="32" name="Right Arrow 31"/>
          <p:cNvSpPr/>
          <p:nvPr/>
        </p:nvSpPr>
        <p:spPr bwMode="auto">
          <a:xfrm rot="16200000">
            <a:off x="1825984" y="2790640"/>
            <a:ext cx="1080120" cy="484632"/>
          </a:xfrm>
          <a:prstGeom prst="rightArrow">
            <a:avLst/>
          </a:prstGeom>
          <a:solidFill>
            <a:schemeClr val="accent2">
              <a:lumMod val="20000"/>
              <a:lumOff val="8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0000"/>
                </a:solidFill>
                <a:effectLst/>
                <a:latin typeface="Arial" charset="0"/>
                <a:ea typeface="ＭＳ Ｐゴシック" pitchFamily="34" charset="-128"/>
              </a:rPr>
              <a:t>AXI</a:t>
            </a:r>
            <a:r>
              <a:rPr kumimoji="0" lang="en-GB" sz="1200" b="1" i="0" u="none" strike="noStrike" cap="none" normalizeH="0" dirty="0" smtClean="0">
                <a:ln>
                  <a:noFill/>
                </a:ln>
                <a:solidFill>
                  <a:srgbClr val="000000"/>
                </a:solidFill>
                <a:effectLst/>
                <a:latin typeface="Arial" charset="0"/>
                <a:ea typeface="ＭＳ Ｐゴシック" pitchFamily="34" charset="-128"/>
              </a:rPr>
              <a:t>  (LW)</a:t>
            </a:r>
            <a:endParaRPr kumimoji="0" lang="en-GB" sz="1200" b="1" i="0" u="none" strike="noStrike" cap="none" normalizeH="0" baseline="0" dirty="0" smtClean="0">
              <a:ln>
                <a:noFill/>
              </a:ln>
              <a:solidFill>
                <a:srgbClr val="000000"/>
              </a:solidFill>
              <a:effectLst/>
              <a:latin typeface="Arial" charset="0"/>
              <a:ea typeface="ＭＳ Ｐゴシック"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664771" cy="779320"/>
          </a:xfrm>
        </p:spPr>
        <p:txBody>
          <a:bodyPr/>
          <a:lstStyle/>
          <a:p>
            <a:r>
              <a:rPr lang="en-US" dirty="0" smtClean="0"/>
              <a:t>Cortex-A9 Debug</a:t>
            </a:r>
            <a:endParaRPr lang="en-US" dirty="0"/>
          </a:p>
        </p:txBody>
      </p:sp>
      <p:sp>
        <p:nvSpPr>
          <p:cNvPr id="3" name="Content Placeholder 2"/>
          <p:cNvSpPr>
            <a:spLocks noGrp="1"/>
          </p:cNvSpPr>
          <p:nvPr>
            <p:ph idx="1"/>
          </p:nvPr>
        </p:nvSpPr>
        <p:spPr>
          <a:xfrm>
            <a:off x="323528" y="1052736"/>
            <a:ext cx="8247986" cy="4641764"/>
          </a:xfrm>
        </p:spPr>
        <p:txBody>
          <a:bodyPr>
            <a:normAutofit lnSpcReduction="10000"/>
          </a:bodyPr>
          <a:lstStyle/>
          <a:p>
            <a:pPr lvl="0">
              <a:defRPr/>
            </a:pPr>
            <a:r>
              <a:rPr lang="en-US" dirty="0" smtClean="0"/>
              <a:t>Interactive Debug</a:t>
            </a:r>
          </a:p>
          <a:p>
            <a:pPr lvl="1">
              <a:defRPr/>
            </a:pPr>
            <a:r>
              <a:rPr lang="en-US" dirty="0" smtClean="0"/>
              <a:t>Controlled via JTAG or CPU monitor code</a:t>
            </a:r>
          </a:p>
          <a:p>
            <a:pPr lvl="1">
              <a:defRPr/>
            </a:pPr>
            <a:r>
              <a:rPr lang="en-US" dirty="0" smtClean="0"/>
              <a:t>6 HW Breakpoints, 2 with Context ID compare</a:t>
            </a:r>
          </a:p>
          <a:p>
            <a:pPr lvl="1">
              <a:defRPr/>
            </a:pPr>
            <a:r>
              <a:rPr lang="en-US" dirty="0" smtClean="0"/>
              <a:t>4 HW </a:t>
            </a:r>
            <a:r>
              <a:rPr lang="en-US" dirty="0" err="1" smtClean="0"/>
              <a:t>Watchpoints</a:t>
            </a:r>
            <a:endParaRPr lang="en-US" dirty="0" smtClean="0"/>
          </a:p>
          <a:p>
            <a:endParaRPr lang="en-US" sz="2400" dirty="0" smtClean="0"/>
          </a:p>
          <a:p>
            <a:r>
              <a:rPr lang="en-US" dirty="0" smtClean="0"/>
              <a:t>Performance Monitoring </a:t>
            </a:r>
          </a:p>
          <a:p>
            <a:pPr lvl="1"/>
            <a:r>
              <a:rPr lang="en-US" dirty="0" smtClean="0"/>
              <a:t>Each A9 has a Performance Monitoring Unit (PMU)</a:t>
            </a:r>
          </a:p>
          <a:p>
            <a:pPr lvl="1"/>
            <a:r>
              <a:rPr lang="en-US" dirty="0" smtClean="0"/>
              <a:t>Each PMU can monitor 58 different events</a:t>
            </a:r>
          </a:p>
          <a:p>
            <a:pPr lvl="2"/>
            <a:r>
              <a:rPr lang="en-US" sz="2000" dirty="0" smtClean="0"/>
              <a:t>6 counters to count events</a:t>
            </a:r>
          </a:p>
          <a:p>
            <a:pPr lvl="2"/>
            <a:r>
              <a:rPr lang="en-US" sz="2000" dirty="0" smtClean="0"/>
              <a:t>Events may be triggers or put in trace</a:t>
            </a:r>
            <a:endParaRPr lang="en-US" sz="2400" dirty="0" smtClean="0"/>
          </a:p>
          <a:p>
            <a:endParaRPr lang="en-US" sz="2400" dirty="0" smtClean="0"/>
          </a:p>
          <a:p>
            <a:r>
              <a:rPr lang="en-US" dirty="0" smtClean="0"/>
              <a:t>See Cortex A9 TRM for additional details</a:t>
            </a:r>
          </a:p>
          <a:p>
            <a:endParaRPr lang="en-US" dirty="0" smtClean="0"/>
          </a:p>
          <a:p>
            <a:pPr lvl="1"/>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3B257C86-65C1-4750-A9B7-9DC2A24C9E20}" type="slidenum">
              <a:rPr lang="en-US" smtClean="0"/>
              <a:pPr>
                <a:defRPr/>
              </a:pPr>
              <a:t>59</a:t>
            </a:fld>
            <a:endParaRPr lang="en-US" dirty="0"/>
          </a:p>
        </p:txBody>
      </p:sp>
      <p:sp>
        <p:nvSpPr>
          <p:cNvPr id="5" name="TextBox 4"/>
          <p:cNvSpPr txBox="1"/>
          <p:nvPr/>
        </p:nvSpPr>
        <p:spPr>
          <a:xfrm>
            <a:off x="6567949" y="6272981"/>
            <a:ext cx="639919" cy="338554"/>
          </a:xfrm>
          <a:prstGeom prst="rect">
            <a:avLst/>
          </a:prstGeom>
          <a:noFill/>
        </p:spPr>
        <p:txBody>
          <a:bodyPr wrap="none" rtlCol="0">
            <a:spAutoFit/>
          </a:bodyPr>
          <a:lstStyle/>
          <a:p>
            <a:r>
              <a:rPr lang="en-US" dirty="0" smtClean="0">
                <a:hlinkClick r:id="" action="ppaction://noaction"/>
              </a:rPr>
              <a:t>Back</a:t>
            </a:r>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12160" y="620688"/>
            <a:ext cx="2535125" cy="2542348"/>
          </a:xfrm>
          <a:prstGeom prst="rect">
            <a:avLst/>
          </a:prstGeom>
          <a:noFill/>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0" y="188640"/>
            <a:ext cx="8791731" cy="594792"/>
          </a:xfrm>
        </p:spPr>
        <p:txBody>
          <a:bodyPr/>
          <a:lstStyle/>
          <a:p>
            <a:r>
              <a:rPr lang="en-US" sz="2900" dirty="0" smtClean="0"/>
              <a:t>SoC System Architecture</a:t>
            </a:r>
            <a:endParaRPr lang="en-US" sz="2900" dirty="0"/>
          </a:p>
        </p:txBody>
      </p:sp>
      <p:sp>
        <p:nvSpPr>
          <p:cNvPr id="28" name="Content Placeholder 27"/>
          <p:cNvSpPr>
            <a:spLocks noGrp="1"/>
          </p:cNvSpPr>
          <p:nvPr>
            <p:ph sz="half" idx="2"/>
          </p:nvPr>
        </p:nvSpPr>
        <p:spPr>
          <a:xfrm>
            <a:off x="323528" y="836712"/>
            <a:ext cx="4042813" cy="5760640"/>
          </a:xfrm>
        </p:spPr>
        <p:txBody>
          <a:bodyPr>
            <a:normAutofit/>
          </a:bodyPr>
          <a:lstStyle/>
          <a:p>
            <a:pPr marL="173038" indent="-173038">
              <a:spcBef>
                <a:spcPts val="0"/>
              </a:spcBef>
              <a:spcAft>
                <a:spcPts val="300"/>
              </a:spcAft>
            </a:pPr>
            <a:r>
              <a:rPr lang="en-US" sz="1600" dirty="0" smtClean="0"/>
              <a:t>Processor</a:t>
            </a:r>
          </a:p>
          <a:p>
            <a:pPr marL="457200" lvl="1" indent="-173038">
              <a:spcBef>
                <a:spcPts val="0"/>
              </a:spcBef>
              <a:spcAft>
                <a:spcPts val="300"/>
              </a:spcAft>
            </a:pPr>
            <a:r>
              <a:rPr lang="en-US" sz="1200" dirty="0" smtClean="0"/>
              <a:t>Dual-core ARM</a:t>
            </a:r>
            <a:r>
              <a:rPr lang="en-US" sz="1200" baseline="30000" dirty="0" smtClean="0"/>
              <a:t>®</a:t>
            </a:r>
            <a:r>
              <a:rPr lang="en-US" sz="1200" dirty="0" smtClean="0"/>
              <a:t> Cortex™-A9 MP Core™ processor</a:t>
            </a:r>
          </a:p>
          <a:p>
            <a:pPr marL="457200" lvl="1" indent="-173038">
              <a:spcBef>
                <a:spcPts val="0"/>
              </a:spcBef>
              <a:spcAft>
                <a:spcPts val="300"/>
              </a:spcAft>
            </a:pPr>
            <a:r>
              <a:rPr lang="en-US" sz="1200" dirty="0" smtClean="0"/>
              <a:t>4,000 MIPS (up to 800 MHz per core)</a:t>
            </a:r>
          </a:p>
          <a:p>
            <a:pPr marL="457200" lvl="1" indent="-173038">
              <a:spcBef>
                <a:spcPts val="0"/>
              </a:spcBef>
              <a:spcAft>
                <a:spcPts val="300"/>
              </a:spcAft>
            </a:pPr>
            <a:r>
              <a:rPr lang="en-US" sz="1200" dirty="0" smtClean="0"/>
              <a:t>NEON coprocessor with double-precision FPU</a:t>
            </a:r>
          </a:p>
          <a:p>
            <a:pPr marL="457200" lvl="1" indent="-173038">
              <a:spcBef>
                <a:spcPts val="0"/>
              </a:spcBef>
              <a:spcAft>
                <a:spcPts val="300"/>
              </a:spcAft>
            </a:pPr>
            <a:r>
              <a:rPr lang="en-US" sz="1200" dirty="0" smtClean="0"/>
              <a:t>Rich set of embedded peripherals</a:t>
            </a:r>
          </a:p>
          <a:p>
            <a:pPr marL="457200" lvl="1" indent="-173038">
              <a:spcBef>
                <a:spcPts val="0"/>
              </a:spcBef>
              <a:spcAft>
                <a:spcPts val="300"/>
              </a:spcAft>
            </a:pPr>
            <a:r>
              <a:rPr lang="en-US" sz="1200" dirty="0" smtClean="0"/>
              <a:t>32-KB/32-KB L1 caches per core</a:t>
            </a:r>
          </a:p>
          <a:p>
            <a:pPr marL="457200" lvl="1" indent="-173038">
              <a:spcBef>
                <a:spcPts val="0"/>
              </a:spcBef>
              <a:spcAft>
                <a:spcPts val="300"/>
              </a:spcAft>
            </a:pPr>
            <a:r>
              <a:rPr lang="en-US" sz="1200" dirty="0" smtClean="0"/>
              <a:t>512-KB shared L2 cache</a:t>
            </a:r>
          </a:p>
          <a:p>
            <a:pPr marL="457200" lvl="1" indent="-173038">
              <a:spcBef>
                <a:spcPts val="0"/>
              </a:spcBef>
              <a:spcAft>
                <a:spcPts val="300"/>
              </a:spcAft>
            </a:pPr>
            <a:endParaRPr lang="en-US" sz="900" dirty="0" smtClean="0"/>
          </a:p>
          <a:p>
            <a:pPr marL="173038" indent="-173038">
              <a:spcBef>
                <a:spcPts val="0"/>
              </a:spcBef>
              <a:spcAft>
                <a:spcPts val="300"/>
              </a:spcAft>
            </a:pPr>
            <a:r>
              <a:rPr lang="en-US" sz="1600" dirty="0" smtClean="0"/>
              <a:t>Multiport SDRAM controller</a:t>
            </a:r>
          </a:p>
          <a:p>
            <a:pPr marL="457200" lvl="1" indent="-173038">
              <a:spcBef>
                <a:spcPts val="0"/>
              </a:spcBef>
              <a:spcAft>
                <a:spcPts val="300"/>
              </a:spcAft>
            </a:pPr>
            <a:r>
              <a:rPr lang="en-US" sz="1200" dirty="0" smtClean="0"/>
              <a:t>Up to 533-MHz DDR3 and LPDDR2*</a:t>
            </a:r>
          </a:p>
          <a:p>
            <a:pPr marL="457200" lvl="1" indent="-173038">
              <a:spcBef>
                <a:spcPts val="0"/>
              </a:spcBef>
              <a:spcAft>
                <a:spcPts val="300"/>
              </a:spcAft>
            </a:pPr>
            <a:r>
              <a:rPr lang="en-US" sz="1200" dirty="0" smtClean="0"/>
              <a:t>Up to 400-MHz DDR2</a:t>
            </a:r>
          </a:p>
          <a:p>
            <a:pPr marL="457200" lvl="1" indent="-173038">
              <a:spcBef>
                <a:spcPts val="0"/>
              </a:spcBef>
              <a:spcAft>
                <a:spcPts val="300"/>
              </a:spcAft>
            </a:pPr>
            <a:r>
              <a:rPr lang="en-US" sz="1200" dirty="0" smtClean="0"/>
              <a:t>Integrated ECC support</a:t>
            </a:r>
          </a:p>
          <a:p>
            <a:pPr marL="457200" lvl="1" indent="-173038">
              <a:spcBef>
                <a:spcPts val="0"/>
              </a:spcBef>
              <a:spcAft>
                <a:spcPts val="300"/>
              </a:spcAft>
            </a:pPr>
            <a:r>
              <a:rPr lang="en-US" sz="1200" dirty="0" smtClean="0"/>
              <a:t>Cache coherency between ARM &amp; FPGA IP</a:t>
            </a:r>
          </a:p>
          <a:p>
            <a:pPr marL="457200" lvl="1" indent="-173038">
              <a:spcBef>
                <a:spcPts val="0"/>
              </a:spcBef>
              <a:spcAft>
                <a:spcPts val="300"/>
              </a:spcAft>
            </a:pPr>
            <a:endParaRPr lang="en-US" sz="900" dirty="0" smtClean="0"/>
          </a:p>
          <a:p>
            <a:pPr marL="173038" indent="-173038">
              <a:spcBef>
                <a:spcPts val="0"/>
              </a:spcBef>
              <a:spcAft>
                <a:spcPts val="300"/>
              </a:spcAft>
            </a:pPr>
            <a:r>
              <a:rPr lang="en-US" sz="1600" dirty="0" smtClean="0"/>
              <a:t>High-bandwidth on-chip interfaces</a:t>
            </a:r>
          </a:p>
          <a:p>
            <a:pPr marL="573088" lvl="1" indent="-173038">
              <a:spcBef>
                <a:spcPts val="0"/>
              </a:spcBef>
              <a:spcAft>
                <a:spcPts val="300"/>
              </a:spcAft>
            </a:pPr>
            <a:r>
              <a:rPr lang="en-US" sz="1200" dirty="0" smtClean="0"/>
              <a:t>&gt; 125-Gbps HPS-to-FPGA interface</a:t>
            </a:r>
          </a:p>
          <a:p>
            <a:pPr marL="573088" lvl="1" indent="-173038">
              <a:spcBef>
                <a:spcPts val="0"/>
              </a:spcBef>
              <a:spcAft>
                <a:spcPts val="300"/>
              </a:spcAft>
            </a:pPr>
            <a:r>
              <a:rPr lang="en-US" sz="1200" dirty="0" smtClean="0"/>
              <a:t>&gt; 125-Gbps FPGA-to-SDRAM interface</a:t>
            </a:r>
          </a:p>
          <a:p>
            <a:pPr marL="573088" lvl="1" indent="-173038">
              <a:spcBef>
                <a:spcPts val="0"/>
              </a:spcBef>
              <a:spcAft>
                <a:spcPts val="300"/>
              </a:spcAft>
            </a:pPr>
            <a:endParaRPr lang="en-US" sz="1200" dirty="0" smtClean="0"/>
          </a:p>
        </p:txBody>
      </p:sp>
      <p:sp>
        <p:nvSpPr>
          <p:cNvPr id="5" name="Slide Number Placeholder 1"/>
          <p:cNvSpPr>
            <a:spLocks noGrp="1"/>
          </p:cNvSpPr>
          <p:nvPr>
            <p:ph type="sldNum" sz="quarter" idx="4294967295"/>
          </p:nvPr>
        </p:nvSpPr>
        <p:spPr>
          <a:xfrm>
            <a:off x="146644" y="6588125"/>
            <a:ext cx="698500" cy="282575"/>
          </a:xfrm>
          <a:prstGeom prst="rect">
            <a:avLst/>
          </a:prstGeom>
        </p:spPr>
        <p:txBody>
          <a:bodyPr/>
          <a:lstStyle/>
          <a:p>
            <a:pPr>
              <a:defRPr/>
            </a:pPr>
            <a:fld id="{30ACED7C-3B2D-4B9E-B543-1CE1E0DE642C}" type="slidenum">
              <a:rPr lang="en-US" smtClean="0"/>
              <a:pPr>
                <a:defRPr/>
              </a:pPr>
              <a:t>6</a:t>
            </a:fld>
            <a:endParaRPr lang="en-US" dirty="0"/>
          </a:p>
        </p:txBody>
      </p:sp>
      <p:sp>
        <p:nvSpPr>
          <p:cNvPr id="265" name="Rectangle 264"/>
          <p:cNvSpPr/>
          <p:nvPr/>
        </p:nvSpPr>
        <p:spPr bwMode="auto">
          <a:xfrm>
            <a:off x="4572000" y="311972"/>
            <a:ext cx="4313846" cy="5712310"/>
          </a:xfrm>
          <a:prstGeom prst="rect">
            <a:avLst/>
          </a:prstGeom>
          <a:ln>
            <a:solidFill>
              <a:schemeClr val="tx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66" name="Rectangle 265"/>
          <p:cNvSpPr/>
          <p:nvPr/>
        </p:nvSpPr>
        <p:spPr bwMode="auto">
          <a:xfrm>
            <a:off x="6358942" y="5402636"/>
            <a:ext cx="914400" cy="4572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PCIe</a:t>
            </a:r>
          </a:p>
        </p:txBody>
      </p:sp>
      <p:sp>
        <p:nvSpPr>
          <p:cNvPr id="267" name="Rectangle 266"/>
          <p:cNvSpPr/>
          <p:nvPr/>
        </p:nvSpPr>
        <p:spPr bwMode="auto">
          <a:xfrm>
            <a:off x="4732181" y="5452878"/>
            <a:ext cx="1554480" cy="4572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Multiport DDR SDRAM Controller</a:t>
            </a:r>
            <a:endParaRPr kumimoji="0" lang="en-US" sz="900" b="1" i="0" u="none" strike="noStrike" cap="none" normalizeH="0" baseline="0" dirty="0" smtClean="0">
              <a:ln>
                <a:noFill/>
              </a:ln>
              <a:solidFill>
                <a:schemeClr val="tx1"/>
              </a:solidFill>
              <a:effectLst/>
              <a:latin typeface="Arial" charset="0"/>
            </a:endParaRPr>
          </a:p>
        </p:txBody>
      </p:sp>
      <p:sp>
        <p:nvSpPr>
          <p:cNvPr id="268" name="Rectangle 267"/>
          <p:cNvSpPr/>
          <p:nvPr/>
        </p:nvSpPr>
        <p:spPr bwMode="auto">
          <a:xfrm>
            <a:off x="4689742" y="5402636"/>
            <a:ext cx="1554480" cy="4572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Multiport DDR SDRAM Controller</a:t>
            </a:r>
            <a:endParaRPr kumimoji="0" lang="en-US" sz="900" b="1" i="0" u="none" strike="noStrike" cap="none" normalizeH="0" baseline="0" dirty="0" smtClean="0">
              <a:ln>
                <a:noFill/>
              </a:ln>
              <a:solidFill>
                <a:schemeClr val="tx1"/>
              </a:solidFill>
              <a:effectLst/>
              <a:latin typeface="Arial" charset="0"/>
            </a:endParaRPr>
          </a:p>
        </p:txBody>
      </p:sp>
      <p:sp>
        <p:nvSpPr>
          <p:cNvPr id="275" name="Rectangle 274"/>
          <p:cNvSpPr/>
          <p:nvPr/>
        </p:nvSpPr>
        <p:spPr bwMode="auto">
          <a:xfrm>
            <a:off x="4647304" y="3689873"/>
            <a:ext cx="3894268" cy="1579357"/>
          </a:xfrm>
          <a:prstGeom prst="rect">
            <a:avLst/>
          </a:prstGeom>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             FPGA</a:t>
            </a:r>
          </a:p>
          <a:p>
            <a:pPr marL="0" marR="0" indent="0" algn="ctr" defTabSz="914400" rtl="0" eaLnBrk="0" fontAlgn="base" latinLnBrk="0" hangingPunct="0">
              <a:lnSpc>
                <a:spcPct val="100000"/>
              </a:lnSpc>
              <a:spcBef>
                <a:spcPct val="0"/>
              </a:spcBef>
              <a:spcAft>
                <a:spcPct val="0"/>
              </a:spcAft>
              <a:buClrTx/>
              <a:buSzTx/>
              <a:buFontTx/>
              <a:buNone/>
              <a:tabLst/>
            </a:pPr>
            <a:endParaRPr lang="en-US" sz="700" b="1" dirty="0" smtClean="0">
              <a:solidFill>
                <a:schemeClr val="tx1"/>
              </a:solidFill>
              <a:latin typeface="Arial" charset="0"/>
            </a:endParaRPr>
          </a:p>
        </p:txBody>
      </p:sp>
      <p:sp>
        <p:nvSpPr>
          <p:cNvPr id="284" name="Rectangle 283"/>
          <p:cNvSpPr/>
          <p:nvPr/>
        </p:nvSpPr>
        <p:spPr bwMode="auto">
          <a:xfrm>
            <a:off x="6320118" y="5352393"/>
            <a:ext cx="914400" cy="4572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Hard </a:t>
            </a:r>
          </a:p>
          <a:p>
            <a:pPr algn="ctr"/>
            <a:r>
              <a:rPr lang="en-US" sz="900" b="1" dirty="0" smtClean="0">
                <a:solidFill>
                  <a:schemeClr val="tx1"/>
                </a:solidFill>
                <a:latin typeface="Arial" charset="0"/>
              </a:rPr>
              <a:t>PCIe</a:t>
            </a:r>
          </a:p>
        </p:txBody>
      </p:sp>
      <p:sp>
        <p:nvSpPr>
          <p:cNvPr id="288" name="Down Arrow 287"/>
          <p:cNvSpPr/>
          <p:nvPr/>
        </p:nvSpPr>
        <p:spPr bwMode="auto">
          <a:xfrm>
            <a:off x="6393366" y="3471031"/>
            <a:ext cx="182880" cy="365760"/>
          </a:xfrm>
          <a:prstGeom prst="down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89" name="Up Arrow 288"/>
          <p:cNvSpPr/>
          <p:nvPr/>
        </p:nvSpPr>
        <p:spPr bwMode="auto">
          <a:xfrm>
            <a:off x="7286155" y="3471031"/>
            <a:ext cx="182880" cy="365760"/>
          </a:xfrm>
          <a:prstGeom prst="up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92" name="Down Arrow 291"/>
          <p:cNvSpPr/>
          <p:nvPr/>
        </p:nvSpPr>
        <p:spPr bwMode="auto">
          <a:xfrm>
            <a:off x="8066211" y="3471031"/>
            <a:ext cx="182880" cy="365760"/>
          </a:xfrm>
          <a:prstGeom prst="down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96" name="Up Arrow 295"/>
          <p:cNvSpPr/>
          <p:nvPr/>
        </p:nvSpPr>
        <p:spPr bwMode="auto">
          <a:xfrm flipV="1">
            <a:off x="6685878" y="5045241"/>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01" name="Rectangle 300"/>
          <p:cNvSpPr/>
          <p:nvPr/>
        </p:nvSpPr>
        <p:spPr bwMode="auto">
          <a:xfrm>
            <a:off x="4647303" y="5352393"/>
            <a:ext cx="1554480" cy="4572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Hard Multiport DDR SDRAM Controller </a:t>
            </a:r>
            <a:r>
              <a:rPr lang="en-US" sz="900" b="1" baseline="30000" dirty="0" smtClean="0">
                <a:solidFill>
                  <a:schemeClr val="tx1"/>
                </a:solidFill>
                <a:latin typeface="Arial" charset="0"/>
              </a:rPr>
              <a:t>(2)</a:t>
            </a:r>
            <a:endParaRPr kumimoji="0" lang="en-US" sz="900" b="1" i="0" u="none" strike="noStrike" cap="none" normalizeH="0" baseline="30000" dirty="0" smtClean="0">
              <a:ln>
                <a:noFill/>
              </a:ln>
              <a:solidFill>
                <a:schemeClr val="tx1"/>
              </a:solidFill>
              <a:effectLst/>
              <a:latin typeface="Arial" charset="0"/>
            </a:endParaRPr>
          </a:p>
        </p:txBody>
      </p:sp>
      <p:grpSp>
        <p:nvGrpSpPr>
          <p:cNvPr id="2" name="Group 70"/>
          <p:cNvGrpSpPr/>
          <p:nvPr/>
        </p:nvGrpSpPr>
        <p:grpSpPr>
          <a:xfrm>
            <a:off x="4753031" y="5045241"/>
            <a:ext cx="1343025" cy="365760"/>
            <a:chOff x="5460178" y="5445291"/>
            <a:chExt cx="1343025" cy="365760"/>
          </a:xfrm>
        </p:grpSpPr>
        <p:sp>
          <p:nvSpPr>
            <p:cNvPr id="303" name="Up Arrow 302"/>
            <p:cNvSpPr/>
            <p:nvPr/>
          </p:nvSpPr>
          <p:spPr bwMode="auto">
            <a:xfrm flipV="1">
              <a:off x="5460178" y="5445291"/>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04" name="Up Arrow 303"/>
            <p:cNvSpPr/>
            <p:nvPr/>
          </p:nvSpPr>
          <p:spPr bwMode="auto">
            <a:xfrm flipV="1">
              <a:off x="5692207" y="5445291"/>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05" name="Up Arrow 304"/>
            <p:cNvSpPr/>
            <p:nvPr/>
          </p:nvSpPr>
          <p:spPr bwMode="auto">
            <a:xfrm flipV="1">
              <a:off x="5924236" y="5445291"/>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06" name="Up Arrow 305"/>
            <p:cNvSpPr/>
            <p:nvPr/>
          </p:nvSpPr>
          <p:spPr bwMode="auto">
            <a:xfrm flipV="1">
              <a:off x="6156265" y="5445291"/>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07" name="Up Arrow 306"/>
            <p:cNvSpPr/>
            <p:nvPr/>
          </p:nvSpPr>
          <p:spPr bwMode="auto">
            <a:xfrm flipV="1">
              <a:off x="6388294" y="5445291"/>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08" name="Up Arrow 307"/>
            <p:cNvSpPr/>
            <p:nvPr/>
          </p:nvSpPr>
          <p:spPr bwMode="auto">
            <a:xfrm flipV="1">
              <a:off x="6620323" y="5445291"/>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309" name="Rectangle 308"/>
          <p:cNvSpPr/>
          <p:nvPr/>
        </p:nvSpPr>
        <p:spPr bwMode="auto">
          <a:xfrm>
            <a:off x="7352852" y="5400018"/>
            <a:ext cx="1188720" cy="4572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3-, 5-, 6-, </a:t>
            </a:r>
            <a:br>
              <a:rPr lang="en-US" sz="900" b="1" dirty="0" smtClean="0">
                <a:solidFill>
                  <a:schemeClr val="tx1"/>
                </a:solidFill>
                <a:latin typeface="Arial" charset="0"/>
              </a:rPr>
            </a:br>
            <a:r>
              <a:rPr lang="en-US" sz="900" b="1" dirty="0" smtClean="0">
                <a:solidFill>
                  <a:schemeClr val="tx1"/>
                </a:solidFill>
                <a:latin typeface="Arial" charset="0"/>
              </a:rPr>
              <a:t>and 10-Gbps Transceivers</a:t>
            </a:r>
          </a:p>
        </p:txBody>
      </p:sp>
      <p:grpSp>
        <p:nvGrpSpPr>
          <p:cNvPr id="3" name="Group 78"/>
          <p:cNvGrpSpPr/>
          <p:nvPr/>
        </p:nvGrpSpPr>
        <p:grpSpPr>
          <a:xfrm>
            <a:off x="7750997" y="5045241"/>
            <a:ext cx="392430" cy="365760"/>
            <a:chOff x="6838278" y="5588166"/>
            <a:chExt cx="392430" cy="365760"/>
          </a:xfrm>
        </p:grpSpPr>
        <p:sp>
          <p:nvSpPr>
            <p:cNvPr id="311" name="Up Arrow 310"/>
            <p:cNvSpPr/>
            <p:nvPr/>
          </p:nvSpPr>
          <p:spPr bwMode="auto">
            <a:xfrm flipV="1">
              <a:off x="6838278" y="5588166"/>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12" name="Up Arrow 311"/>
            <p:cNvSpPr/>
            <p:nvPr/>
          </p:nvSpPr>
          <p:spPr bwMode="auto">
            <a:xfrm>
              <a:off x="7047828" y="5588166"/>
              <a:ext cx="182880" cy="365760"/>
            </a:xfrm>
            <a:prstGeom prst="up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313" name="TextBox 312"/>
          <p:cNvSpPr txBox="1"/>
          <p:nvPr/>
        </p:nvSpPr>
        <p:spPr>
          <a:xfrm>
            <a:off x="4572000" y="6021288"/>
            <a:ext cx="2845651" cy="553998"/>
          </a:xfrm>
          <a:prstGeom prst="rect">
            <a:avLst/>
          </a:prstGeom>
          <a:noFill/>
        </p:spPr>
        <p:txBody>
          <a:bodyPr wrap="none" rtlCol="0">
            <a:spAutoFit/>
          </a:bodyPr>
          <a:lstStyle/>
          <a:p>
            <a:pPr marL="228600" indent="-228600"/>
            <a:r>
              <a:rPr lang="en-US" sz="1000" b="1" dirty="0" smtClean="0"/>
              <a:t>Notes:</a:t>
            </a:r>
          </a:p>
          <a:p>
            <a:pPr marL="228600" indent="-228600">
              <a:buAutoNum type="arabicParenBoth"/>
            </a:pPr>
            <a:r>
              <a:rPr lang="en-US" sz="1000" b="1" dirty="0" smtClean="0"/>
              <a:t>Integrated direct memory access (DMA)</a:t>
            </a:r>
          </a:p>
          <a:p>
            <a:pPr marL="228600" indent="-228600">
              <a:buAutoNum type="arabicParenBoth"/>
            </a:pPr>
            <a:r>
              <a:rPr lang="en-US" sz="1000" b="1" dirty="0" smtClean="0"/>
              <a:t>Integrated ECC</a:t>
            </a:r>
            <a:endParaRPr lang="en-US" sz="1000" b="1" dirty="0"/>
          </a:p>
        </p:txBody>
      </p:sp>
      <p:sp>
        <p:nvSpPr>
          <p:cNvPr id="314" name="TextBox 313"/>
          <p:cNvSpPr txBox="1"/>
          <p:nvPr/>
        </p:nvSpPr>
        <p:spPr>
          <a:xfrm>
            <a:off x="6657974" y="3933825"/>
            <a:ext cx="1524001" cy="923330"/>
          </a:xfrm>
          <a:prstGeom prst="rect">
            <a:avLst/>
          </a:prstGeom>
          <a:ln/>
        </p:spPr>
        <p:style>
          <a:lnRef idx="1">
            <a:schemeClr val="dk1"/>
          </a:lnRef>
          <a:fillRef idx="3">
            <a:schemeClr val="dk1"/>
          </a:fillRef>
          <a:effectRef idx="2">
            <a:schemeClr val="dk1"/>
          </a:effectRef>
          <a:fontRef idx="minor">
            <a:schemeClr val="lt1"/>
          </a:fontRef>
        </p:style>
        <p:txBody>
          <a:bodyPr wrap="square" rtlCol="0">
            <a:spAutoFit/>
          </a:bodyPr>
          <a:lstStyle/>
          <a:p>
            <a:pPr>
              <a:buFont typeface="Arial" pitchFamily="34" charset="0"/>
              <a:buChar char="•"/>
            </a:pPr>
            <a:r>
              <a:rPr lang="en-US" sz="900" b="1" dirty="0" smtClean="0"/>
              <a:t>28LP process</a:t>
            </a:r>
          </a:p>
          <a:p>
            <a:pPr>
              <a:buFont typeface="Arial" pitchFamily="34" charset="0"/>
              <a:buChar char="•"/>
            </a:pPr>
            <a:r>
              <a:rPr lang="en-US" sz="900" b="1" dirty="0" smtClean="0"/>
              <a:t> 8-input ALMs</a:t>
            </a:r>
          </a:p>
          <a:p>
            <a:pPr>
              <a:buFont typeface="Arial" pitchFamily="34" charset="0"/>
              <a:buChar char="•"/>
            </a:pPr>
            <a:r>
              <a:rPr lang="en-US" sz="900" b="1" dirty="0" smtClean="0"/>
              <a:t> Variable-precision DSP</a:t>
            </a:r>
          </a:p>
          <a:p>
            <a:pPr>
              <a:buFont typeface="Arial" pitchFamily="34" charset="0"/>
              <a:buChar char="•"/>
            </a:pPr>
            <a:r>
              <a:rPr lang="en-US" sz="900" b="1" dirty="0" smtClean="0"/>
              <a:t> M10K memory and 640-bit MLABs</a:t>
            </a:r>
          </a:p>
          <a:p>
            <a:pPr>
              <a:buFont typeface="Arial" pitchFamily="34" charset="0"/>
              <a:buChar char="•"/>
            </a:pPr>
            <a:r>
              <a:rPr lang="en-US" sz="900" b="1" dirty="0" smtClean="0"/>
              <a:t> </a:t>
            </a:r>
            <a:r>
              <a:rPr lang="en-US" sz="900" b="1" dirty="0" err="1" smtClean="0"/>
              <a:t>fPLLs</a:t>
            </a:r>
            <a:endParaRPr lang="en-US" sz="900" b="1" dirty="0"/>
          </a:p>
        </p:txBody>
      </p:sp>
      <p:sp>
        <p:nvSpPr>
          <p:cNvPr id="269" name="Rectangle 268"/>
          <p:cNvSpPr/>
          <p:nvPr/>
        </p:nvSpPr>
        <p:spPr bwMode="auto">
          <a:xfrm>
            <a:off x="4649463" y="374940"/>
            <a:ext cx="3892440" cy="3221558"/>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b="1" dirty="0" smtClean="0">
                <a:solidFill>
                  <a:schemeClr val="tx1"/>
                </a:solidFill>
                <a:latin typeface="Arial" charset="0"/>
              </a:rPr>
              <a:t>Hard Processor System (HPS)</a:t>
            </a:r>
            <a:endParaRPr kumimoji="0" lang="en-US" sz="1800" b="1" i="0" u="none" strike="noStrike" cap="none" normalizeH="0" baseline="0" dirty="0" smtClean="0">
              <a:ln>
                <a:noFill/>
              </a:ln>
              <a:solidFill>
                <a:schemeClr val="tx1"/>
              </a:solidFill>
              <a:effectLst/>
              <a:latin typeface="Arial" charset="0"/>
            </a:endParaRPr>
          </a:p>
        </p:txBody>
      </p:sp>
      <p:sp>
        <p:nvSpPr>
          <p:cNvPr id="270" name="Rectangle 269"/>
          <p:cNvSpPr/>
          <p:nvPr/>
        </p:nvSpPr>
        <p:spPr bwMode="auto">
          <a:xfrm>
            <a:off x="4709102" y="885709"/>
            <a:ext cx="1044789" cy="457200"/>
          </a:xfrm>
          <a:prstGeom prst="rect">
            <a:avLst/>
          </a:prstGeom>
          <a:solidFill>
            <a:srgbClr val="000066"/>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bg1"/>
                </a:solidFill>
                <a:effectLst/>
                <a:latin typeface="Arial" charset="0"/>
              </a:rPr>
              <a:t>ARM Cortex-A9</a:t>
            </a:r>
          </a:p>
          <a:p>
            <a:pPr marL="0" marR="0" indent="0" algn="ctr" defTabSz="914400" rtl="0" eaLnBrk="0" fontAlgn="base" latinLnBrk="0" hangingPunct="0">
              <a:lnSpc>
                <a:spcPct val="100000"/>
              </a:lnSpc>
              <a:spcBef>
                <a:spcPct val="0"/>
              </a:spcBef>
              <a:spcAft>
                <a:spcPct val="0"/>
              </a:spcAft>
              <a:buClrTx/>
              <a:buSzTx/>
              <a:buFontTx/>
              <a:buNone/>
              <a:tabLst/>
            </a:pPr>
            <a:r>
              <a:rPr lang="en-US" sz="900" dirty="0" smtClean="0">
                <a:solidFill>
                  <a:schemeClr val="bg1"/>
                </a:solidFill>
                <a:latin typeface="Arial" charset="0"/>
              </a:rPr>
              <a:t>NEON / FPU</a:t>
            </a:r>
          </a:p>
          <a:p>
            <a:pPr marL="0" marR="0" indent="0" algn="ctr" defTabSz="914400" rtl="0" eaLnBrk="0" fontAlgn="base" latinLnBrk="0" hangingPunct="0">
              <a:lnSpc>
                <a:spcPct val="100000"/>
              </a:lnSpc>
              <a:spcBef>
                <a:spcPct val="0"/>
              </a:spcBef>
              <a:spcAft>
                <a:spcPct val="0"/>
              </a:spcAft>
              <a:buClrTx/>
              <a:buSzTx/>
              <a:buFontTx/>
              <a:buNone/>
              <a:tabLst/>
            </a:pPr>
            <a:r>
              <a:rPr lang="en-US" sz="900" dirty="0" smtClean="0">
                <a:solidFill>
                  <a:schemeClr val="bg1"/>
                </a:solidFill>
                <a:latin typeface="Arial" charset="0"/>
              </a:rPr>
              <a:t>L1 Cache</a:t>
            </a:r>
            <a:endParaRPr kumimoji="0" lang="en-US" sz="900" b="0" i="0" u="none" strike="noStrike" cap="none" normalizeH="0" baseline="0" dirty="0" smtClean="0">
              <a:ln>
                <a:noFill/>
              </a:ln>
              <a:solidFill>
                <a:schemeClr val="bg1"/>
              </a:solidFill>
              <a:effectLst/>
              <a:latin typeface="Arial" charset="0"/>
            </a:endParaRPr>
          </a:p>
        </p:txBody>
      </p:sp>
      <p:sp>
        <p:nvSpPr>
          <p:cNvPr id="271" name="Rectangle 270"/>
          <p:cNvSpPr/>
          <p:nvPr/>
        </p:nvSpPr>
        <p:spPr bwMode="auto">
          <a:xfrm>
            <a:off x="4709102" y="1430383"/>
            <a:ext cx="2216076" cy="468054"/>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L2 Cache</a:t>
            </a:r>
          </a:p>
        </p:txBody>
      </p:sp>
      <p:sp>
        <p:nvSpPr>
          <p:cNvPr id="272" name="Rectangle 271"/>
          <p:cNvSpPr/>
          <p:nvPr/>
        </p:nvSpPr>
        <p:spPr bwMode="auto">
          <a:xfrm>
            <a:off x="7052054" y="879908"/>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USB OTG      (x2)  </a:t>
            </a:r>
            <a:r>
              <a:rPr lang="en-US" sz="900" b="1" baseline="30000" dirty="0" smtClean="0">
                <a:solidFill>
                  <a:schemeClr val="tx1"/>
                </a:solidFill>
                <a:latin typeface="Arial" charset="0"/>
              </a:rPr>
              <a:t>(1)</a:t>
            </a:r>
            <a:r>
              <a:rPr lang="en-US" sz="900" b="1" dirty="0" smtClean="0">
                <a:solidFill>
                  <a:schemeClr val="tx1"/>
                </a:solidFill>
                <a:latin typeface="Arial" charset="0"/>
              </a:rPr>
              <a:t> </a:t>
            </a:r>
            <a:endParaRPr kumimoji="0" lang="en-US" sz="900" b="1" i="0" u="none" strike="noStrike" cap="none" normalizeH="0" baseline="0" dirty="0" smtClean="0">
              <a:ln>
                <a:noFill/>
              </a:ln>
              <a:solidFill>
                <a:schemeClr val="tx1"/>
              </a:solidFill>
              <a:effectLst/>
              <a:latin typeface="Arial" charset="0"/>
            </a:endParaRPr>
          </a:p>
        </p:txBody>
      </p:sp>
      <p:sp>
        <p:nvSpPr>
          <p:cNvPr id="273" name="Rectangle 272"/>
          <p:cNvSpPr/>
          <p:nvPr/>
        </p:nvSpPr>
        <p:spPr bwMode="auto">
          <a:xfrm>
            <a:off x="5490086" y="1980862"/>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64-KB</a:t>
            </a:r>
          </a:p>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RAM</a:t>
            </a:r>
            <a:endParaRPr kumimoji="0" lang="en-US" sz="900" b="1" i="0" u="none" strike="noStrike" cap="none" normalizeH="0" baseline="0" dirty="0" smtClean="0">
              <a:ln>
                <a:noFill/>
              </a:ln>
              <a:solidFill>
                <a:schemeClr val="tx1"/>
              </a:solidFill>
              <a:effectLst/>
              <a:latin typeface="Arial" charset="0"/>
            </a:endParaRPr>
          </a:p>
        </p:txBody>
      </p:sp>
      <p:sp>
        <p:nvSpPr>
          <p:cNvPr id="274" name="Rectangle 273"/>
          <p:cNvSpPr/>
          <p:nvPr/>
        </p:nvSpPr>
        <p:spPr bwMode="auto">
          <a:xfrm>
            <a:off x="7053251" y="2531339"/>
            <a:ext cx="719149" cy="459511"/>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DMA</a:t>
            </a:r>
          </a:p>
          <a:p>
            <a:pPr marL="0" marR="0" indent="0" algn="ctr" defTabSz="914400" rtl="0" eaLnBrk="0" fontAlgn="base" latinLnBrk="0" hangingPunct="0">
              <a:lnSpc>
                <a:spcPct val="100000"/>
              </a:lnSpc>
              <a:spcBef>
                <a:spcPct val="0"/>
              </a:spcBef>
              <a:spcAft>
                <a:spcPct val="0"/>
              </a:spcAft>
              <a:buClrTx/>
              <a:buSzTx/>
              <a:buFontTx/>
              <a:buNone/>
              <a:tabLst/>
            </a:pPr>
            <a:r>
              <a:rPr lang="en-US" sz="700" b="1" dirty="0" smtClean="0">
                <a:solidFill>
                  <a:schemeClr val="tx1"/>
                </a:solidFill>
                <a:latin typeface="Arial" charset="0"/>
              </a:rPr>
              <a:t>(8 Channels)</a:t>
            </a:r>
            <a:endParaRPr lang="en-US" sz="900" b="1" dirty="0" smtClean="0">
              <a:solidFill>
                <a:schemeClr val="tx1"/>
              </a:solidFill>
              <a:latin typeface="Arial" charset="0"/>
            </a:endParaRPr>
          </a:p>
        </p:txBody>
      </p:sp>
      <p:sp>
        <p:nvSpPr>
          <p:cNvPr id="276" name="Rectangle 275"/>
          <p:cNvSpPr/>
          <p:nvPr/>
        </p:nvSpPr>
        <p:spPr bwMode="auto">
          <a:xfrm>
            <a:off x="4716967" y="3081808"/>
            <a:ext cx="1427356"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Shared Multiport DDR SDRAM Controller </a:t>
            </a:r>
            <a:r>
              <a:rPr lang="en-US" sz="900" b="1" baseline="30000" dirty="0" smtClean="0">
                <a:solidFill>
                  <a:schemeClr val="tx1"/>
                </a:solidFill>
                <a:latin typeface="Arial" charset="0"/>
              </a:rPr>
              <a:t>(2) </a:t>
            </a:r>
            <a:endParaRPr kumimoji="0" lang="en-US" sz="900" b="1" i="0" u="none" strike="noStrike" cap="none" normalizeH="0" baseline="0" dirty="0" smtClean="0">
              <a:ln>
                <a:noFill/>
              </a:ln>
              <a:solidFill>
                <a:schemeClr val="tx1"/>
              </a:solidFill>
              <a:effectLst/>
              <a:latin typeface="Arial" charset="0"/>
            </a:endParaRPr>
          </a:p>
        </p:txBody>
      </p:sp>
      <p:sp>
        <p:nvSpPr>
          <p:cNvPr id="277" name="Rectangle 276"/>
          <p:cNvSpPr/>
          <p:nvPr/>
        </p:nvSpPr>
        <p:spPr bwMode="auto">
          <a:xfrm>
            <a:off x="6271070" y="1980862"/>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JTAG Debug / Trace </a:t>
            </a:r>
            <a:r>
              <a:rPr lang="en-US" sz="900" b="1" baseline="30000" dirty="0" smtClean="0">
                <a:solidFill>
                  <a:schemeClr val="tx1"/>
                </a:solidFill>
                <a:latin typeface="Arial" charset="0"/>
              </a:rPr>
              <a:t>(1) </a:t>
            </a:r>
            <a:endParaRPr kumimoji="0" lang="en-US" sz="900" b="1" i="0" u="none" strike="noStrike" cap="none" normalizeH="0" baseline="0" dirty="0" smtClean="0">
              <a:ln>
                <a:noFill/>
              </a:ln>
              <a:solidFill>
                <a:schemeClr val="tx1"/>
              </a:solidFill>
              <a:effectLst/>
              <a:latin typeface="Arial" charset="0"/>
            </a:endParaRPr>
          </a:p>
        </p:txBody>
      </p:sp>
      <p:sp>
        <p:nvSpPr>
          <p:cNvPr id="278" name="Rectangle 277"/>
          <p:cNvSpPr/>
          <p:nvPr/>
        </p:nvSpPr>
        <p:spPr bwMode="auto">
          <a:xfrm>
            <a:off x="5849447" y="885709"/>
            <a:ext cx="1075731" cy="457200"/>
          </a:xfrm>
          <a:prstGeom prst="rect">
            <a:avLst/>
          </a:prstGeom>
          <a:solidFill>
            <a:srgbClr val="000066"/>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bg1"/>
                </a:solidFill>
                <a:effectLst/>
                <a:latin typeface="Arial" charset="0"/>
              </a:rPr>
              <a:t>ARM Cortex-A9</a:t>
            </a:r>
          </a:p>
          <a:p>
            <a:pPr marL="0" marR="0" indent="0" algn="ctr" defTabSz="914400" rtl="0" eaLnBrk="0" fontAlgn="base" latinLnBrk="0" hangingPunct="0">
              <a:lnSpc>
                <a:spcPct val="100000"/>
              </a:lnSpc>
              <a:spcBef>
                <a:spcPct val="0"/>
              </a:spcBef>
              <a:spcAft>
                <a:spcPct val="0"/>
              </a:spcAft>
              <a:buClrTx/>
              <a:buSzTx/>
              <a:buFontTx/>
              <a:buNone/>
              <a:tabLst/>
            </a:pPr>
            <a:r>
              <a:rPr lang="en-US" sz="900" dirty="0" smtClean="0">
                <a:solidFill>
                  <a:schemeClr val="bg1"/>
                </a:solidFill>
                <a:latin typeface="Arial" charset="0"/>
              </a:rPr>
              <a:t>NEON / FPU</a:t>
            </a:r>
          </a:p>
          <a:p>
            <a:pPr algn="ctr" eaLnBrk="0" hangingPunct="0"/>
            <a:r>
              <a:rPr lang="en-US" sz="900" dirty="0" smtClean="0">
                <a:solidFill>
                  <a:schemeClr val="bg1"/>
                </a:solidFill>
                <a:latin typeface="Arial" charset="0"/>
              </a:rPr>
              <a:t>L1 Cache</a:t>
            </a:r>
            <a:endParaRPr kumimoji="0" lang="en-US" sz="900" b="0" i="0" u="none" strike="noStrike" cap="none" normalizeH="0" baseline="0" dirty="0" smtClean="0">
              <a:ln>
                <a:noFill/>
              </a:ln>
              <a:solidFill>
                <a:schemeClr val="bg1"/>
              </a:solidFill>
              <a:effectLst/>
              <a:latin typeface="Arial" charset="0"/>
            </a:endParaRPr>
          </a:p>
        </p:txBody>
      </p:sp>
      <p:sp>
        <p:nvSpPr>
          <p:cNvPr id="279" name="Rectangle 278"/>
          <p:cNvSpPr/>
          <p:nvPr/>
        </p:nvSpPr>
        <p:spPr bwMode="auto">
          <a:xfrm>
            <a:off x="5490086" y="2531339"/>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SD / SDIO/ MMC</a:t>
            </a:r>
            <a:r>
              <a:rPr lang="en-US" sz="900" b="1" baseline="30000" dirty="0" smtClean="0">
                <a:solidFill>
                  <a:schemeClr val="tx1"/>
                </a:solidFill>
                <a:latin typeface="Arial" charset="0"/>
              </a:rPr>
              <a:t> (1) </a:t>
            </a:r>
            <a:endParaRPr kumimoji="0" lang="en-US" sz="900" b="1" i="0" u="none" strike="noStrike" cap="none" normalizeH="0" baseline="0" dirty="0" smtClean="0">
              <a:ln>
                <a:noFill/>
              </a:ln>
              <a:solidFill>
                <a:schemeClr val="tx1"/>
              </a:solidFill>
              <a:effectLst/>
              <a:latin typeface="Arial" charset="0"/>
            </a:endParaRPr>
          </a:p>
        </p:txBody>
      </p:sp>
      <p:sp>
        <p:nvSpPr>
          <p:cNvPr id="280" name="Rectangle 279"/>
          <p:cNvSpPr/>
          <p:nvPr/>
        </p:nvSpPr>
        <p:spPr bwMode="auto">
          <a:xfrm>
            <a:off x="7833039" y="1430383"/>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I</a:t>
            </a:r>
            <a:r>
              <a:rPr lang="en-US" sz="900" b="1" baseline="30000" dirty="0" smtClean="0">
                <a:solidFill>
                  <a:schemeClr val="tx1"/>
                </a:solidFill>
                <a:latin typeface="Arial" charset="0"/>
              </a:rPr>
              <a:t>2</a:t>
            </a:r>
            <a:r>
              <a:rPr lang="en-US" sz="900" b="1" dirty="0" smtClean="0">
                <a:solidFill>
                  <a:schemeClr val="tx1"/>
                </a:solidFill>
                <a:latin typeface="Arial" charset="0"/>
              </a:rPr>
              <a:t>C</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(x2)</a:t>
            </a:r>
          </a:p>
        </p:txBody>
      </p:sp>
      <p:sp>
        <p:nvSpPr>
          <p:cNvPr id="281" name="Rectangle 280"/>
          <p:cNvSpPr/>
          <p:nvPr/>
        </p:nvSpPr>
        <p:spPr bwMode="auto">
          <a:xfrm>
            <a:off x="7833039" y="1980862"/>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CAN</a:t>
            </a:r>
          </a:p>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(x2)</a:t>
            </a:r>
            <a:endParaRPr kumimoji="0" lang="en-US" sz="900" b="1" i="0" u="none" strike="noStrike" cap="none" normalizeH="0" baseline="0" dirty="0" smtClean="0">
              <a:ln>
                <a:noFill/>
              </a:ln>
              <a:solidFill>
                <a:schemeClr val="tx1"/>
              </a:solidFill>
              <a:effectLst/>
              <a:latin typeface="Arial" charset="0"/>
            </a:endParaRPr>
          </a:p>
        </p:txBody>
      </p:sp>
      <p:sp>
        <p:nvSpPr>
          <p:cNvPr id="282" name="Rectangle 281"/>
          <p:cNvSpPr/>
          <p:nvPr/>
        </p:nvSpPr>
        <p:spPr bwMode="auto">
          <a:xfrm>
            <a:off x="7053251" y="1430383"/>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GPIO</a:t>
            </a:r>
          </a:p>
        </p:txBody>
      </p:sp>
      <p:sp>
        <p:nvSpPr>
          <p:cNvPr id="283" name="Rectangle 282"/>
          <p:cNvSpPr/>
          <p:nvPr/>
        </p:nvSpPr>
        <p:spPr bwMode="auto">
          <a:xfrm>
            <a:off x="7052054" y="1980862"/>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SPI</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(x2)</a:t>
            </a:r>
          </a:p>
        </p:txBody>
      </p:sp>
      <p:sp>
        <p:nvSpPr>
          <p:cNvPr id="285" name="Rectangle 284"/>
          <p:cNvSpPr/>
          <p:nvPr/>
        </p:nvSpPr>
        <p:spPr bwMode="auto">
          <a:xfrm>
            <a:off x="6271070" y="2531339"/>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Timers</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(x11)</a:t>
            </a:r>
          </a:p>
        </p:txBody>
      </p:sp>
      <p:sp>
        <p:nvSpPr>
          <p:cNvPr id="286" name="Rectangle 285"/>
          <p:cNvSpPr/>
          <p:nvPr/>
        </p:nvSpPr>
        <p:spPr bwMode="auto">
          <a:xfrm>
            <a:off x="6272928" y="3081808"/>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HPS to</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FPGA</a:t>
            </a:r>
          </a:p>
        </p:txBody>
      </p:sp>
      <p:sp>
        <p:nvSpPr>
          <p:cNvPr id="287" name="Rectangle 286"/>
          <p:cNvSpPr/>
          <p:nvPr/>
        </p:nvSpPr>
        <p:spPr bwMode="auto">
          <a:xfrm>
            <a:off x="7052983" y="3081808"/>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FPGA</a:t>
            </a:r>
          </a:p>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to</a:t>
            </a:r>
            <a:r>
              <a:rPr kumimoji="0" lang="en-US" sz="900" b="1" i="0" u="none" strike="noStrike" cap="none" normalizeH="0" dirty="0" smtClean="0">
                <a:ln>
                  <a:noFill/>
                </a:ln>
                <a:solidFill>
                  <a:schemeClr val="tx1"/>
                </a:solidFill>
                <a:effectLst/>
                <a:latin typeface="Arial" charset="0"/>
              </a:rPr>
              <a:t> HPS</a:t>
            </a:r>
            <a:endParaRPr kumimoji="0" lang="en-US" sz="900" b="1" i="0" u="none" strike="noStrike" cap="none" normalizeH="0" baseline="0" dirty="0" smtClean="0">
              <a:ln>
                <a:noFill/>
              </a:ln>
              <a:solidFill>
                <a:schemeClr val="tx1"/>
              </a:solidFill>
              <a:effectLst/>
              <a:latin typeface="Arial" charset="0"/>
            </a:endParaRPr>
          </a:p>
        </p:txBody>
      </p:sp>
      <p:sp>
        <p:nvSpPr>
          <p:cNvPr id="291" name="Rectangle 290"/>
          <p:cNvSpPr/>
          <p:nvPr/>
        </p:nvSpPr>
        <p:spPr bwMode="auto">
          <a:xfrm>
            <a:off x="7833039" y="3081808"/>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FPGA</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Configuration</a:t>
            </a:r>
          </a:p>
        </p:txBody>
      </p:sp>
      <p:sp>
        <p:nvSpPr>
          <p:cNvPr id="297" name="Rectangle 296"/>
          <p:cNvSpPr/>
          <p:nvPr/>
        </p:nvSpPr>
        <p:spPr bwMode="auto">
          <a:xfrm>
            <a:off x="7833039" y="2531339"/>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UART</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(x2)</a:t>
            </a:r>
          </a:p>
        </p:txBody>
      </p:sp>
      <p:sp>
        <p:nvSpPr>
          <p:cNvPr id="298" name="Rectangle 297"/>
          <p:cNvSpPr/>
          <p:nvPr/>
        </p:nvSpPr>
        <p:spPr bwMode="auto">
          <a:xfrm>
            <a:off x="7833039" y="879908"/>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Ethernet</a:t>
            </a:r>
          </a:p>
          <a:p>
            <a:pPr algn="ctr"/>
            <a:r>
              <a:rPr kumimoji="0" lang="en-US" sz="900" b="1" i="0" u="none" strike="noStrike" cap="none" normalizeH="0" baseline="0" dirty="0" smtClean="0">
                <a:ln>
                  <a:noFill/>
                </a:ln>
                <a:solidFill>
                  <a:schemeClr val="tx1"/>
                </a:solidFill>
                <a:effectLst/>
                <a:latin typeface="Arial" charset="0"/>
              </a:rPr>
              <a:t>(x2) </a:t>
            </a:r>
            <a:r>
              <a:rPr lang="en-US" sz="900" b="1" baseline="30000" dirty="0" smtClean="0">
                <a:solidFill>
                  <a:schemeClr val="tx1"/>
                </a:solidFill>
                <a:latin typeface="Arial" charset="0"/>
              </a:rPr>
              <a:t>(1)</a:t>
            </a:r>
            <a:r>
              <a:rPr kumimoji="0" lang="en-US" sz="900" b="1" i="0" u="none" strike="noStrike" cap="none" normalizeH="0" baseline="0" dirty="0" smtClean="0">
                <a:ln>
                  <a:noFill/>
                </a:ln>
                <a:solidFill>
                  <a:schemeClr val="tx1"/>
                </a:solidFill>
                <a:effectLst/>
                <a:latin typeface="Arial" charset="0"/>
              </a:rPr>
              <a:t> </a:t>
            </a:r>
          </a:p>
        </p:txBody>
      </p:sp>
      <p:sp>
        <p:nvSpPr>
          <p:cNvPr id="299" name="Rectangle 298"/>
          <p:cNvSpPr/>
          <p:nvPr/>
        </p:nvSpPr>
        <p:spPr bwMode="auto">
          <a:xfrm>
            <a:off x="4698124" y="1980862"/>
            <a:ext cx="735724" cy="468048"/>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QSPI Flash Control </a:t>
            </a:r>
            <a:endParaRPr kumimoji="0" lang="en-US" sz="900" b="1" i="0" u="none" strike="noStrike" cap="none" normalizeH="0" baseline="0" dirty="0" smtClean="0">
              <a:ln>
                <a:noFill/>
              </a:ln>
              <a:solidFill>
                <a:schemeClr val="tx1"/>
              </a:solidFill>
              <a:effectLst/>
              <a:latin typeface="Arial" charset="0"/>
            </a:endParaRPr>
          </a:p>
        </p:txBody>
      </p:sp>
      <p:sp>
        <p:nvSpPr>
          <p:cNvPr id="300" name="Rectangle 299"/>
          <p:cNvSpPr/>
          <p:nvPr/>
        </p:nvSpPr>
        <p:spPr bwMode="auto">
          <a:xfrm>
            <a:off x="4709102" y="2531339"/>
            <a:ext cx="649224"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NAND</a:t>
            </a:r>
          </a:p>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solidFill>
                  <a:schemeClr val="tx1"/>
                </a:solidFill>
                <a:latin typeface="Arial" charset="0"/>
              </a:rPr>
              <a:t>Flash </a:t>
            </a:r>
          </a:p>
          <a:p>
            <a:pPr marL="0" marR="0" indent="0" algn="ctr" defTabSz="914400" rtl="0" eaLnBrk="0" fontAlgn="base" latinLnBrk="0" hangingPunct="0">
              <a:lnSpc>
                <a:spcPct val="100000"/>
              </a:lnSpc>
              <a:spcBef>
                <a:spcPct val="0"/>
              </a:spcBef>
              <a:spcAft>
                <a:spcPct val="0"/>
              </a:spcAft>
              <a:buClrTx/>
              <a:buSzTx/>
              <a:buFontTx/>
              <a:buNone/>
              <a:tabLst/>
            </a:pPr>
            <a:r>
              <a:rPr lang="en-US" sz="900" b="1" baseline="30000" dirty="0" smtClean="0">
                <a:solidFill>
                  <a:schemeClr val="tx1"/>
                </a:solidFill>
                <a:latin typeface="Arial" charset="0"/>
              </a:rPr>
              <a:t>(1)  (2)</a:t>
            </a:r>
            <a:r>
              <a:rPr lang="en-US" sz="900" b="1" dirty="0" smtClean="0">
                <a:solidFill>
                  <a:schemeClr val="tx1"/>
                </a:solidFill>
                <a:latin typeface="Arial" charset="0"/>
              </a:rPr>
              <a:t> </a:t>
            </a:r>
          </a:p>
        </p:txBody>
      </p:sp>
      <p:sp>
        <p:nvSpPr>
          <p:cNvPr id="315" name="Rectangle 314"/>
          <p:cNvSpPr/>
          <p:nvPr/>
        </p:nvSpPr>
        <p:spPr bwMode="auto">
          <a:xfrm rot="5400000">
            <a:off x="7093938" y="1892844"/>
            <a:ext cx="3218688" cy="18288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HPS  I/Os</a:t>
            </a:r>
            <a:endParaRPr kumimoji="0" lang="en-US" sz="900" b="1" i="0" u="none" strike="noStrike" cap="none" normalizeH="0" baseline="0" dirty="0" smtClean="0">
              <a:ln>
                <a:noFill/>
              </a:ln>
              <a:solidFill>
                <a:schemeClr val="tx1"/>
              </a:solidFill>
              <a:effectLst/>
              <a:latin typeface="Arial" charset="0"/>
            </a:endParaRPr>
          </a:p>
        </p:txBody>
      </p:sp>
      <p:sp>
        <p:nvSpPr>
          <p:cNvPr id="316" name="Rectangle 315"/>
          <p:cNvSpPr/>
          <p:nvPr/>
        </p:nvSpPr>
        <p:spPr bwMode="auto">
          <a:xfrm rot="5400000">
            <a:off x="7650237" y="4651478"/>
            <a:ext cx="2106090" cy="18288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900" b="1" dirty="0" smtClean="0">
                <a:solidFill>
                  <a:schemeClr val="tx1"/>
                </a:solidFill>
                <a:latin typeface="Arial" charset="0"/>
              </a:rPr>
              <a:t>FPGA General Purpose  I/Os</a:t>
            </a:r>
            <a:endParaRPr kumimoji="0" lang="en-US" sz="900" b="1" i="0" u="none" strike="noStrike" cap="none" normalizeH="0" baseline="0" dirty="0" smtClean="0">
              <a:ln>
                <a:noFill/>
              </a:ln>
              <a:solidFill>
                <a:schemeClr val="tx1"/>
              </a:solidFill>
              <a:effectLst/>
              <a:latin typeface="Arial" charset="0"/>
            </a:endParaRPr>
          </a:p>
        </p:txBody>
      </p:sp>
      <p:grpSp>
        <p:nvGrpSpPr>
          <p:cNvPr id="4" name="Group 70"/>
          <p:cNvGrpSpPr/>
          <p:nvPr/>
        </p:nvGrpSpPr>
        <p:grpSpPr>
          <a:xfrm rot="10800000">
            <a:off x="4756841" y="3441383"/>
            <a:ext cx="1343025" cy="365760"/>
            <a:chOff x="5460178" y="5445291"/>
            <a:chExt cx="1343025" cy="365760"/>
          </a:xfrm>
        </p:grpSpPr>
        <p:sp>
          <p:nvSpPr>
            <p:cNvPr id="58" name="Up Arrow 57"/>
            <p:cNvSpPr/>
            <p:nvPr/>
          </p:nvSpPr>
          <p:spPr bwMode="auto">
            <a:xfrm flipV="1">
              <a:off x="5460178" y="5445291"/>
              <a:ext cx="182880" cy="365760"/>
            </a:xfrm>
            <a:prstGeom prst="up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9" name="Up Arrow 58"/>
            <p:cNvSpPr/>
            <p:nvPr/>
          </p:nvSpPr>
          <p:spPr bwMode="auto">
            <a:xfrm flipV="1">
              <a:off x="5692207" y="5445291"/>
              <a:ext cx="182880" cy="365760"/>
            </a:xfrm>
            <a:prstGeom prst="up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0" name="Up Arrow 59"/>
            <p:cNvSpPr/>
            <p:nvPr/>
          </p:nvSpPr>
          <p:spPr bwMode="auto">
            <a:xfrm flipV="1">
              <a:off x="5924236" y="5445291"/>
              <a:ext cx="182880" cy="365760"/>
            </a:xfrm>
            <a:prstGeom prst="up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1" name="Up Arrow 60"/>
            <p:cNvSpPr/>
            <p:nvPr/>
          </p:nvSpPr>
          <p:spPr bwMode="auto">
            <a:xfrm flipV="1">
              <a:off x="6156265" y="5445291"/>
              <a:ext cx="182880" cy="365760"/>
            </a:xfrm>
            <a:prstGeom prst="up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2" name="Up Arrow 61"/>
            <p:cNvSpPr/>
            <p:nvPr/>
          </p:nvSpPr>
          <p:spPr bwMode="auto">
            <a:xfrm flipV="1">
              <a:off x="6388294" y="5445291"/>
              <a:ext cx="182880" cy="365760"/>
            </a:xfrm>
            <a:prstGeom prst="up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3" name="Up Arrow 62"/>
            <p:cNvSpPr/>
            <p:nvPr/>
          </p:nvSpPr>
          <p:spPr bwMode="auto">
            <a:xfrm flipV="1">
              <a:off x="6620323" y="5445291"/>
              <a:ext cx="182880" cy="365760"/>
            </a:xfrm>
            <a:prstGeom prst="up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64" name="Down Arrow 63"/>
          <p:cNvSpPr/>
          <p:nvPr/>
        </p:nvSpPr>
        <p:spPr bwMode="auto">
          <a:xfrm>
            <a:off x="6658500" y="3471031"/>
            <a:ext cx="182880" cy="365760"/>
          </a:xfrm>
          <a:prstGeom prst="down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6" name="TextBox 65"/>
          <p:cNvSpPr txBox="1"/>
          <p:nvPr/>
        </p:nvSpPr>
        <p:spPr>
          <a:xfrm>
            <a:off x="395536" y="6165304"/>
            <a:ext cx="1848583" cy="276999"/>
          </a:xfrm>
          <a:prstGeom prst="rect">
            <a:avLst/>
          </a:prstGeom>
          <a:noFill/>
        </p:spPr>
        <p:txBody>
          <a:bodyPr wrap="none" rtlCol="0">
            <a:spAutoFit/>
          </a:bodyPr>
          <a:lstStyle/>
          <a:p>
            <a:r>
              <a:rPr lang="en-US" sz="1200" dirty="0" smtClean="0"/>
              <a:t>* </a:t>
            </a:r>
            <a:r>
              <a:rPr lang="en-US" sz="1100" dirty="0" smtClean="0"/>
              <a:t>LPDDR2 support coming</a:t>
            </a:r>
            <a:endParaRPr lang="en-US" sz="1100" dirty="0"/>
          </a:p>
        </p:txBody>
      </p:sp>
      <p:sp>
        <p:nvSpPr>
          <p:cNvPr id="69" name="Rectangle 68"/>
          <p:cNvSpPr/>
          <p:nvPr/>
        </p:nvSpPr>
        <p:spPr bwMode="auto">
          <a:xfrm>
            <a:off x="7884368" y="1628800"/>
            <a:ext cx="504056" cy="216024"/>
          </a:xfrm>
          <a:prstGeom prst="rect">
            <a:avLst/>
          </a:prstGeom>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kumimoji="0" lang="en-US" sz="1000" b="1" i="0" u="none" strike="noStrike" cap="none" normalizeH="0" baseline="0" dirty="0" smtClean="0">
                <a:ln>
                  <a:noFill/>
                </a:ln>
                <a:solidFill>
                  <a:schemeClr val="tx1"/>
                </a:solidFill>
                <a:effectLst/>
                <a:latin typeface="Arial" charset="0"/>
              </a:rPr>
              <a:t>(x4)</a:t>
            </a:r>
          </a:p>
        </p:txBody>
      </p:sp>
      <p:sp>
        <p:nvSpPr>
          <p:cNvPr id="70" name="Rectangle 69"/>
          <p:cNvSpPr/>
          <p:nvPr/>
        </p:nvSpPr>
        <p:spPr bwMode="auto">
          <a:xfrm>
            <a:off x="7092280" y="2204864"/>
            <a:ext cx="504056" cy="216024"/>
          </a:xfrm>
          <a:prstGeom prst="rect">
            <a:avLst/>
          </a:prstGeom>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kumimoji="0" lang="en-US" sz="1000" b="1" i="0" u="none" strike="noStrike" cap="none" normalizeH="0" baseline="0" dirty="0" smtClean="0">
                <a:ln>
                  <a:noFill/>
                </a:ln>
                <a:solidFill>
                  <a:schemeClr val="tx1"/>
                </a:solidFill>
                <a:effectLst/>
                <a:latin typeface="Arial" charset="0"/>
              </a:rPr>
              <a:t>(x4)</a:t>
            </a:r>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664771" cy="779320"/>
          </a:xfrm>
        </p:spPr>
        <p:txBody>
          <a:bodyPr/>
          <a:lstStyle/>
          <a:p>
            <a:r>
              <a:rPr lang="en-GB" dirty="0" smtClean="0"/>
              <a:t>Visualization of </a:t>
            </a:r>
            <a:r>
              <a:rPr lang="en-GB" dirty="0" err="1" smtClean="0"/>
              <a:t>SoC</a:t>
            </a:r>
            <a:r>
              <a:rPr lang="en-GB" dirty="0" smtClean="0"/>
              <a:t> FPGA Peripherals – FPGA Adaptive</a:t>
            </a:r>
            <a:endParaRPr lang="en-GB" dirty="0"/>
          </a:p>
        </p:txBody>
      </p:sp>
      <p:sp>
        <p:nvSpPr>
          <p:cNvPr id="3" name="Content Placeholder 2"/>
          <p:cNvSpPr>
            <a:spLocks noGrp="1"/>
          </p:cNvSpPr>
          <p:nvPr>
            <p:ph idx="1"/>
          </p:nvPr>
        </p:nvSpPr>
        <p:spPr>
          <a:xfrm>
            <a:off x="251520" y="1196752"/>
            <a:ext cx="8674101" cy="4641764"/>
          </a:xfrm>
        </p:spPr>
        <p:txBody>
          <a:bodyPr/>
          <a:lstStyle/>
          <a:p>
            <a:r>
              <a:rPr lang="en-GB" dirty="0" smtClean="0"/>
              <a:t>Register views assist the debug of FPGA peripherals</a:t>
            </a:r>
          </a:p>
          <a:p>
            <a:pPr lvl="1"/>
            <a:r>
              <a:rPr lang="en-GB" dirty="0" smtClean="0"/>
              <a:t>File generated by FPGA tool flow</a:t>
            </a:r>
          </a:p>
          <a:p>
            <a:pPr lvl="1"/>
            <a:r>
              <a:rPr lang="en-GB" dirty="0" smtClean="0"/>
              <a:t>Automatically imported in </a:t>
            </a:r>
            <a:br>
              <a:rPr lang="en-GB" dirty="0" smtClean="0"/>
            </a:br>
            <a:r>
              <a:rPr lang="en-GB" dirty="0" smtClean="0"/>
              <a:t>DS-5 Debugger</a:t>
            </a:r>
          </a:p>
          <a:p>
            <a:pPr lvl="1"/>
            <a:r>
              <a:rPr lang="en-GB" dirty="0" smtClean="0"/>
              <a:t>Changes dynamically</a:t>
            </a:r>
          </a:p>
          <a:p>
            <a:r>
              <a:rPr lang="en-GB" dirty="0" smtClean="0"/>
              <a:t>Debug views to debug</a:t>
            </a:r>
            <a:br>
              <a:rPr lang="en-GB" dirty="0" smtClean="0"/>
            </a:br>
            <a:r>
              <a:rPr lang="en-GB" dirty="0" smtClean="0"/>
              <a:t>software drivers</a:t>
            </a:r>
          </a:p>
          <a:p>
            <a:pPr lvl="1"/>
            <a:r>
              <a:rPr lang="en-GB" dirty="0" smtClean="0"/>
              <a:t>Self-documenting</a:t>
            </a:r>
          </a:p>
          <a:p>
            <a:pPr lvl="1"/>
            <a:r>
              <a:rPr lang="en-GB" dirty="0" smtClean="0"/>
              <a:t>Grouped by peripheral, </a:t>
            </a:r>
            <a:br>
              <a:rPr lang="en-GB" dirty="0" smtClean="0"/>
            </a:br>
            <a:r>
              <a:rPr lang="en-GB" dirty="0" smtClean="0"/>
              <a:t>register and bit-field</a:t>
            </a:r>
          </a:p>
        </p:txBody>
      </p:sp>
      <p:pic>
        <p:nvPicPr>
          <p:cNvPr id="5" name="Picture 2" descr="Qsys Image"/>
          <p:cNvPicPr>
            <a:picLocks noChangeAspect="1" noChangeArrowheads="1"/>
          </p:cNvPicPr>
          <p:nvPr/>
        </p:nvPicPr>
        <p:blipFill>
          <a:blip r:embed="rId3" cstate="print"/>
          <a:srcRect/>
          <a:stretch>
            <a:fillRect/>
          </a:stretch>
        </p:blipFill>
        <p:spPr bwMode="auto">
          <a:xfrm>
            <a:off x="553267" y="5261546"/>
            <a:ext cx="1905000" cy="581026"/>
          </a:xfrm>
          <a:prstGeom prst="rect">
            <a:avLst/>
          </a:prstGeom>
          <a:noFill/>
        </p:spPr>
      </p:pic>
      <p:sp>
        <p:nvSpPr>
          <p:cNvPr id="6" name="Right Arrow 5"/>
          <p:cNvSpPr/>
          <p:nvPr/>
        </p:nvSpPr>
        <p:spPr bwMode="auto">
          <a:xfrm>
            <a:off x="2699792" y="5157192"/>
            <a:ext cx="2191657" cy="653143"/>
          </a:xfrm>
          <a:prstGeom prst="rightArrow">
            <a:avLst/>
          </a:prstGeom>
          <a:solidFill>
            <a:schemeClr val="tx2">
              <a:lumMod val="60000"/>
              <a:lumOff val="4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000000"/>
                </a:solidFill>
                <a:effectLst/>
                <a:latin typeface="Arial" charset="0"/>
                <a:ea typeface="ＭＳ Ｐゴシック" pitchFamily="34" charset="-128"/>
              </a:rPr>
              <a:t>CMSIS</a:t>
            </a:r>
          </a:p>
        </p:txBody>
      </p:sp>
      <p:sp>
        <p:nvSpPr>
          <p:cNvPr id="7" name="TextBox 6"/>
          <p:cNvSpPr txBox="1"/>
          <p:nvPr/>
        </p:nvSpPr>
        <p:spPr>
          <a:xfrm>
            <a:off x="2699792" y="5733256"/>
            <a:ext cx="1975104" cy="523220"/>
          </a:xfrm>
          <a:prstGeom prst="rect">
            <a:avLst/>
          </a:prstGeom>
          <a:noFill/>
        </p:spPr>
        <p:txBody>
          <a:bodyPr wrap="square" rtlCol="0">
            <a:spAutoFit/>
          </a:bodyPr>
          <a:lstStyle/>
          <a:p>
            <a:pPr algn="ctr"/>
            <a:r>
              <a:rPr lang="en-GB" sz="1400" dirty="0" smtClean="0"/>
              <a:t>Peripheral register descriptions</a:t>
            </a:r>
            <a:endParaRPr lang="en-GB" sz="1400" dirty="0"/>
          </a:p>
        </p:txBody>
      </p:sp>
      <p:pic>
        <p:nvPicPr>
          <p:cNvPr id="1026" name="Picture 2"/>
          <p:cNvPicPr>
            <a:picLocks noChangeAspect="1" noChangeArrowheads="1"/>
          </p:cNvPicPr>
          <p:nvPr/>
        </p:nvPicPr>
        <p:blipFill>
          <a:blip r:embed="rId4" cstate="print"/>
          <a:srcRect/>
          <a:stretch>
            <a:fillRect/>
          </a:stretch>
        </p:blipFill>
        <p:spPr bwMode="auto">
          <a:xfrm>
            <a:off x="4644008" y="1772816"/>
            <a:ext cx="3401178" cy="2808312"/>
          </a:xfrm>
          <a:prstGeom prst="rect">
            <a:avLst/>
          </a:prstGeom>
          <a:noFill/>
          <a:ln w="9525">
            <a:solidFill>
              <a:schemeClr val="accent1"/>
            </a:solid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4918251" y="3429000"/>
            <a:ext cx="3966292" cy="2701677"/>
          </a:xfrm>
          <a:prstGeom prst="rect">
            <a:avLst/>
          </a:prstGeom>
          <a:noFill/>
          <a:ln w="9525">
            <a:solidFill>
              <a:schemeClr val="accent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p:cNvSpPr/>
          <p:nvPr/>
        </p:nvSpPr>
        <p:spPr bwMode="auto">
          <a:xfrm rot="16200000">
            <a:off x="6912260" y="4921752"/>
            <a:ext cx="1440160" cy="360040"/>
          </a:xfrm>
          <a:prstGeom prst="rect">
            <a:avLst/>
          </a:prstGeom>
          <a:solidFill>
            <a:schemeClr val="bg2">
              <a:lumMod val="60000"/>
              <a:lumOff val="4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Arial" charset="0"/>
                <a:ea typeface="MS PGothic" pitchFamily="34" charset="-128"/>
              </a:rPr>
              <a:t>Mictor</a:t>
            </a:r>
            <a:r>
              <a:rPr kumimoji="0" lang="en-GB" sz="1200" b="0" i="0" u="none" strike="noStrike" cap="none" normalizeH="0" baseline="0" dirty="0" smtClean="0">
                <a:ln>
                  <a:noFill/>
                </a:ln>
                <a:solidFill>
                  <a:srgbClr val="000000"/>
                </a:solidFill>
                <a:effectLst/>
                <a:latin typeface="Arial" charset="0"/>
                <a:ea typeface="MS PGothic" pitchFamily="34" charset="-128"/>
              </a:rPr>
              <a:t> Connector</a:t>
            </a:r>
          </a:p>
        </p:txBody>
      </p:sp>
      <p:sp>
        <p:nvSpPr>
          <p:cNvPr id="134" name="Rectangle 133"/>
          <p:cNvSpPr/>
          <p:nvPr/>
        </p:nvSpPr>
        <p:spPr bwMode="auto">
          <a:xfrm>
            <a:off x="514624" y="2860995"/>
            <a:ext cx="6712772" cy="3696596"/>
          </a:xfrm>
          <a:prstGeom prst="rect">
            <a:avLst/>
          </a:prstGeom>
          <a:solidFill>
            <a:schemeClr val="tx2">
              <a:lumMod val="20000"/>
              <a:lumOff val="8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sp>
        <p:nvSpPr>
          <p:cNvPr id="136" name="TextBox 135"/>
          <p:cNvSpPr txBox="1"/>
          <p:nvPr/>
        </p:nvSpPr>
        <p:spPr>
          <a:xfrm>
            <a:off x="6492550" y="6045228"/>
            <a:ext cx="713657" cy="501484"/>
          </a:xfrm>
          <a:prstGeom prst="rect">
            <a:avLst/>
          </a:prstGeom>
          <a:noFill/>
        </p:spPr>
        <p:txBody>
          <a:bodyPr wrap="none" rtlCol="0">
            <a:spAutoFit/>
          </a:bodyPr>
          <a:lstStyle/>
          <a:p>
            <a:r>
              <a:rPr lang="en-GB" sz="2000" dirty="0" smtClean="0"/>
              <a:t>HPS</a:t>
            </a:r>
            <a:endParaRPr lang="en-GB" sz="2000" dirty="0"/>
          </a:p>
        </p:txBody>
      </p:sp>
      <p:sp>
        <p:nvSpPr>
          <p:cNvPr id="130" name="Rectangle 129"/>
          <p:cNvSpPr/>
          <p:nvPr/>
        </p:nvSpPr>
        <p:spPr bwMode="auto">
          <a:xfrm>
            <a:off x="4333588" y="1081180"/>
            <a:ext cx="2686684" cy="1673134"/>
          </a:xfrm>
          <a:prstGeom prst="rect">
            <a:avLst/>
          </a:prstGeom>
          <a:solidFill>
            <a:schemeClr val="tx2">
              <a:lumMod val="60000"/>
              <a:lumOff val="4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sp>
        <p:nvSpPr>
          <p:cNvPr id="138" name="TextBox 137"/>
          <p:cNvSpPr txBox="1"/>
          <p:nvPr/>
        </p:nvSpPr>
        <p:spPr>
          <a:xfrm>
            <a:off x="4323129" y="1084747"/>
            <a:ext cx="981152" cy="400110"/>
          </a:xfrm>
          <a:prstGeom prst="rect">
            <a:avLst/>
          </a:prstGeom>
          <a:noFill/>
        </p:spPr>
        <p:txBody>
          <a:bodyPr wrap="none" rtlCol="0">
            <a:spAutoFit/>
          </a:bodyPr>
          <a:lstStyle/>
          <a:p>
            <a:r>
              <a:rPr lang="en-GB" sz="2000" dirty="0" smtClean="0"/>
              <a:t>FPGA</a:t>
            </a:r>
            <a:endParaRPr lang="en-GB" sz="2000" dirty="0"/>
          </a:p>
        </p:txBody>
      </p:sp>
      <p:cxnSp>
        <p:nvCxnSpPr>
          <p:cNvPr id="116" name="Straight Connector 115"/>
          <p:cNvCxnSpPr/>
          <p:nvPr/>
        </p:nvCxnSpPr>
        <p:spPr bwMode="auto">
          <a:xfrm rot="5400000">
            <a:off x="5428570" y="6238006"/>
            <a:ext cx="275771" cy="0"/>
          </a:xfrm>
          <a:prstGeom prst="line">
            <a:avLst/>
          </a:prstGeom>
          <a:noFill/>
          <a:ln w="1905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rot="5400000">
            <a:off x="3527194" y="6252518"/>
            <a:ext cx="275771" cy="0"/>
          </a:xfrm>
          <a:prstGeom prst="line">
            <a:avLst/>
          </a:prstGeom>
          <a:noFill/>
          <a:ln w="19050" cap="flat" cmpd="sng" algn="ctr">
            <a:solidFill>
              <a:schemeClr val="tx1"/>
            </a:solidFill>
            <a:prstDash val="solid"/>
            <a:round/>
            <a:headEnd type="none" w="med" len="med"/>
            <a:tailEnd type="none" w="med" len="med"/>
          </a:ln>
          <a:effectLst/>
        </p:spPr>
      </p:cxnSp>
      <p:sp>
        <p:nvSpPr>
          <p:cNvPr id="2" name="Title 1"/>
          <p:cNvSpPr>
            <a:spLocks noGrp="1"/>
          </p:cNvSpPr>
          <p:nvPr>
            <p:ph type="title"/>
          </p:nvPr>
        </p:nvSpPr>
        <p:spPr>
          <a:xfrm>
            <a:off x="251520" y="188640"/>
            <a:ext cx="8664771" cy="779320"/>
          </a:xfrm>
        </p:spPr>
        <p:txBody>
          <a:bodyPr/>
          <a:lstStyle/>
          <a:p>
            <a:r>
              <a:rPr lang="en-GB" dirty="0" err="1" smtClean="0"/>
              <a:t>Altera</a:t>
            </a:r>
            <a:r>
              <a:rPr lang="en-GB" dirty="0" smtClean="0"/>
              <a:t> </a:t>
            </a:r>
            <a:r>
              <a:rPr lang="en-GB" dirty="0" err="1" smtClean="0"/>
              <a:t>SoC</a:t>
            </a:r>
            <a:r>
              <a:rPr lang="en-GB" dirty="0" smtClean="0"/>
              <a:t> Debug Architecture</a:t>
            </a:r>
            <a:endParaRPr lang="en-GB" dirty="0"/>
          </a:p>
        </p:txBody>
      </p:sp>
      <p:sp>
        <p:nvSpPr>
          <p:cNvPr id="54" name="Rounded Rectangle 53"/>
          <p:cNvSpPr/>
          <p:nvPr/>
        </p:nvSpPr>
        <p:spPr bwMode="auto">
          <a:xfrm>
            <a:off x="6386516" y="3844354"/>
            <a:ext cx="728134" cy="364067"/>
          </a:xfrm>
          <a:prstGeom prst="roundRect">
            <a:avLst/>
          </a:prstGeom>
          <a:solidFill>
            <a:srgbClr val="00B05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Arial" charset="0"/>
                <a:ea typeface="MS PGothic" pitchFamily="34" charset="-128"/>
              </a:rPr>
              <a:t>TMC</a:t>
            </a:r>
          </a:p>
          <a:p>
            <a:pPr marL="0" marR="0" indent="0" algn="ctr" defTabSz="914400" rtl="0" eaLnBrk="1" fontAlgn="base" latinLnBrk="0" hangingPunct="1">
              <a:lnSpc>
                <a:spcPct val="100000"/>
              </a:lnSpc>
              <a:spcBef>
                <a:spcPct val="0"/>
              </a:spcBef>
              <a:spcAft>
                <a:spcPct val="0"/>
              </a:spcAft>
              <a:buClrTx/>
              <a:buSzTx/>
              <a:buFontTx/>
              <a:buNone/>
              <a:tabLst/>
            </a:pPr>
            <a:r>
              <a:rPr lang="en-GB" sz="1200" b="0" dirty="0" smtClean="0">
                <a:ea typeface="MS PGothic" pitchFamily="34" charset="-128"/>
              </a:rPr>
              <a:t>ETR</a:t>
            </a:r>
            <a:endParaRPr kumimoji="0" lang="en-GB" sz="1200" b="0" i="0" u="none" strike="noStrike" cap="none" normalizeH="0" baseline="0" dirty="0" smtClean="0">
              <a:ln>
                <a:noFill/>
              </a:ln>
              <a:solidFill>
                <a:srgbClr val="000000"/>
              </a:solidFill>
              <a:effectLst/>
              <a:latin typeface="Arial" charset="0"/>
              <a:ea typeface="MS PGothic" pitchFamily="34" charset="-128"/>
            </a:endParaRPr>
          </a:p>
        </p:txBody>
      </p:sp>
      <p:cxnSp>
        <p:nvCxnSpPr>
          <p:cNvPr id="77" name="Straight Arrow Connector 76"/>
          <p:cNvCxnSpPr>
            <a:stCxn id="54" idx="0"/>
          </p:cNvCxnSpPr>
          <p:nvPr/>
        </p:nvCxnSpPr>
        <p:spPr bwMode="auto">
          <a:xfrm flipH="1" flipV="1">
            <a:off x="6732240" y="2564904"/>
            <a:ext cx="18343" cy="1279450"/>
          </a:xfrm>
          <a:prstGeom prst="straightConnector1">
            <a:avLst/>
          </a:prstGeom>
          <a:noFill/>
          <a:ln w="19050" cap="flat" cmpd="sng" algn="ctr">
            <a:solidFill>
              <a:schemeClr val="tx1"/>
            </a:solidFill>
            <a:prstDash val="solid"/>
            <a:round/>
            <a:headEnd type="none" w="med" len="med"/>
            <a:tailEnd type="arrow"/>
          </a:ln>
          <a:effectLst>
            <a:glow rad="63500">
              <a:schemeClr val="accent3">
                <a:lumMod val="60000"/>
                <a:lumOff val="40000"/>
                <a:alpha val="40000"/>
              </a:schemeClr>
            </a:glow>
          </a:effectLst>
        </p:spPr>
      </p:cxnSp>
      <p:grpSp>
        <p:nvGrpSpPr>
          <p:cNvPr id="6" name="Group 94"/>
          <p:cNvGrpSpPr/>
          <p:nvPr/>
        </p:nvGrpSpPr>
        <p:grpSpPr>
          <a:xfrm>
            <a:off x="6301868" y="4197663"/>
            <a:ext cx="1150452" cy="1284993"/>
            <a:chOff x="7992561" y="4019374"/>
            <a:chExt cx="1150452" cy="1284993"/>
          </a:xfrm>
          <a:solidFill>
            <a:srgbClr val="00B050"/>
          </a:solidFill>
        </p:grpSpPr>
        <p:grpSp>
          <p:nvGrpSpPr>
            <p:cNvPr id="9" name="Group 62"/>
            <p:cNvGrpSpPr/>
            <p:nvPr/>
          </p:nvGrpSpPr>
          <p:grpSpPr>
            <a:xfrm>
              <a:off x="7992561" y="4550834"/>
              <a:ext cx="897467" cy="753533"/>
              <a:chOff x="7992561" y="4550834"/>
              <a:chExt cx="897467" cy="753533"/>
            </a:xfrm>
            <a:grpFill/>
          </p:grpSpPr>
          <p:sp>
            <p:nvSpPr>
              <p:cNvPr id="60" name="Trapezoid 59"/>
              <p:cNvSpPr/>
              <p:nvPr/>
            </p:nvSpPr>
            <p:spPr bwMode="auto">
              <a:xfrm rot="5400000">
                <a:off x="8060266" y="4690534"/>
                <a:ext cx="753533" cy="474133"/>
              </a:xfrm>
              <a:prstGeom prst="trapezoid">
                <a:avLst/>
              </a:prstGeom>
              <a:grp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MS PGothic" pitchFamily="34" charset="-128"/>
                </a:endParaRPr>
              </a:p>
            </p:txBody>
          </p:sp>
          <p:sp>
            <p:nvSpPr>
              <p:cNvPr id="61" name="TextBox 60"/>
              <p:cNvSpPr txBox="1"/>
              <p:nvPr/>
            </p:nvSpPr>
            <p:spPr>
              <a:xfrm>
                <a:off x="7992561" y="4800592"/>
                <a:ext cx="897467" cy="276999"/>
              </a:xfrm>
              <a:prstGeom prst="rect">
                <a:avLst/>
              </a:prstGeom>
              <a:noFill/>
              <a:ln>
                <a:noFill/>
                <a:prstDash val="solid"/>
              </a:ln>
            </p:spPr>
            <p:txBody>
              <a:bodyPr wrap="square" rtlCol="0">
                <a:spAutoFit/>
              </a:bodyPr>
              <a:lstStyle/>
              <a:p>
                <a:pPr algn="ctr"/>
                <a:r>
                  <a:rPr lang="en-GB" sz="1200" b="0" dirty="0" smtClean="0"/>
                  <a:t>TPIU</a:t>
                </a:r>
                <a:endParaRPr lang="en-GB" sz="1200" b="0" dirty="0"/>
              </a:p>
            </p:txBody>
          </p:sp>
        </p:grpSp>
        <p:cxnSp>
          <p:nvCxnSpPr>
            <p:cNvPr id="67" name="Straight Arrow Connector 66"/>
            <p:cNvCxnSpPr>
              <a:stCxn id="60" idx="0"/>
              <a:endCxn id="112" idx="0"/>
            </p:cNvCxnSpPr>
            <p:nvPr/>
          </p:nvCxnSpPr>
          <p:spPr bwMode="auto">
            <a:xfrm flipV="1">
              <a:off x="8674099" y="4923483"/>
              <a:ext cx="468914" cy="4118"/>
            </a:xfrm>
            <a:prstGeom prst="straightConnector1">
              <a:avLst/>
            </a:prstGeom>
            <a:grpFill/>
            <a:ln w="19050" cap="flat" cmpd="sng" algn="ctr">
              <a:solidFill>
                <a:schemeClr val="tx1"/>
              </a:solidFill>
              <a:prstDash val="solid"/>
              <a:round/>
              <a:headEnd type="none" w="med" len="med"/>
              <a:tailEnd type="arrow"/>
            </a:ln>
            <a:effectLst>
              <a:glow rad="63500">
                <a:schemeClr val="accent3">
                  <a:lumMod val="60000"/>
                  <a:lumOff val="40000"/>
                  <a:alpha val="40000"/>
                </a:schemeClr>
              </a:glow>
            </a:effectLst>
          </p:spPr>
        </p:cxnSp>
        <p:cxnSp>
          <p:nvCxnSpPr>
            <p:cNvPr id="79" name="Straight Arrow Connector 78"/>
            <p:cNvCxnSpPr>
              <a:stCxn id="54" idx="2"/>
              <a:endCxn id="60" idx="1"/>
            </p:cNvCxnSpPr>
            <p:nvPr/>
          </p:nvCxnSpPr>
          <p:spPr bwMode="auto">
            <a:xfrm flipH="1">
              <a:off x="8437032" y="4019374"/>
              <a:ext cx="4244" cy="590727"/>
            </a:xfrm>
            <a:prstGeom prst="straightConnector1">
              <a:avLst/>
            </a:prstGeom>
            <a:grpFill/>
            <a:ln w="19050" cap="flat" cmpd="sng" algn="ctr">
              <a:solidFill>
                <a:schemeClr val="tx1"/>
              </a:solidFill>
              <a:prstDash val="solid"/>
              <a:round/>
              <a:headEnd type="none" w="med" len="med"/>
              <a:tailEnd type="arrow"/>
            </a:ln>
            <a:effectLst>
              <a:glow rad="63500">
                <a:schemeClr val="accent3">
                  <a:lumMod val="60000"/>
                  <a:lumOff val="40000"/>
                  <a:alpha val="40000"/>
                </a:schemeClr>
              </a:glow>
            </a:effectLst>
          </p:spPr>
        </p:cxnSp>
      </p:grpSp>
      <p:cxnSp>
        <p:nvCxnSpPr>
          <p:cNvPr id="81" name="Straight Arrow Connector 80"/>
          <p:cNvCxnSpPr>
            <a:stCxn id="53" idx="3"/>
            <a:endCxn id="54" idx="1"/>
          </p:cNvCxnSpPr>
          <p:nvPr/>
        </p:nvCxnSpPr>
        <p:spPr bwMode="auto">
          <a:xfrm flipV="1">
            <a:off x="5768447" y="4026388"/>
            <a:ext cx="618069" cy="4237"/>
          </a:xfrm>
          <a:prstGeom prst="straightConnector1">
            <a:avLst/>
          </a:prstGeom>
          <a:noFill/>
          <a:ln w="19050" cap="flat" cmpd="sng" algn="ctr">
            <a:solidFill>
              <a:schemeClr val="tx1"/>
            </a:solidFill>
            <a:prstDash val="solid"/>
            <a:round/>
            <a:headEnd type="none" w="med" len="med"/>
            <a:tailEnd type="arrow"/>
          </a:ln>
          <a:effectLst>
            <a:glow rad="63500">
              <a:schemeClr val="accent3">
                <a:lumMod val="60000"/>
                <a:lumOff val="40000"/>
                <a:alpha val="40000"/>
              </a:schemeClr>
            </a:glow>
          </a:effectLst>
        </p:spPr>
      </p:cxnSp>
      <p:cxnSp>
        <p:nvCxnSpPr>
          <p:cNvPr id="109" name="Straight Connector 108"/>
          <p:cNvCxnSpPr/>
          <p:nvPr/>
        </p:nvCxnSpPr>
        <p:spPr bwMode="auto">
          <a:xfrm>
            <a:off x="856564" y="6383146"/>
            <a:ext cx="4714155" cy="2305"/>
          </a:xfrm>
          <a:prstGeom prst="line">
            <a:avLst/>
          </a:prstGeom>
          <a:noFill/>
          <a:ln w="19050" cap="flat" cmpd="sng" algn="ctr">
            <a:solidFill>
              <a:schemeClr val="tx1"/>
            </a:solidFill>
            <a:prstDash val="solid"/>
            <a:round/>
            <a:headEnd type="none" w="med" len="med"/>
            <a:tailEnd type="none" w="med" len="med"/>
          </a:ln>
          <a:effectLst/>
        </p:spPr>
      </p:cxnSp>
      <p:cxnSp>
        <p:nvCxnSpPr>
          <p:cNvPr id="111" name="Straight Connector 110"/>
          <p:cNvCxnSpPr/>
          <p:nvPr/>
        </p:nvCxnSpPr>
        <p:spPr bwMode="auto">
          <a:xfrm rot="5400000">
            <a:off x="253316" y="5781707"/>
            <a:ext cx="1215573" cy="1820"/>
          </a:xfrm>
          <a:prstGeom prst="line">
            <a:avLst/>
          </a:prstGeom>
          <a:noFill/>
          <a:ln w="19050" cap="flat" cmpd="sng" algn="ctr">
            <a:solidFill>
              <a:schemeClr val="tx1"/>
            </a:solidFill>
            <a:prstDash val="solid"/>
            <a:round/>
            <a:headEnd type="none" w="med" len="med"/>
            <a:tailEnd type="none" w="med" len="med"/>
          </a:ln>
          <a:effectLst/>
        </p:spPr>
      </p:cxnSp>
      <p:cxnSp>
        <p:nvCxnSpPr>
          <p:cNvPr id="166" name="Straight Connector 165"/>
          <p:cNvCxnSpPr>
            <a:stCxn id="176" idx="2"/>
            <a:endCxn id="10" idx="0"/>
          </p:cNvCxnSpPr>
          <p:nvPr/>
        </p:nvCxnSpPr>
        <p:spPr bwMode="auto">
          <a:xfrm>
            <a:off x="2750440" y="4714003"/>
            <a:ext cx="8102" cy="510420"/>
          </a:xfrm>
          <a:prstGeom prst="line">
            <a:avLst/>
          </a:prstGeom>
          <a:noFill/>
          <a:ln w="38100" cap="flat" cmpd="sng" algn="ctr">
            <a:solidFill>
              <a:schemeClr val="tx1"/>
            </a:solidFill>
            <a:prstDash val="solid"/>
            <a:round/>
            <a:headEnd type="none" w="med" len="med"/>
            <a:tailEnd type="none" w="med" len="med"/>
          </a:ln>
          <a:effectLst/>
        </p:spPr>
      </p:cxnSp>
      <p:sp>
        <p:nvSpPr>
          <p:cNvPr id="10" name="Rectangle 9"/>
          <p:cNvSpPr/>
          <p:nvPr/>
        </p:nvSpPr>
        <p:spPr bwMode="auto">
          <a:xfrm>
            <a:off x="2559575" y="5224423"/>
            <a:ext cx="397934" cy="846667"/>
          </a:xfrm>
          <a:prstGeom prst="rect">
            <a:avLst/>
          </a:prstGeom>
          <a:solidFill>
            <a:schemeClr val="bg2">
              <a:lumMod val="40000"/>
              <a:lumOff val="6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Arial" charset="0"/>
                <a:ea typeface="MS PGothic" pitchFamily="34" charset="-128"/>
              </a:rPr>
              <a:t>CTI</a:t>
            </a:r>
          </a:p>
        </p:txBody>
      </p:sp>
      <p:sp>
        <p:nvSpPr>
          <p:cNvPr id="11" name="Rectangle 10"/>
          <p:cNvSpPr/>
          <p:nvPr/>
        </p:nvSpPr>
        <p:spPr bwMode="auto">
          <a:xfrm>
            <a:off x="4468271" y="5231674"/>
            <a:ext cx="397934" cy="846667"/>
          </a:xfrm>
          <a:prstGeom prst="rect">
            <a:avLst/>
          </a:prstGeom>
          <a:solidFill>
            <a:schemeClr val="bg2">
              <a:lumMod val="40000"/>
              <a:lumOff val="6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Arial" charset="0"/>
                <a:ea typeface="MS PGothic" pitchFamily="34" charset="-128"/>
              </a:rPr>
              <a:t>CTI</a:t>
            </a:r>
          </a:p>
        </p:txBody>
      </p:sp>
      <p:sp>
        <p:nvSpPr>
          <p:cNvPr id="20" name="Rectangle 19"/>
          <p:cNvSpPr/>
          <p:nvPr/>
        </p:nvSpPr>
        <p:spPr bwMode="auto">
          <a:xfrm>
            <a:off x="4390090" y="2996952"/>
            <a:ext cx="397934" cy="369228"/>
          </a:xfrm>
          <a:prstGeom prst="rect">
            <a:avLst/>
          </a:prstGeom>
          <a:solidFill>
            <a:schemeClr val="bg2">
              <a:lumMod val="40000"/>
              <a:lumOff val="6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Arial" charset="0"/>
                <a:ea typeface="MS PGothic" pitchFamily="34" charset="-128"/>
              </a:rPr>
              <a:t>CTI</a:t>
            </a:r>
          </a:p>
        </p:txBody>
      </p:sp>
      <p:cxnSp>
        <p:nvCxnSpPr>
          <p:cNvPr id="33" name="Straight Connector 32"/>
          <p:cNvCxnSpPr>
            <a:stCxn id="7" idx="1"/>
            <a:endCxn id="11" idx="3"/>
          </p:cNvCxnSpPr>
          <p:nvPr/>
        </p:nvCxnSpPr>
        <p:spPr bwMode="auto">
          <a:xfrm flipH="1">
            <a:off x="4866205" y="5647756"/>
            <a:ext cx="123278" cy="7252"/>
          </a:xfrm>
          <a:prstGeom prst="line">
            <a:avLst/>
          </a:prstGeom>
          <a:noFill/>
          <a:ln w="19050" cap="flat" cmpd="sng" algn="ctr">
            <a:solidFill>
              <a:schemeClr val="tx1"/>
            </a:solidFill>
            <a:prstDash val="solid"/>
            <a:round/>
            <a:headEnd type="none" w="med" len="med"/>
            <a:tailEnd type="none" w="med" len="med"/>
          </a:ln>
          <a:effectLst/>
        </p:spPr>
      </p:cxnSp>
      <p:cxnSp>
        <p:nvCxnSpPr>
          <p:cNvPr id="43" name="Straight Connector 42"/>
          <p:cNvCxnSpPr>
            <a:stCxn id="10" idx="3"/>
            <a:endCxn id="8" idx="1"/>
          </p:cNvCxnSpPr>
          <p:nvPr/>
        </p:nvCxnSpPr>
        <p:spPr bwMode="auto">
          <a:xfrm flipV="1">
            <a:off x="2957509" y="5647756"/>
            <a:ext cx="160842" cy="1"/>
          </a:xfrm>
          <a:prstGeom prst="line">
            <a:avLst/>
          </a:prstGeom>
          <a:noFill/>
          <a:ln w="19050" cap="flat" cmpd="sng" algn="ctr">
            <a:solidFill>
              <a:schemeClr val="tx1"/>
            </a:solidFill>
            <a:prstDash val="solid"/>
            <a:round/>
            <a:headEnd type="none" w="med" len="med"/>
            <a:tailEnd type="none" w="med" len="med"/>
          </a:ln>
          <a:effectLst/>
        </p:spPr>
      </p:cxnSp>
      <p:sp>
        <p:nvSpPr>
          <p:cNvPr id="176" name="Rectangle 175"/>
          <p:cNvSpPr/>
          <p:nvPr/>
        </p:nvSpPr>
        <p:spPr bwMode="auto">
          <a:xfrm>
            <a:off x="2327475" y="4255578"/>
            <a:ext cx="845930" cy="458425"/>
          </a:xfrm>
          <a:prstGeom prst="rect">
            <a:avLst/>
          </a:prstGeom>
          <a:solidFill>
            <a:schemeClr val="bg2">
              <a:lumMod val="40000"/>
              <a:lumOff val="60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Arial" charset="0"/>
                <a:ea typeface="MS PGothic" pitchFamily="34" charset="-128"/>
              </a:rPr>
              <a:t>CTM</a:t>
            </a:r>
          </a:p>
        </p:txBody>
      </p:sp>
      <p:cxnSp>
        <p:nvCxnSpPr>
          <p:cNvPr id="173" name="Straight Connector 172"/>
          <p:cNvCxnSpPr/>
          <p:nvPr/>
        </p:nvCxnSpPr>
        <p:spPr bwMode="auto">
          <a:xfrm rot="5400000">
            <a:off x="2623677" y="4467261"/>
            <a:ext cx="1465944" cy="0"/>
          </a:xfrm>
          <a:prstGeom prst="line">
            <a:avLst/>
          </a:prstGeom>
          <a:noFill/>
          <a:ln w="19050" cap="flat" cmpd="sng" algn="ctr">
            <a:solidFill>
              <a:schemeClr val="tx1"/>
            </a:solidFill>
            <a:prstDash val="solid"/>
            <a:round/>
            <a:headEnd type="none" w="med" len="med"/>
            <a:tailEnd type="none" w="med" len="med"/>
          </a:ln>
          <a:effectLst/>
        </p:spPr>
      </p:cxnSp>
      <p:cxnSp>
        <p:nvCxnSpPr>
          <p:cNvPr id="170" name="Straight Connector 169"/>
          <p:cNvCxnSpPr/>
          <p:nvPr/>
        </p:nvCxnSpPr>
        <p:spPr bwMode="auto">
          <a:xfrm rot="5400000">
            <a:off x="4390793" y="4427346"/>
            <a:ext cx="1589314" cy="0"/>
          </a:xfrm>
          <a:prstGeom prst="line">
            <a:avLst/>
          </a:prstGeom>
          <a:noFill/>
          <a:ln w="19050" cap="flat" cmpd="sng" algn="ctr">
            <a:solidFill>
              <a:schemeClr val="tx1"/>
            </a:solidFill>
            <a:prstDash val="solid"/>
            <a:round/>
            <a:headEnd type="none" w="med" len="med"/>
            <a:tailEnd type="none" w="med" len="med"/>
          </a:ln>
          <a:effectLst/>
        </p:spPr>
      </p:cxnSp>
      <p:cxnSp>
        <p:nvCxnSpPr>
          <p:cNvPr id="155" name="Straight Connector 154"/>
          <p:cNvCxnSpPr/>
          <p:nvPr/>
        </p:nvCxnSpPr>
        <p:spPr bwMode="auto">
          <a:xfrm rot="16200000" flipH="1">
            <a:off x="4438903" y="2784541"/>
            <a:ext cx="1710136" cy="15192"/>
          </a:xfrm>
          <a:prstGeom prst="line">
            <a:avLst/>
          </a:prstGeom>
          <a:noFill/>
          <a:ln w="28575" cap="flat" cmpd="sng" algn="ctr">
            <a:solidFill>
              <a:schemeClr val="tx1"/>
            </a:solidFill>
            <a:prstDash val="solid"/>
            <a:round/>
            <a:headEnd type="none" w="med" len="med"/>
            <a:tailEnd type="none" w="med" len="med"/>
          </a:ln>
          <a:effectLst/>
        </p:spPr>
      </p:cxnSp>
      <p:cxnSp>
        <p:nvCxnSpPr>
          <p:cNvPr id="156" name="Straight Connector 155"/>
          <p:cNvCxnSpPr/>
          <p:nvPr/>
        </p:nvCxnSpPr>
        <p:spPr bwMode="auto">
          <a:xfrm>
            <a:off x="4847993" y="3639946"/>
            <a:ext cx="464457" cy="0"/>
          </a:xfrm>
          <a:prstGeom prst="line">
            <a:avLst/>
          </a:prstGeom>
          <a:noFill/>
          <a:ln w="28575" cap="flat" cmpd="sng" algn="ctr">
            <a:solidFill>
              <a:schemeClr val="tx1"/>
            </a:solidFill>
            <a:prstDash val="solid"/>
            <a:round/>
            <a:headEnd type="none" w="med" len="med"/>
            <a:tailEnd type="none" w="med" len="med"/>
          </a:ln>
          <a:effectLst/>
        </p:spPr>
      </p:cxnSp>
      <p:sp>
        <p:nvSpPr>
          <p:cNvPr id="97" name="Rounded Rectangle 96"/>
          <p:cNvSpPr/>
          <p:nvPr/>
        </p:nvSpPr>
        <p:spPr bwMode="auto">
          <a:xfrm>
            <a:off x="1327076" y="3140968"/>
            <a:ext cx="728134" cy="364067"/>
          </a:xfrm>
          <a:prstGeom prst="roundRect">
            <a:avLst/>
          </a:prstGeom>
          <a:solidFill>
            <a:schemeClr val="bg2">
              <a:lumMod val="40000"/>
              <a:lumOff val="6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Arial" charset="0"/>
                <a:ea typeface="MS PGothic" pitchFamily="34" charset="-128"/>
              </a:rPr>
              <a:t>DAP</a:t>
            </a:r>
          </a:p>
        </p:txBody>
      </p:sp>
      <p:sp>
        <p:nvSpPr>
          <p:cNvPr id="102" name="Rounded Rectangle 101"/>
          <p:cNvSpPr/>
          <p:nvPr/>
        </p:nvSpPr>
        <p:spPr bwMode="auto">
          <a:xfrm>
            <a:off x="2282117" y="3537135"/>
            <a:ext cx="2548459" cy="220134"/>
          </a:xfrm>
          <a:prstGeom prst="roundRect">
            <a:avLst/>
          </a:prstGeom>
          <a:solidFill>
            <a:schemeClr val="bg2">
              <a:lumMod val="40000"/>
              <a:lumOff val="6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Arial" charset="0"/>
                <a:ea typeface="MS PGothic" pitchFamily="34" charset="-128"/>
              </a:rPr>
              <a:t>Debug bus</a:t>
            </a:r>
          </a:p>
        </p:txBody>
      </p:sp>
      <p:sp>
        <p:nvSpPr>
          <p:cNvPr id="160" name="Rounded Rectangle 159"/>
          <p:cNvSpPr/>
          <p:nvPr/>
        </p:nvSpPr>
        <p:spPr bwMode="auto">
          <a:xfrm>
            <a:off x="1907704" y="2390336"/>
            <a:ext cx="728134" cy="534608"/>
          </a:xfrm>
          <a:prstGeom prst="roundRect">
            <a:avLst/>
          </a:prstGeom>
          <a:no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Arial" charset="0"/>
                <a:ea typeface="MS PGothic" pitchFamily="34" charset="-128"/>
              </a:rPr>
              <a:t>SWD/</a:t>
            </a:r>
          </a:p>
          <a:p>
            <a:pPr marL="0" marR="0" indent="0" algn="ctr" defTabSz="914400" rtl="0" eaLnBrk="1" fontAlgn="base" latinLnBrk="0" hangingPunct="1">
              <a:lnSpc>
                <a:spcPct val="100000"/>
              </a:lnSpc>
              <a:spcBef>
                <a:spcPct val="0"/>
              </a:spcBef>
              <a:spcAft>
                <a:spcPct val="0"/>
              </a:spcAft>
              <a:buClrTx/>
              <a:buSzTx/>
              <a:buFontTx/>
              <a:buNone/>
              <a:tabLst/>
            </a:pPr>
            <a:r>
              <a:rPr lang="en-GB" sz="1200" b="0" dirty="0" smtClean="0"/>
              <a:t>JTAG</a:t>
            </a:r>
            <a:endParaRPr kumimoji="0" lang="en-GB" sz="1200" b="0" i="0" u="none" strike="noStrike" cap="none" normalizeH="0" baseline="0" dirty="0" smtClean="0">
              <a:ln>
                <a:noFill/>
              </a:ln>
              <a:solidFill>
                <a:srgbClr val="000000"/>
              </a:solidFill>
              <a:effectLst/>
              <a:latin typeface="Arial" charset="0"/>
              <a:ea typeface="MS PGothic" pitchFamily="34" charset="-128"/>
            </a:endParaRPr>
          </a:p>
        </p:txBody>
      </p:sp>
      <p:cxnSp>
        <p:nvCxnSpPr>
          <p:cNvPr id="103" name="Shape 102"/>
          <p:cNvCxnSpPr>
            <a:stCxn id="97" idx="1"/>
            <a:endCxn id="106" idx="0"/>
          </p:cNvCxnSpPr>
          <p:nvPr/>
        </p:nvCxnSpPr>
        <p:spPr bwMode="auto">
          <a:xfrm rot="10800000" flipV="1">
            <a:off x="851254" y="3323001"/>
            <a:ext cx="475822" cy="388773"/>
          </a:xfrm>
          <a:prstGeom prst="bentConnector2">
            <a:avLst/>
          </a:prstGeom>
          <a:noFill/>
          <a:ln w="19050" cap="flat" cmpd="sng" algn="ctr">
            <a:solidFill>
              <a:schemeClr val="tx1"/>
            </a:solidFill>
            <a:prstDash val="solid"/>
            <a:round/>
            <a:headEnd type="none" w="med" len="med"/>
            <a:tailEnd type="arrow"/>
          </a:ln>
          <a:effectLst/>
        </p:spPr>
      </p:cxnSp>
      <p:grpSp>
        <p:nvGrpSpPr>
          <p:cNvPr id="19" name="Group 124"/>
          <p:cNvGrpSpPr/>
          <p:nvPr/>
        </p:nvGrpSpPr>
        <p:grpSpPr>
          <a:xfrm>
            <a:off x="5131177" y="1941832"/>
            <a:ext cx="829733" cy="1991224"/>
            <a:chOff x="6821870" y="1268675"/>
            <a:chExt cx="829733" cy="1991224"/>
          </a:xfrm>
        </p:grpSpPr>
        <p:cxnSp>
          <p:nvCxnSpPr>
            <p:cNvPr id="96" name="Straight Connector 95"/>
            <p:cNvCxnSpPr>
              <a:stCxn id="44" idx="0"/>
            </p:cNvCxnSpPr>
            <p:nvPr/>
          </p:nvCxnSpPr>
          <p:spPr bwMode="auto">
            <a:xfrm>
              <a:off x="7236736" y="2019149"/>
              <a:ext cx="10731" cy="1240750"/>
            </a:xfrm>
            <a:prstGeom prst="line">
              <a:avLst/>
            </a:prstGeom>
            <a:noFill/>
            <a:ln w="28575" cap="flat" cmpd="sng" algn="ctr">
              <a:solidFill>
                <a:schemeClr val="tx1"/>
              </a:solidFill>
              <a:prstDash val="sysDash"/>
              <a:round/>
              <a:headEnd type="none" w="med" len="med"/>
              <a:tailEnd type="none" w="med" len="med"/>
            </a:ln>
            <a:effectLst/>
          </p:spPr>
        </p:cxnSp>
        <p:sp>
          <p:nvSpPr>
            <p:cNvPr id="44" name="Isosceles Triangle 43"/>
            <p:cNvSpPr/>
            <p:nvPr/>
          </p:nvSpPr>
          <p:spPr bwMode="auto">
            <a:xfrm rot="10800000">
              <a:off x="6821870" y="1519616"/>
              <a:ext cx="829733" cy="499533"/>
            </a:xfrm>
            <a:prstGeom prst="triangle">
              <a:avLst/>
            </a:prstGeom>
            <a:solidFill>
              <a:schemeClr val="accent1">
                <a:lumMod val="40000"/>
                <a:lumOff val="60000"/>
              </a:schemeClr>
            </a:solid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scene3d>
                <a:camera prst="orthographicFront">
                  <a:rot lat="0" lon="0" rev="10799999"/>
                </a:camera>
                <a:lightRig rig="threePt" dir="t"/>
              </a:scene3d>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Arial" charset="0"/>
                  <a:ea typeface="MS PGothic" pitchFamily="34" charset="-128"/>
                </a:rPr>
                <a:t>Trace</a:t>
              </a:r>
            </a:p>
          </p:txBody>
        </p:sp>
        <p:cxnSp>
          <p:nvCxnSpPr>
            <p:cNvPr id="52" name="Straight Connector 51"/>
            <p:cNvCxnSpPr>
              <a:stCxn id="18" idx="2"/>
              <a:endCxn id="44" idx="3"/>
            </p:cNvCxnSpPr>
            <p:nvPr/>
          </p:nvCxnSpPr>
          <p:spPr bwMode="auto">
            <a:xfrm flipH="1">
              <a:off x="7236736" y="1268675"/>
              <a:ext cx="2244" cy="250941"/>
            </a:xfrm>
            <a:prstGeom prst="line">
              <a:avLst/>
            </a:prstGeom>
            <a:noFill/>
            <a:ln w="19050" cap="flat" cmpd="sng" algn="ctr">
              <a:solidFill>
                <a:schemeClr val="tx1"/>
              </a:solidFill>
              <a:prstDash val="sysDash"/>
              <a:round/>
              <a:headEnd type="none" w="med" len="med"/>
              <a:tailEnd type="none" w="med" len="med"/>
            </a:ln>
            <a:effectLst/>
          </p:spPr>
        </p:cxnSp>
      </p:grpSp>
      <p:cxnSp>
        <p:nvCxnSpPr>
          <p:cNvPr id="133" name="Straight Connector 132"/>
          <p:cNvCxnSpPr/>
          <p:nvPr/>
        </p:nvCxnSpPr>
        <p:spPr bwMode="auto">
          <a:xfrm rot="5400000">
            <a:off x="4956855" y="5033325"/>
            <a:ext cx="275771" cy="0"/>
          </a:xfrm>
          <a:prstGeom prst="line">
            <a:avLst/>
          </a:prstGeom>
          <a:noFill/>
          <a:ln w="19050" cap="flat" cmpd="sng" algn="ctr">
            <a:solidFill>
              <a:schemeClr val="tx1"/>
            </a:solidFill>
            <a:prstDash val="solid"/>
            <a:round/>
            <a:headEnd type="none" w="med" len="med"/>
            <a:tailEnd type="none" w="med" len="med"/>
          </a:ln>
          <a:effectLst>
            <a:glow rad="63500">
              <a:schemeClr val="accent3">
                <a:lumMod val="60000"/>
                <a:lumOff val="40000"/>
                <a:alpha val="40000"/>
              </a:schemeClr>
            </a:glow>
          </a:effectLst>
        </p:spPr>
      </p:cxnSp>
      <p:cxnSp>
        <p:nvCxnSpPr>
          <p:cNvPr id="122" name="Straight Connector 121"/>
          <p:cNvCxnSpPr/>
          <p:nvPr/>
        </p:nvCxnSpPr>
        <p:spPr bwMode="auto">
          <a:xfrm rot="5400000">
            <a:off x="3033710" y="5047835"/>
            <a:ext cx="275771" cy="0"/>
          </a:xfrm>
          <a:prstGeom prst="line">
            <a:avLst/>
          </a:prstGeom>
          <a:noFill/>
          <a:ln w="19050" cap="flat" cmpd="sng" algn="ctr">
            <a:solidFill>
              <a:schemeClr val="tx1"/>
            </a:solidFill>
            <a:prstDash val="solid"/>
            <a:round/>
            <a:headEnd type="none" w="med" len="med"/>
            <a:tailEnd type="none" w="med" len="med"/>
          </a:ln>
          <a:effectLst>
            <a:glow rad="63500">
              <a:schemeClr val="accent3">
                <a:lumMod val="60000"/>
                <a:lumOff val="40000"/>
                <a:alpha val="40000"/>
              </a:schemeClr>
            </a:glow>
          </a:effectLst>
        </p:spPr>
      </p:cxnSp>
      <p:cxnSp>
        <p:nvCxnSpPr>
          <p:cNvPr id="124" name="Straight Connector 123"/>
          <p:cNvCxnSpPr/>
          <p:nvPr/>
        </p:nvCxnSpPr>
        <p:spPr bwMode="auto">
          <a:xfrm>
            <a:off x="1154107" y="4902689"/>
            <a:ext cx="3947886" cy="0"/>
          </a:xfrm>
          <a:prstGeom prst="line">
            <a:avLst/>
          </a:prstGeom>
          <a:noFill/>
          <a:ln w="19050" cap="flat" cmpd="sng" algn="ctr">
            <a:solidFill>
              <a:schemeClr val="tx1"/>
            </a:solidFill>
            <a:prstDash val="solid"/>
            <a:round/>
            <a:headEnd type="none" w="med" len="med"/>
            <a:tailEnd type="none" w="med" len="med"/>
          </a:ln>
          <a:effectLst>
            <a:glow rad="63500">
              <a:schemeClr val="accent3">
                <a:lumMod val="60000"/>
                <a:lumOff val="40000"/>
                <a:alpha val="40000"/>
              </a:schemeClr>
            </a:glow>
          </a:effectLst>
        </p:spPr>
      </p:cxnSp>
      <p:cxnSp>
        <p:nvCxnSpPr>
          <p:cNvPr id="118" name="Straight Connector 117"/>
          <p:cNvCxnSpPr/>
          <p:nvPr/>
        </p:nvCxnSpPr>
        <p:spPr bwMode="auto">
          <a:xfrm>
            <a:off x="929136" y="4039088"/>
            <a:ext cx="508000" cy="0"/>
          </a:xfrm>
          <a:prstGeom prst="line">
            <a:avLst/>
          </a:prstGeom>
          <a:noFill/>
          <a:ln w="19050" cap="flat" cmpd="sng" algn="ctr">
            <a:solidFill>
              <a:schemeClr val="tx1"/>
            </a:solidFill>
            <a:prstDash val="solid"/>
            <a:round/>
            <a:headEnd type="none" w="med" len="med"/>
            <a:tailEnd type="arrow" w="med" len="med"/>
          </a:ln>
          <a:effectLst>
            <a:glow rad="63500">
              <a:schemeClr val="accent3">
                <a:lumMod val="60000"/>
                <a:lumOff val="40000"/>
                <a:alpha val="40000"/>
              </a:schemeClr>
            </a:glow>
          </a:effectLst>
        </p:spPr>
      </p:cxnSp>
      <p:cxnSp>
        <p:nvCxnSpPr>
          <p:cNvPr id="108" name="Straight Connector 107"/>
          <p:cNvCxnSpPr/>
          <p:nvPr/>
        </p:nvCxnSpPr>
        <p:spPr bwMode="auto">
          <a:xfrm>
            <a:off x="1901593" y="4039088"/>
            <a:ext cx="1807029" cy="0"/>
          </a:xfrm>
          <a:prstGeom prst="line">
            <a:avLst/>
          </a:prstGeom>
          <a:noFill/>
          <a:ln w="19050" cap="flat" cmpd="sng" algn="ctr">
            <a:solidFill>
              <a:schemeClr val="tx1"/>
            </a:solidFill>
            <a:prstDash val="solid"/>
            <a:round/>
            <a:headEnd type="none" w="med" len="med"/>
            <a:tailEnd type="none" w="med" len="med"/>
          </a:ln>
          <a:effectLst>
            <a:glow rad="63500">
              <a:schemeClr val="accent3">
                <a:lumMod val="60000"/>
                <a:lumOff val="40000"/>
                <a:alpha val="40000"/>
              </a:schemeClr>
            </a:glow>
          </a:effectLst>
        </p:spPr>
      </p:cxnSp>
      <p:cxnSp>
        <p:nvCxnSpPr>
          <p:cNvPr id="92" name="Straight Connector 91"/>
          <p:cNvCxnSpPr/>
          <p:nvPr/>
        </p:nvCxnSpPr>
        <p:spPr bwMode="auto">
          <a:xfrm rot="5400000">
            <a:off x="5307007" y="4365056"/>
            <a:ext cx="465666" cy="0"/>
          </a:xfrm>
          <a:prstGeom prst="line">
            <a:avLst/>
          </a:prstGeom>
          <a:noFill/>
          <a:ln w="19050" cap="flat" cmpd="sng" algn="ctr">
            <a:solidFill>
              <a:schemeClr val="tx1"/>
            </a:solidFill>
            <a:prstDash val="solid"/>
            <a:round/>
            <a:headEnd type="none" w="med" len="med"/>
            <a:tailEnd type="none" w="med" len="med"/>
          </a:ln>
          <a:effectLst>
            <a:glow rad="63500">
              <a:schemeClr val="accent3">
                <a:lumMod val="60000"/>
                <a:lumOff val="40000"/>
                <a:alpha val="40000"/>
              </a:schemeClr>
            </a:glow>
          </a:effectLst>
        </p:spPr>
      </p:cxnSp>
      <p:cxnSp>
        <p:nvCxnSpPr>
          <p:cNvPr id="91" name="Straight Connector 90"/>
          <p:cNvCxnSpPr/>
          <p:nvPr/>
        </p:nvCxnSpPr>
        <p:spPr bwMode="auto">
          <a:xfrm rot="5400000">
            <a:off x="3435873" y="4365056"/>
            <a:ext cx="465666" cy="0"/>
          </a:xfrm>
          <a:prstGeom prst="line">
            <a:avLst/>
          </a:prstGeom>
          <a:noFill/>
          <a:ln w="19050" cap="flat" cmpd="sng" algn="ctr">
            <a:solidFill>
              <a:schemeClr val="tx1"/>
            </a:solidFill>
            <a:prstDash val="solid"/>
            <a:round/>
            <a:headEnd type="none" w="med" len="med"/>
            <a:tailEnd type="none" w="med" len="med"/>
          </a:ln>
          <a:effectLst>
            <a:glow rad="63500">
              <a:schemeClr val="accent3">
                <a:lumMod val="60000"/>
                <a:lumOff val="40000"/>
                <a:alpha val="40000"/>
              </a:schemeClr>
            </a:glow>
          </a:effectLst>
        </p:spPr>
      </p:cxnSp>
      <p:sp>
        <p:nvSpPr>
          <p:cNvPr id="12" name="Isosceles Triangle 11"/>
          <p:cNvSpPr/>
          <p:nvPr/>
        </p:nvSpPr>
        <p:spPr bwMode="auto">
          <a:xfrm>
            <a:off x="3253839" y="4555555"/>
            <a:ext cx="829733" cy="499533"/>
          </a:xfrm>
          <a:prstGeom prst="triangle">
            <a:avLst/>
          </a:prstGeom>
          <a:solidFill>
            <a:srgbClr val="00B05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1200" b="0" dirty="0" smtClean="0"/>
              <a:t>PTM</a:t>
            </a:r>
            <a:endParaRPr kumimoji="0" lang="en-GB" sz="1200" b="0" i="0" u="none" strike="noStrike" cap="none" normalizeH="0" baseline="0" dirty="0" smtClean="0">
              <a:ln>
                <a:noFill/>
              </a:ln>
              <a:solidFill>
                <a:srgbClr val="000000"/>
              </a:solidFill>
              <a:effectLst/>
              <a:latin typeface="Arial" charset="0"/>
              <a:ea typeface="MS PGothic" pitchFamily="34" charset="-128"/>
            </a:endParaRPr>
          </a:p>
        </p:txBody>
      </p:sp>
      <p:sp>
        <p:nvSpPr>
          <p:cNvPr id="13" name="Isosceles Triangle 12"/>
          <p:cNvSpPr/>
          <p:nvPr/>
        </p:nvSpPr>
        <p:spPr bwMode="auto">
          <a:xfrm>
            <a:off x="5125040" y="4555549"/>
            <a:ext cx="829733" cy="499533"/>
          </a:xfrm>
          <a:prstGeom prst="triangle">
            <a:avLst/>
          </a:prstGeom>
          <a:solidFill>
            <a:srgbClr val="00B05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1200" b="0" dirty="0" smtClean="0"/>
              <a:t>PTM</a:t>
            </a:r>
            <a:endParaRPr kumimoji="0" lang="en-GB" sz="1200" b="0" i="0" u="none" strike="noStrike" cap="none" normalizeH="0" baseline="0" dirty="0" smtClean="0">
              <a:ln>
                <a:noFill/>
              </a:ln>
              <a:solidFill>
                <a:srgbClr val="000000"/>
              </a:solidFill>
              <a:effectLst/>
              <a:latin typeface="Arial" charset="0"/>
              <a:ea typeface="MS PGothic" pitchFamily="34" charset="-128"/>
            </a:endParaRPr>
          </a:p>
        </p:txBody>
      </p:sp>
      <p:cxnSp>
        <p:nvCxnSpPr>
          <p:cNvPr id="36" name="Straight Connector 35"/>
          <p:cNvCxnSpPr>
            <a:stCxn id="7" idx="0"/>
            <a:endCxn id="13" idx="3"/>
          </p:cNvCxnSpPr>
          <p:nvPr/>
        </p:nvCxnSpPr>
        <p:spPr bwMode="auto">
          <a:xfrm flipV="1">
            <a:off x="5539817" y="5055082"/>
            <a:ext cx="90" cy="93140"/>
          </a:xfrm>
          <a:prstGeom prst="line">
            <a:avLst/>
          </a:prstGeom>
          <a:noFill/>
          <a:ln w="19050" cap="flat" cmpd="sng" algn="ctr">
            <a:solidFill>
              <a:schemeClr val="tx1"/>
            </a:solidFill>
            <a:prstDash val="solid"/>
            <a:round/>
            <a:headEnd type="none" w="med" len="med"/>
            <a:tailEnd type="none" w="med" len="med"/>
          </a:ln>
          <a:effectLst/>
        </p:spPr>
      </p:cxnSp>
      <p:cxnSp>
        <p:nvCxnSpPr>
          <p:cNvPr id="39" name="Straight Connector 38"/>
          <p:cNvCxnSpPr>
            <a:stCxn id="8" idx="0"/>
            <a:endCxn id="12" idx="3"/>
          </p:cNvCxnSpPr>
          <p:nvPr/>
        </p:nvCxnSpPr>
        <p:spPr bwMode="auto">
          <a:xfrm flipV="1">
            <a:off x="3668685" y="5055088"/>
            <a:ext cx="21" cy="93134"/>
          </a:xfrm>
          <a:prstGeom prst="line">
            <a:avLst/>
          </a:prstGeom>
          <a:noFill/>
          <a:ln w="19050" cap="flat" cmpd="sng" algn="ctr">
            <a:solidFill>
              <a:schemeClr val="tx1"/>
            </a:solidFill>
            <a:prstDash val="solid"/>
            <a:round/>
            <a:headEnd type="none" w="med" len="med"/>
            <a:tailEnd type="none" w="med" len="med"/>
          </a:ln>
          <a:effectLst/>
        </p:spPr>
      </p:cxnSp>
      <p:sp>
        <p:nvSpPr>
          <p:cNvPr id="53" name="Rounded Rectangle 52"/>
          <p:cNvSpPr/>
          <p:nvPr/>
        </p:nvSpPr>
        <p:spPr bwMode="auto">
          <a:xfrm>
            <a:off x="3516306" y="3920558"/>
            <a:ext cx="2252141" cy="220134"/>
          </a:xfrm>
          <a:prstGeom prst="roundRect">
            <a:avLst/>
          </a:prstGeom>
          <a:solidFill>
            <a:srgbClr val="00B05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Arial" charset="0"/>
                <a:ea typeface="MS PGothic" pitchFamily="34" charset="-128"/>
              </a:rPr>
              <a:t>Trace bus</a:t>
            </a:r>
          </a:p>
        </p:txBody>
      </p:sp>
      <p:grpSp>
        <p:nvGrpSpPr>
          <p:cNvPr id="21" name="Group 100"/>
          <p:cNvGrpSpPr/>
          <p:nvPr/>
        </p:nvGrpSpPr>
        <p:grpSpPr>
          <a:xfrm>
            <a:off x="1188000" y="3622398"/>
            <a:ext cx="897467" cy="829733"/>
            <a:chOff x="2362227" y="3738023"/>
            <a:chExt cx="897467" cy="829733"/>
          </a:xfrm>
          <a:solidFill>
            <a:srgbClr val="00B050"/>
          </a:solidFill>
        </p:grpSpPr>
        <p:sp>
          <p:nvSpPr>
            <p:cNvPr id="99" name="Isosceles Triangle 98"/>
            <p:cNvSpPr/>
            <p:nvPr/>
          </p:nvSpPr>
          <p:spPr bwMode="auto">
            <a:xfrm rot="5400000">
              <a:off x="2438427" y="3903123"/>
              <a:ext cx="829733" cy="499533"/>
            </a:xfrm>
            <a:prstGeom prst="triangle">
              <a:avLst/>
            </a:prstGeom>
            <a:grp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cene3d>
                <a:camera prst="orthographicFront">
                  <a:rot lat="0" lon="0" rev="10799999"/>
                </a:camera>
                <a:lightRig rig="threePt" dir="t"/>
              </a:scene3d>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rgbClr val="000000"/>
                </a:solidFill>
                <a:effectLst/>
                <a:latin typeface="Arial" charset="0"/>
                <a:ea typeface="MS PGothic" pitchFamily="34" charset="-128"/>
              </a:endParaRPr>
            </a:p>
          </p:txBody>
        </p:sp>
        <p:sp>
          <p:nvSpPr>
            <p:cNvPr id="100" name="TextBox 99"/>
            <p:cNvSpPr txBox="1"/>
            <p:nvPr/>
          </p:nvSpPr>
          <p:spPr>
            <a:xfrm>
              <a:off x="2362227" y="4004728"/>
              <a:ext cx="897467" cy="276999"/>
            </a:xfrm>
            <a:prstGeom prst="rect">
              <a:avLst/>
            </a:prstGeom>
            <a:noFill/>
          </p:spPr>
          <p:txBody>
            <a:bodyPr wrap="square" rtlCol="0">
              <a:spAutoFit/>
            </a:bodyPr>
            <a:lstStyle/>
            <a:p>
              <a:pPr algn="ctr"/>
              <a:r>
                <a:rPr lang="en-GB" sz="1200" b="0" dirty="0" smtClean="0"/>
                <a:t>STM</a:t>
              </a:r>
              <a:endParaRPr lang="en-GB" sz="1200" b="0" dirty="0"/>
            </a:p>
          </p:txBody>
        </p:sp>
      </p:grpSp>
      <p:cxnSp>
        <p:nvCxnSpPr>
          <p:cNvPr id="128" name="Straight Connector 127"/>
          <p:cNvCxnSpPr/>
          <p:nvPr/>
        </p:nvCxnSpPr>
        <p:spPr bwMode="auto">
          <a:xfrm rot="5400000">
            <a:off x="722308" y="4474520"/>
            <a:ext cx="870858" cy="0"/>
          </a:xfrm>
          <a:prstGeom prst="line">
            <a:avLst/>
          </a:prstGeom>
          <a:noFill/>
          <a:ln w="19050" cap="flat" cmpd="sng" algn="ctr">
            <a:solidFill>
              <a:schemeClr val="tx1"/>
            </a:solidFill>
            <a:prstDash val="solid"/>
            <a:round/>
            <a:headEnd type="arrow" w="med" len="med"/>
            <a:tailEnd type="none" w="med" len="med"/>
          </a:ln>
          <a:effectLst>
            <a:glow rad="63500">
              <a:schemeClr val="accent3">
                <a:lumMod val="60000"/>
                <a:lumOff val="40000"/>
                <a:alpha val="40000"/>
              </a:schemeClr>
            </a:glow>
          </a:effectLst>
        </p:spPr>
      </p:cxnSp>
      <p:cxnSp>
        <p:nvCxnSpPr>
          <p:cNvPr id="142" name="Straight Connector 141"/>
          <p:cNvCxnSpPr/>
          <p:nvPr/>
        </p:nvCxnSpPr>
        <p:spPr bwMode="auto">
          <a:xfrm>
            <a:off x="1115616" y="1628800"/>
            <a:ext cx="42125" cy="2410286"/>
          </a:xfrm>
          <a:prstGeom prst="line">
            <a:avLst/>
          </a:prstGeom>
          <a:noFill/>
          <a:ln w="38100" cap="flat" cmpd="sng" algn="ctr">
            <a:solidFill>
              <a:schemeClr val="tx1"/>
            </a:solidFill>
            <a:prstDash val="solid"/>
            <a:round/>
            <a:headEnd type="none" w="med" len="med"/>
            <a:tailEnd type="triangle" w="med" len="med"/>
          </a:ln>
          <a:effectLst>
            <a:glow rad="63500">
              <a:schemeClr val="accent3">
                <a:lumMod val="60000"/>
                <a:lumOff val="40000"/>
                <a:alpha val="40000"/>
              </a:schemeClr>
            </a:glow>
          </a:effectLst>
        </p:spPr>
      </p:cxnSp>
      <p:sp>
        <p:nvSpPr>
          <p:cNvPr id="7" name="Rounded Rectangle 6"/>
          <p:cNvSpPr/>
          <p:nvPr/>
        </p:nvSpPr>
        <p:spPr bwMode="auto">
          <a:xfrm>
            <a:off x="4989483" y="5148222"/>
            <a:ext cx="1100667" cy="999067"/>
          </a:xfrm>
          <a:prstGeom prst="roundRect">
            <a:avLst/>
          </a:prstGeom>
          <a:ln>
            <a:solidFill>
              <a:schemeClr val="tx1"/>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ea typeface="MS PGothic" pitchFamily="34" charset="-128"/>
              </a:rPr>
              <a:t>Cortex-A9</a:t>
            </a:r>
          </a:p>
        </p:txBody>
      </p:sp>
      <p:sp>
        <p:nvSpPr>
          <p:cNvPr id="8" name="Rounded Rectangle 7"/>
          <p:cNvSpPr/>
          <p:nvPr/>
        </p:nvSpPr>
        <p:spPr bwMode="auto">
          <a:xfrm>
            <a:off x="3118351" y="5148222"/>
            <a:ext cx="1100667" cy="999067"/>
          </a:xfrm>
          <a:prstGeom prst="roundRect">
            <a:avLst/>
          </a:prstGeom>
          <a:ln>
            <a:solidFill>
              <a:schemeClr val="tx1"/>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ea typeface="MS PGothic" pitchFamily="34" charset="-128"/>
              </a:rPr>
              <a:t>Cortex-A9</a:t>
            </a:r>
          </a:p>
        </p:txBody>
      </p:sp>
      <p:sp>
        <p:nvSpPr>
          <p:cNvPr id="106" name="Rounded Rectangle 105"/>
          <p:cNvSpPr/>
          <p:nvPr/>
        </p:nvSpPr>
        <p:spPr bwMode="auto">
          <a:xfrm>
            <a:off x="720025" y="3711775"/>
            <a:ext cx="262457" cy="2040469"/>
          </a:xfrm>
          <a:prstGeom prst="roundRect">
            <a:avLst/>
          </a:prstGeom>
          <a:solidFill>
            <a:schemeClr val="accent5"/>
          </a:solidFill>
          <a:ln w="19050" cap="flat" cmpd="sng" algn="ctr">
            <a:solidFill>
              <a:schemeClr val="tx1"/>
            </a:solidFill>
            <a:prstDash val="solid"/>
            <a:round/>
            <a:headEnd type="none" w="med" len="med"/>
            <a:tailEnd type="none" w="med" len="med"/>
          </a:ln>
          <a:effectLst/>
        </p:spPr>
        <p:txBody>
          <a:bodyPr vert="vert270"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1200" b="0" dirty="0" smtClean="0"/>
              <a:t>System</a:t>
            </a:r>
            <a:r>
              <a:rPr kumimoji="0" lang="en-GB" sz="1200" b="0" i="0" u="none" strike="noStrike" cap="none" normalizeH="0" baseline="0" dirty="0" smtClean="0">
                <a:ln>
                  <a:noFill/>
                </a:ln>
                <a:solidFill>
                  <a:srgbClr val="000000"/>
                </a:solidFill>
                <a:effectLst/>
                <a:latin typeface="Arial" charset="0"/>
                <a:ea typeface="MS PGothic" pitchFamily="34" charset="-128"/>
              </a:rPr>
              <a:t> bus</a:t>
            </a:r>
          </a:p>
        </p:txBody>
      </p:sp>
      <p:cxnSp>
        <p:nvCxnSpPr>
          <p:cNvPr id="171" name="Elbow Connector 170"/>
          <p:cNvCxnSpPr>
            <a:stCxn id="97" idx="3"/>
            <a:endCxn id="102" idx="1"/>
          </p:cNvCxnSpPr>
          <p:nvPr/>
        </p:nvCxnSpPr>
        <p:spPr bwMode="auto">
          <a:xfrm>
            <a:off x="2055210" y="3323002"/>
            <a:ext cx="226907" cy="324200"/>
          </a:xfrm>
          <a:prstGeom prst="bentConnector3">
            <a:avLst>
              <a:gd name="adj1" fmla="val 50000"/>
            </a:avLst>
          </a:prstGeom>
          <a:noFill/>
          <a:ln w="19050" cap="flat" cmpd="sng" algn="ctr">
            <a:solidFill>
              <a:schemeClr val="tx1"/>
            </a:solidFill>
            <a:prstDash val="solid"/>
            <a:round/>
            <a:headEnd type="none" w="med" len="med"/>
            <a:tailEnd type="none" w="med" len="med"/>
          </a:ln>
          <a:effectLst/>
        </p:spPr>
      </p:cxnSp>
      <p:cxnSp>
        <p:nvCxnSpPr>
          <p:cNvPr id="175" name="Shape 174"/>
          <p:cNvCxnSpPr>
            <a:stCxn id="160" idx="1"/>
            <a:endCxn id="97" idx="0"/>
          </p:cNvCxnSpPr>
          <p:nvPr/>
        </p:nvCxnSpPr>
        <p:spPr bwMode="auto">
          <a:xfrm rot="10800000" flipV="1">
            <a:off x="1691144" y="2657640"/>
            <a:ext cx="216561" cy="483328"/>
          </a:xfrm>
          <a:prstGeom prst="bentConnector2">
            <a:avLst/>
          </a:prstGeom>
          <a:noFill/>
          <a:ln w="19050" cap="flat" cmpd="sng" algn="ctr">
            <a:solidFill>
              <a:schemeClr val="tx1">
                <a:lumMod val="85000"/>
                <a:lumOff val="15000"/>
              </a:schemeClr>
            </a:solidFill>
            <a:prstDash val="solid"/>
            <a:round/>
            <a:headEnd type="none" w="med" len="med"/>
            <a:tailEnd type="none" w="med" len="med"/>
          </a:ln>
          <a:effectLst/>
        </p:spPr>
      </p:cxnSp>
      <p:cxnSp>
        <p:nvCxnSpPr>
          <p:cNvPr id="139" name="Straight Connector 138"/>
          <p:cNvCxnSpPr/>
          <p:nvPr/>
        </p:nvCxnSpPr>
        <p:spPr bwMode="auto">
          <a:xfrm flipV="1">
            <a:off x="1115616" y="1626454"/>
            <a:ext cx="3900822" cy="2346"/>
          </a:xfrm>
          <a:prstGeom prst="line">
            <a:avLst/>
          </a:prstGeom>
          <a:noFill/>
          <a:ln w="38100" cap="flat" cmpd="sng" algn="ctr">
            <a:solidFill>
              <a:schemeClr val="tx1"/>
            </a:solidFill>
            <a:prstDash val="solid"/>
            <a:round/>
            <a:headEnd type="none" w="med" len="med"/>
            <a:tailEnd type="none" w="med" len="med"/>
          </a:ln>
          <a:effectLst>
            <a:glow rad="63500">
              <a:schemeClr val="accent3">
                <a:lumMod val="60000"/>
                <a:lumOff val="40000"/>
                <a:alpha val="40000"/>
              </a:schemeClr>
            </a:glow>
          </a:effectLst>
        </p:spPr>
      </p:cxnSp>
      <p:sp>
        <p:nvSpPr>
          <p:cNvPr id="18" name="Rounded Rectangle 17"/>
          <p:cNvSpPr/>
          <p:nvPr/>
        </p:nvSpPr>
        <p:spPr bwMode="auto">
          <a:xfrm>
            <a:off x="4997953" y="1484713"/>
            <a:ext cx="1100667" cy="457119"/>
          </a:xfrm>
          <a:prstGeom prst="roundRect">
            <a:avLst/>
          </a:prstGeom>
          <a:solidFill>
            <a:schemeClr val="accent1">
              <a:lumMod val="40000"/>
              <a:lumOff val="60000"/>
            </a:schemeClr>
          </a:solidFill>
          <a:ln>
            <a:solidFill>
              <a:schemeClr val="tx1"/>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ea typeface="MS PGothic" pitchFamily="34" charset="-128"/>
              </a:rPr>
              <a:t>FPGA IP</a:t>
            </a:r>
          </a:p>
        </p:txBody>
      </p:sp>
      <p:grpSp>
        <p:nvGrpSpPr>
          <p:cNvPr id="22" name="Group 87"/>
          <p:cNvGrpSpPr/>
          <p:nvPr/>
        </p:nvGrpSpPr>
        <p:grpSpPr>
          <a:xfrm>
            <a:off x="5652120" y="1844824"/>
            <a:ext cx="3403712" cy="1063179"/>
            <a:chOff x="5749457" y="1556665"/>
            <a:chExt cx="3403712" cy="903514"/>
          </a:xfrm>
        </p:grpSpPr>
        <p:sp>
          <p:nvSpPr>
            <p:cNvPr id="87" name="Right Arrow 86"/>
            <p:cNvSpPr/>
            <p:nvPr/>
          </p:nvSpPr>
          <p:spPr bwMode="auto">
            <a:xfrm flipH="1">
              <a:off x="5749457" y="1617859"/>
              <a:ext cx="1099457" cy="304800"/>
            </a:xfrm>
            <a:prstGeom prst="rightArrow">
              <a:avLst>
                <a:gd name="adj1" fmla="val 50000"/>
                <a:gd name="adj2" fmla="val 50000"/>
              </a:avLst>
            </a:prstGeom>
            <a:solidFill>
              <a:schemeClr val="accent6"/>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sp>
          <p:nvSpPr>
            <p:cNvPr id="83" name="Rounded Rectangle 82"/>
            <p:cNvSpPr/>
            <p:nvPr/>
          </p:nvSpPr>
          <p:spPr bwMode="auto">
            <a:xfrm>
              <a:off x="6585856" y="1556665"/>
              <a:ext cx="2567313" cy="903514"/>
            </a:xfrm>
            <a:prstGeom prst="roundRect">
              <a:avLst/>
            </a:prstGeom>
            <a:solidFill>
              <a:schemeClr val="accent6"/>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kumimoji="0" lang="en-GB" sz="1400" b="1" i="0" u="none" strike="noStrike" cap="none" normalizeH="0" baseline="0" dirty="0" smtClean="0">
                  <a:ln>
                    <a:noFill/>
                  </a:ln>
                  <a:solidFill>
                    <a:schemeClr val="bg1"/>
                  </a:solidFill>
                  <a:effectLst/>
                  <a:latin typeface="Arial" charset="0"/>
                  <a:ea typeface="ＭＳ Ｐゴシック" pitchFamily="34" charset="-128"/>
                </a:rPr>
                <a:t>CPUs and </a:t>
              </a:r>
              <a:br>
                <a:rPr kumimoji="0" lang="en-GB" sz="1400" b="1" i="0" u="none" strike="noStrike" cap="none" normalizeH="0" baseline="0" dirty="0" smtClean="0">
                  <a:ln>
                    <a:noFill/>
                  </a:ln>
                  <a:solidFill>
                    <a:schemeClr val="bg1"/>
                  </a:solidFill>
                  <a:effectLst/>
                  <a:latin typeface="Arial" charset="0"/>
                  <a:ea typeface="ＭＳ Ｐゴシック" pitchFamily="34" charset="-128"/>
                </a:rPr>
              </a:br>
              <a:r>
                <a:rPr kumimoji="0" lang="en-GB" sz="1400" b="1" i="0" u="none" strike="noStrike" cap="none" normalizeH="0" baseline="0" dirty="0" err="1" smtClean="0">
                  <a:ln>
                    <a:noFill/>
                  </a:ln>
                  <a:solidFill>
                    <a:schemeClr val="bg1"/>
                  </a:solidFill>
                  <a:effectLst/>
                  <a:latin typeface="Arial" charset="0"/>
                  <a:ea typeface="ＭＳ Ｐゴシック" pitchFamily="34" charset="-128"/>
                </a:rPr>
                <a:t>CoreSight</a:t>
              </a:r>
              <a:r>
                <a:rPr kumimoji="0" lang="en-GB" sz="1400" b="1" i="0" u="none" strike="noStrike" cap="none" normalizeH="0" baseline="0" dirty="0" smtClean="0">
                  <a:ln>
                    <a:noFill/>
                  </a:ln>
                  <a:solidFill>
                    <a:schemeClr val="bg1"/>
                  </a:solidFill>
                  <a:effectLst/>
                  <a:latin typeface="Arial" charset="0"/>
                  <a:ea typeface="ＭＳ Ｐゴシック" pitchFamily="34" charset="-128"/>
                </a:rPr>
                <a:t> compatible IP </a:t>
              </a:r>
              <a:br>
                <a:rPr kumimoji="0" lang="en-GB" sz="1400" b="1" i="0" u="none" strike="noStrike" cap="none" normalizeH="0" baseline="0" dirty="0" smtClean="0">
                  <a:ln>
                    <a:noFill/>
                  </a:ln>
                  <a:solidFill>
                    <a:schemeClr val="bg1"/>
                  </a:solidFill>
                  <a:effectLst/>
                  <a:latin typeface="Arial" charset="0"/>
                  <a:ea typeface="ＭＳ Ｐゴシック" pitchFamily="34" charset="-128"/>
                </a:rPr>
              </a:br>
              <a:r>
                <a:rPr lang="en-GB" sz="1400" dirty="0" smtClean="0">
                  <a:solidFill>
                    <a:schemeClr val="bg1"/>
                  </a:solidFill>
                </a:rPr>
                <a:t>implemented in</a:t>
              </a:r>
              <a:r>
                <a:rPr kumimoji="0" lang="en-GB" sz="1400" b="1" i="0" u="none" strike="noStrike" cap="none" normalizeH="0" baseline="0" dirty="0" smtClean="0">
                  <a:ln>
                    <a:noFill/>
                  </a:ln>
                  <a:solidFill>
                    <a:schemeClr val="bg1"/>
                  </a:solidFill>
                  <a:effectLst/>
                  <a:latin typeface="Arial" charset="0"/>
                  <a:ea typeface="ＭＳ Ｐゴシック" pitchFamily="34" charset="-128"/>
                </a:rPr>
                <a:t> </a:t>
              </a:r>
              <a:r>
                <a:rPr lang="en-GB" sz="1400" dirty="0" smtClean="0">
                  <a:solidFill>
                    <a:schemeClr val="bg1"/>
                  </a:solidFill>
                </a:rPr>
                <a:t>FPGA logic </a:t>
              </a:r>
            </a:p>
            <a:p>
              <a:r>
                <a:rPr lang="en-GB" sz="1400" dirty="0" smtClean="0">
                  <a:solidFill>
                    <a:schemeClr val="bg1"/>
                  </a:solidFill>
                </a:rPr>
                <a:t>accessible from Debugger</a:t>
              </a:r>
              <a:endParaRPr kumimoji="0" lang="en-GB" sz="1400" b="1" i="0" u="none" strike="noStrike" cap="none" normalizeH="0" baseline="0" dirty="0" smtClean="0">
                <a:ln>
                  <a:noFill/>
                </a:ln>
                <a:solidFill>
                  <a:schemeClr val="bg1"/>
                </a:solidFill>
                <a:effectLst/>
                <a:latin typeface="Arial" charset="0"/>
                <a:ea typeface="ＭＳ Ｐゴシック" pitchFamily="34" charset="-128"/>
              </a:endParaRPr>
            </a:p>
          </p:txBody>
        </p:sp>
      </p:grpSp>
      <p:grpSp>
        <p:nvGrpSpPr>
          <p:cNvPr id="23" name="Group 164"/>
          <p:cNvGrpSpPr/>
          <p:nvPr/>
        </p:nvGrpSpPr>
        <p:grpSpPr>
          <a:xfrm>
            <a:off x="1774015" y="1855164"/>
            <a:ext cx="2864756" cy="836389"/>
            <a:chOff x="1507315" y="1280170"/>
            <a:chExt cx="2864756" cy="836389"/>
          </a:xfrm>
        </p:grpSpPr>
        <p:sp>
          <p:nvSpPr>
            <p:cNvPr id="93" name="Rounded Rectangle 92"/>
            <p:cNvSpPr/>
            <p:nvPr/>
          </p:nvSpPr>
          <p:spPr bwMode="auto">
            <a:xfrm>
              <a:off x="1507315" y="1280170"/>
              <a:ext cx="2373086" cy="598722"/>
            </a:xfrm>
            <a:prstGeom prst="roundRect">
              <a:avLst/>
            </a:prstGeom>
            <a:solidFill>
              <a:schemeClr val="accent6"/>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ea typeface="ＭＳ Ｐゴシック" pitchFamily="34" charset="-128"/>
                </a:rPr>
                <a:t>Cross-triggers between</a:t>
              </a:r>
              <a:br>
                <a:rPr kumimoji="0" lang="en-GB" sz="1400" b="1" i="0" u="none" strike="noStrike" cap="none" normalizeH="0" baseline="0" dirty="0" smtClean="0">
                  <a:ln>
                    <a:noFill/>
                  </a:ln>
                  <a:solidFill>
                    <a:schemeClr val="bg1"/>
                  </a:solidFill>
                  <a:effectLst/>
                  <a:latin typeface="Arial" charset="0"/>
                  <a:ea typeface="ＭＳ Ｐゴシック" pitchFamily="34" charset="-128"/>
                </a:rPr>
              </a:br>
              <a:r>
                <a:rPr kumimoji="0" lang="en-GB" sz="1400" b="1" i="0" u="none" strike="noStrike" cap="none" normalizeH="0" baseline="0" dirty="0" smtClean="0">
                  <a:ln>
                    <a:noFill/>
                  </a:ln>
                  <a:solidFill>
                    <a:schemeClr val="bg1"/>
                  </a:solidFill>
                  <a:effectLst/>
                  <a:latin typeface="Arial" charset="0"/>
                  <a:ea typeface="ＭＳ Ｐゴシック" pitchFamily="34" charset="-128"/>
                </a:rPr>
                <a:t>FPGA(8)</a:t>
              </a:r>
              <a:r>
                <a:rPr kumimoji="0" lang="en-GB" sz="1400" b="1" i="0" u="none" strike="noStrike" cap="none" normalizeH="0" dirty="0" smtClean="0">
                  <a:ln>
                    <a:noFill/>
                  </a:ln>
                  <a:solidFill>
                    <a:schemeClr val="bg1"/>
                  </a:solidFill>
                  <a:effectLst/>
                  <a:latin typeface="Arial" charset="0"/>
                  <a:ea typeface="ＭＳ Ｐゴシック" pitchFamily="34" charset="-128"/>
                </a:rPr>
                <a:t> and CPUs (8)</a:t>
              </a:r>
              <a:endParaRPr kumimoji="0" lang="en-GB" sz="1400" b="1" i="0" u="none" strike="noStrike" cap="none" normalizeH="0" baseline="0" dirty="0" smtClean="0">
                <a:ln>
                  <a:noFill/>
                </a:ln>
                <a:solidFill>
                  <a:schemeClr val="bg1"/>
                </a:solidFill>
                <a:effectLst/>
                <a:latin typeface="Arial" charset="0"/>
                <a:ea typeface="ＭＳ Ｐゴシック" pitchFamily="34" charset="-128"/>
              </a:endParaRPr>
            </a:p>
          </p:txBody>
        </p:sp>
        <p:sp>
          <p:nvSpPr>
            <p:cNvPr id="94" name="Right Arrow 93"/>
            <p:cNvSpPr/>
            <p:nvPr/>
          </p:nvSpPr>
          <p:spPr bwMode="auto">
            <a:xfrm rot="2289804">
              <a:off x="3729815" y="1811759"/>
              <a:ext cx="642256" cy="304800"/>
            </a:xfrm>
            <a:prstGeom prst="rightArrow">
              <a:avLst>
                <a:gd name="adj1" fmla="val 50000"/>
                <a:gd name="adj2" fmla="val 50000"/>
              </a:avLst>
            </a:prstGeom>
            <a:solidFill>
              <a:schemeClr val="accent6"/>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grpSp>
      <p:grpSp>
        <p:nvGrpSpPr>
          <p:cNvPr id="26" name="Group 139"/>
          <p:cNvGrpSpPr/>
          <p:nvPr/>
        </p:nvGrpSpPr>
        <p:grpSpPr>
          <a:xfrm>
            <a:off x="6948264" y="3861048"/>
            <a:ext cx="1817913" cy="1372965"/>
            <a:chOff x="7184568" y="3657596"/>
            <a:chExt cx="1817913" cy="1372965"/>
          </a:xfrm>
        </p:grpSpPr>
        <p:sp>
          <p:nvSpPr>
            <p:cNvPr id="131" name="Rounded Rectangle 130"/>
            <p:cNvSpPr/>
            <p:nvPr/>
          </p:nvSpPr>
          <p:spPr bwMode="auto">
            <a:xfrm>
              <a:off x="7554684" y="3657596"/>
              <a:ext cx="1447797" cy="1362079"/>
            </a:xfrm>
            <a:prstGeom prst="roundRect">
              <a:avLst/>
            </a:prstGeom>
            <a:solidFill>
              <a:schemeClr val="accent6"/>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ea typeface="ＭＳ Ｐゴシック" pitchFamily="34" charset="-128"/>
                </a:rPr>
                <a:t>Export trace</a:t>
              </a:r>
              <a:r>
                <a:rPr kumimoji="0" lang="en-GB" sz="1400" b="1" i="0" u="none" strike="noStrike" cap="none" normalizeH="0" dirty="0" smtClean="0">
                  <a:ln>
                    <a:noFill/>
                  </a:ln>
                  <a:solidFill>
                    <a:schemeClr val="bg1"/>
                  </a:solidFill>
                  <a:effectLst/>
                  <a:latin typeface="Arial" charset="0"/>
                  <a:ea typeface="ＭＳ Ｐゴシック" pitchFamily="34" charset="-128"/>
                </a:rPr>
                <a:t> </a:t>
              </a:r>
              <a:br>
                <a:rPr kumimoji="0" lang="en-GB" sz="1400" b="1" i="0" u="none" strike="noStrike" cap="none" normalizeH="0" dirty="0" smtClean="0">
                  <a:ln>
                    <a:noFill/>
                  </a:ln>
                  <a:solidFill>
                    <a:schemeClr val="bg1"/>
                  </a:solidFill>
                  <a:effectLst/>
                  <a:latin typeface="Arial" charset="0"/>
                  <a:ea typeface="ＭＳ Ｐゴシック" pitchFamily="34" charset="-128"/>
                </a:rPr>
              </a:br>
              <a:r>
                <a:rPr kumimoji="0" lang="en-GB" sz="1400" b="1" i="0" u="none" strike="noStrike" cap="none" normalizeH="0" dirty="0" smtClean="0">
                  <a:ln>
                    <a:noFill/>
                  </a:ln>
                  <a:solidFill>
                    <a:schemeClr val="bg1"/>
                  </a:solidFill>
                  <a:effectLst/>
                  <a:latin typeface="Arial" charset="0"/>
                  <a:ea typeface="ＭＳ Ｐゴシック" pitchFamily="34" charset="-128"/>
                </a:rPr>
                <a:t>to trace port,</a:t>
              </a:r>
              <a:br>
                <a:rPr kumimoji="0" lang="en-GB" sz="1400" b="1" i="0" u="none" strike="noStrike" cap="none" normalizeH="0" dirty="0" smtClean="0">
                  <a:ln>
                    <a:noFill/>
                  </a:ln>
                  <a:solidFill>
                    <a:schemeClr val="bg1"/>
                  </a:solidFill>
                  <a:effectLst/>
                  <a:latin typeface="Arial" charset="0"/>
                  <a:ea typeface="ＭＳ Ｐゴシック" pitchFamily="34" charset="-128"/>
                </a:rPr>
              </a:br>
              <a:r>
                <a:rPr kumimoji="0" lang="en-GB" sz="1400" b="1" i="0" u="none" strike="noStrike" cap="none" normalizeH="0" dirty="0" smtClean="0">
                  <a:ln>
                    <a:noFill/>
                  </a:ln>
                  <a:solidFill>
                    <a:schemeClr val="bg1"/>
                  </a:solidFill>
                  <a:effectLst/>
                  <a:latin typeface="Arial" charset="0"/>
                  <a:ea typeface="ＭＳ Ｐゴシック" pitchFamily="34" charset="-128"/>
                </a:rPr>
                <a:t>peripheral or</a:t>
              </a:r>
              <a:br>
                <a:rPr kumimoji="0" lang="en-GB" sz="1400" b="1" i="0" u="none" strike="noStrike" cap="none" normalizeH="0" dirty="0" smtClean="0">
                  <a:ln>
                    <a:noFill/>
                  </a:ln>
                  <a:solidFill>
                    <a:schemeClr val="bg1"/>
                  </a:solidFill>
                  <a:effectLst/>
                  <a:latin typeface="Arial" charset="0"/>
                  <a:ea typeface="ＭＳ Ｐゴシック" pitchFamily="34" charset="-128"/>
                </a:rPr>
              </a:br>
              <a:r>
                <a:rPr kumimoji="0" lang="en-GB" sz="1400" b="1" i="0" u="none" strike="noStrike" cap="none" normalizeH="0" dirty="0" smtClean="0">
                  <a:ln>
                    <a:noFill/>
                  </a:ln>
                  <a:solidFill>
                    <a:schemeClr val="bg1"/>
                  </a:solidFill>
                  <a:effectLst/>
                  <a:latin typeface="Arial" charset="0"/>
                  <a:ea typeface="ＭＳ Ｐゴシック" pitchFamily="34" charset="-128"/>
                </a:rPr>
                <a:t>memory</a:t>
              </a:r>
              <a:endParaRPr kumimoji="0" lang="en-GB" sz="1400" b="1" i="0" u="none" strike="noStrike" cap="none" normalizeH="0" baseline="0" dirty="0" smtClean="0">
                <a:ln>
                  <a:noFill/>
                </a:ln>
                <a:solidFill>
                  <a:schemeClr val="bg1"/>
                </a:solidFill>
                <a:effectLst/>
                <a:latin typeface="Arial" charset="0"/>
                <a:ea typeface="ＭＳ Ｐゴシック" pitchFamily="34" charset="-128"/>
              </a:endParaRPr>
            </a:p>
          </p:txBody>
        </p:sp>
        <p:sp>
          <p:nvSpPr>
            <p:cNvPr id="132" name="Right Arrow 131"/>
            <p:cNvSpPr/>
            <p:nvPr/>
          </p:nvSpPr>
          <p:spPr bwMode="auto">
            <a:xfrm rot="10800000">
              <a:off x="7217224" y="3690258"/>
              <a:ext cx="642256" cy="304800"/>
            </a:xfrm>
            <a:prstGeom prst="rightArrow">
              <a:avLst>
                <a:gd name="adj1" fmla="val 50000"/>
                <a:gd name="adj2" fmla="val 50000"/>
              </a:avLst>
            </a:prstGeom>
            <a:solidFill>
              <a:schemeClr val="accent6"/>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sp>
          <p:nvSpPr>
            <p:cNvPr id="137" name="Right Arrow 136"/>
            <p:cNvSpPr/>
            <p:nvPr/>
          </p:nvSpPr>
          <p:spPr bwMode="auto">
            <a:xfrm rot="10800000">
              <a:off x="7184568" y="4725761"/>
              <a:ext cx="642256" cy="304800"/>
            </a:xfrm>
            <a:prstGeom prst="rightArrow">
              <a:avLst>
                <a:gd name="adj1" fmla="val 50000"/>
                <a:gd name="adj2" fmla="val 50000"/>
              </a:avLst>
            </a:prstGeom>
            <a:solidFill>
              <a:schemeClr val="accent6"/>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grpSp>
      <p:cxnSp>
        <p:nvCxnSpPr>
          <p:cNvPr id="115" name="Elbow Connector 114"/>
          <p:cNvCxnSpPr>
            <a:stCxn id="18" idx="1"/>
            <a:endCxn id="20" idx="0"/>
          </p:cNvCxnSpPr>
          <p:nvPr/>
        </p:nvCxnSpPr>
        <p:spPr bwMode="auto">
          <a:xfrm rot="10800000" flipV="1">
            <a:off x="4589057" y="1713272"/>
            <a:ext cx="408896" cy="1283679"/>
          </a:xfrm>
          <a:prstGeom prst="bentConnector2">
            <a:avLst/>
          </a:prstGeom>
          <a:noFill/>
          <a:ln w="38100" cap="flat" cmpd="sng" algn="ctr">
            <a:solidFill>
              <a:schemeClr val="tx1"/>
            </a:solidFill>
            <a:prstDash val="solid"/>
            <a:round/>
            <a:headEnd type="triangle" w="med" len="med"/>
            <a:tailEnd type="triangle" w="med" len="med"/>
          </a:ln>
          <a:effectLst/>
        </p:spPr>
      </p:cxnSp>
      <p:grpSp>
        <p:nvGrpSpPr>
          <p:cNvPr id="105" name="Group 164"/>
          <p:cNvGrpSpPr/>
          <p:nvPr/>
        </p:nvGrpSpPr>
        <p:grpSpPr>
          <a:xfrm>
            <a:off x="123068" y="936427"/>
            <a:ext cx="2812460" cy="658969"/>
            <a:chOff x="1507315" y="1280170"/>
            <a:chExt cx="2812460" cy="658969"/>
          </a:xfrm>
        </p:grpSpPr>
        <p:sp>
          <p:nvSpPr>
            <p:cNvPr id="107" name="Rounded Rectangle 106"/>
            <p:cNvSpPr/>
            <p:nvPr/>
          </p:nvSpPr>
          <p:spPr bwMode="auto">
            <a:xfrm>
              <a:off x="1507315" y="1280170"/>
              <a:ext cx="2373086" cy="598722"/>
            </a:xfrm>
            <a:prstGeom prst="roundRect">
              <a:avLst/>
            </a:prstGeom>
            <a:solidFill>
              <a:schemeClr val="accent6"/>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1400" b="1" dirty="0" smtClean="0">
                  <a:solidFill>
                    <a:schemeClr val="bg1"/>
                  </a:solidFill>
                  <a:ea typeface="ＭＳ Ｐゴシック" pitchFamily="34" charset="-128"/>
                </a:rPr>
                <a:t>28 HW signal events </a:t>
              </a:r>
            </a:p>
            <a:p>
              <a:pPr marL="0" marR="0" indent="0" algn="ctr" defTabSz="914400" rtl="0" eaLnBrk="1" fontAlgn="base" latinLnBrk="0" hangingPunct="1">
                <a:lnSpc>
                  <a:spcPct val="100000"/>
                </a:lnSpc>
                <a:spcBef>
                  <a:spcPct val="0"/>
                </a:spcBef>
                <a:spcAft>
                  <a:spcPct val="0"/>
                </a:spcAft>
                <a:buClrTx/>
                <a:buSzTx/>
                <a:buFontTx/>
                <a:buNone/>
                <a:tabLst/>
              </a:pPr>
              <a:r>
                <a:rPr lang="en-GB" sz="1400" b="1" dirty="0" smtClean="0">
                  <a:solidFill>
                    <a:schemeClr val="bg1"/>
                  </a:solidFill>
                  <a:ea typeface="ＭＳ Ｐゴシック" pitchFamily="34" charset="-128"/>
                </a:rPr>
                <a:t>injected into trace stream</a:t>
              </a:r>
              <a:endParaRPr kumimoji="0" lang="en-GB" sz="1400" b="1" i="0" u="none" strike="noStrike" cap="none" normalizeH="0" baseline="0" dirty="0" smtClean="0">
                <a:ln>
                  <a:noFill/>
                </a:ln>
                <a:solidFill>
                  <a:schemeClr val="bg1"/>
                </a:solidFill>
                <a:effectLst/>
                <a:latin typeface="Arial" charset="0"/>
                <a:ea typeface="ＭＳ Ｐゴシック" pitchFamily="34" charset="-128"/>
              </a:endParaRPr>
            </a:p>
          </p:txBody>
        </p:sp>
        <p:sp>
          <p:nvSpPr>
            <p:cNvPr id="110" name="Right Arrow 109"/>
            <p:cNvSpPr/>
            <p:nvPr/>
          </p:nvSpPr>
          <p:spPr bwMode="auto">
            <a:xfrm rot="2289804">
              <a:off x="3677519" y="1634339"/>
              <a:ext cx="642256" cy="304800"/>
            </a:xfrm>
            <a:prstGeom prst="rightArrow">
              <a:avLst>
                <a:gd name="adj1" fmla="val 50000"/>
                <a:gd name="adj2" fmla="val 50000"/>
              </a:avLst>
            </a:prstGeom>
            <a:solidFill>
              <a:schemeClr val="accent6"/>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grpSp>
      <p:cxnSp>
        <p:nvCxnSpPr>
          <p:cNvPr id="129" name="Elbow Connector 128"/>
          <p:cNvCxnSpPr/>
          <p:nvPr/>
        </p:nvCxnSpPr>
        <p:spPr bwMode="auto">
          <a:xfrm>
            <a:off x="3193363" y="4509120"/>
            <a:ext cx="1473875" cy="746883"/>
          </a:xfrm>
          <a:prstGeom prst="bentConnector2">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0" name="Elbow Connector 128"/>
          <p:cNvCxnSpPr>
            <a:stCxn id="176" idx="0"/>
            <a:endCxn id="20" idx="1"/>
          </p:cNvCxnSpPr>
          <p:nvPr/>
        </p:nvCxnSpPr>
        <p:spPr bwMode="auto">
          <a:xfrm rot="5400000" flipH="1" flipV="1">
            <a:off x="3033259" y="2898747"/>
            <a:ext cx="1074012" cy="1639650"/>
          </a:xfrm>
          <a:prstGeom prst="bentConnector2">
            <a:avLst/>
          </a:prstGeom>
          <a:solidFill>
            <a:schemeClr val="accent1"/>
          </a:solidFill>
          <a:ln w="38100" cap="flat" cmpd="sng" algn="ctr">
            <a:solidFill>
              <a:schemeClr val="tx1"/>
            </a:solidFill>
            <a:prstDash val="solid"/>
            <a:round/>
            <a:headEnd type="none" w="med" len="med"/>
            <a:tailEnd type="none" w="med" len="med"/>
          </a:ln>
          <a:effectLst/>
        </p:spPr>
      </p:cxnSp>
      <p:grpSp>
        <p:nvGrpSpPr>
          <p:cNvPr id="25" name="Group 134"/>
          <p:cNvGrpSpPr/>
          <p:nvPr/>
        </p:nvGrpSpPr>
        <p:grpSpPr>
          <a:xfrm>
            <a:off x="3707904" y="3861048"/>
            <a:ext cx="2552441" cy="2775693"/>
            <a:chOff x="3864424" y="3589565"/>
            <a:chExt cx="2552441" cy="2775693"/>
          </a:xfrm>
        </p:grpSpPr>
        <p:sp>
          <p:nvSpPr>
            <p:cNvPr id="123" name="Rounded Rectangle 122"/>
            <p:cNvSpPr/>
            <p:nvPr/>
          </p:nvSpPr>
          <p:spPr bwMode="auto">
            <a:xfrm>
              <a:off x="3864424" y="4612817"/>
              <a:ext cx="2552441" cy="1752441"/>
            </a:xfrm>
            <a:prstGeom prst="roundRect">
              <a:avLst/>
            </a:prstGeom>
            <a:solidFill>
              <a:schemeClr val="accent6"/>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ea typeface="ＭＳ Ｐゴシック" pitchFamily="34" charset="-128"/>
                </a:rPr>
                <a:t>Ability to inject  FPGA</a:t>
              </a:r>
              <a:br>
                <a:rPr kumimoji="0" lang="en-GB" sz="1400" b="1" i="0" u="none" strike="noStrike" cap="none" normalizeH="0" baseline="0" dirty="0" smtClean="0">
                  <a:ln>
                    <a:noFill/>
                  </a:ln>
                  <a:solidFill>
                    <a:schemeClr val="bg1"/>
                  </a:solidFill>
                  <a:effectLst/>
                  <a:latin typeface="Arial" charset="0"/>
                  <a:ea typeface="ＭＳ Ｐゴシック" pitchFamily="34" charset="-128"/>
                </a:rPr>
              </a:br>
              <a:r>
                <a:rPr kumimoji="0" lang="en-GB" sz="1400" b="1" i="0" u="none" strike="noStrike" cap="none" normalizeH="0" baseline="0" dirty="0" smtClean="0">
                  <a:ln>
                    <a:noFill/>
                  </a:ln>
                  <a:solidFill>
                    <a:schemeClr val="bg1"/>
                  </a:solidFill>
                  <a:effectLst/>
                  <a:latin typeface="Arial" charset="0"/>
                  <a:ea typeface="ＭＳ Ｐゴシック" pitchFamily="34" charset="-128"/>
                </a:rPr>
                <a:t>hardware</a:t>
              </a:r>
              <a:r>
                <a:rPr kumimoji="0" lang="en-GB" sz="1400" b="1" i="0" u="none" strike="noStrike" cap="none" normalizeH="0" dirty="0" smtClean="0">
                  <a:ln>
                    <a:noFill/>
                  </a:ln>
                  <a:solidFill>
                    <a:schemeClr val="bg1"/>
                  </a:solidFill>
                  <a:effectLst/>
                  <a:latin typeface="Arial" charset="0"/>
                  <a:ea typeface="ＭＳ Ｐゴシック" pitchFamily="34" charset="-128"/>
                </a:rPr>
                <a:t> debug data into </a:t>
              </a:r>
            </a:p>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dirty="0" smtClean="0">
                  <a:ln>
                    <a:noFill/>
                  </a:ln>
                  <a:solidFill>
                    <a:schemeClr val="bg1"/>
                  </a:solidFill>
                  <a:effectLst/>
                  <a:latin typeface="Arial" charset="0"/>
                  <a:ea typeface="ＭＳ Ｐゴシック" pitchFamily="34" charset="-128"/>
                </a:rPr>
                <a:t>the </a:t>
              </a:r>
              <a:r>
                <a:rPr kumimoji="0" lang="en-GB" sz="1400" b="1" i="0" u="none" strike="noStrike" cap="none" normalizeH="0" dirty="0" err="1" smtClean="0">
                  <a:ln>
                    <a:noFill/>
                  </a:ln>
                  <a:solidFill>
                    <a:schemeClr val="bg1"/>
                  </a:solidFill>
                  <a:effectLst/>
                  <a:latin typeface="Arial" charset="0"/>
                  <a:ea typeface="ＭＳ Ｐゴシック" pitchFamily="34" charset="-128"/>
                </a:rPr>
                <a:t>CoreSight</a:t>
              </a:r>
              <a:r>
                <a:rPr kumimoji="0" lang="en-GB" sz="1400" b="1" i="0" u="none" strike="noStrike" cap="none" normalizeH="0" dirty="0" smtClean="0">
                  <a:ln>
                    <a:noFill/>
                  </a:ln>
                  <a:solidFill>
                    <a:schemeClr val="bg1"/>
                  </a:solidFill>
                  <a:effectLst/>
                  <a:latin typeface="Arial" charset="0"/>
                  <a:ea typeface="ＭＳ Ｐゴシック" pitchFamily="34" charset="-128"/>
                </a:rPr>
                <a:t> </a:t>
              </a:r>
              <a:r>
                <a:rPr kumimoji="0" lang="en-GB" sz="1400" b="1" i="0" u="none" strike="noStrike" cap="none" normalizeH="0" baseline="0" dirty="0" smtClean="0">
                  <a:ln>
                    <a:noFill/>
                  </a:ln>
                  <a:solidFill>
                    <a:schemeClr val="bg1"/>
                  </a:solidFill>
                  <a:effectLst/>
                  <a:latin typeface="Arial" charset="0"/>
                  <a:ea typeface="ＭＳ Ｐゴシック" pitchFamily="34" charset="-128"/>
                </a:rPr>
                <a:t>trace stream</a:t>
              </a: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bg1"/>
                </a:solidFill>
                <a:effectLst/>
                <a:latin typeface="Arial" charset="0"/>
                <a:ea typeface="ＭＳ Ｐゴシック"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lang="en-GB" sz="1400" dirty="0" smtClean="0">
                  <a:solidFill>
                    <a:schemeClr val="bg1"/>
                  </a:solidFill>
                </a:rPr>
                <a:t>Infrastructure to trace</a:t>
              </a:r>
              <a:br>
                <a:rPr lang="en-GB" sz="1400" dirty="0" smtClean="0">
                  <a:solidFill>
                    <a:schemeClr val="bg1"/>
                  </a:solidFill>
                </a:rPr>
              </a:br>
              <a:r>
                <a:rPr lang="en-GB" sz="1400" dirty="0" smtClean="0">
                  <a:solidFill>
                    <a:schemeClr val="bg1"/>
                  </a:solidFill>
                </a:rPr>
                <a:t>CPUs synthesized on </a:t>
              </a:r>
              <a:br>
                <a:rPr lang="en-GB" sz="1400" dirty="0" smtClean="0">
                  <a:solidFill>
                    <a:schemeClr val="bg1"/>
                  </a:solidFill>
                </a:rPr>
              </a:br>
              <a:r>
                <a:rPr lang="en-GB" sz="1400" dirty="0" smtClean="0">
                  <a:solidFill>
                    <a:schemeClr val="bg1"/>
                  </a:solidFill>
                </a:rPr>
                <a:t>the FPGA</a:t>
              </a:r>
              <a:endParaRPr kumimoji="0" lang="en-GB" sz="1400" b="1" i="0" u="none" strike="noStrike" cap="none" normalizeH="0" baseline="0" dirty="0" smtClean="0">
                <a:ln>
                  <a:noFill/>
                </a:ln>
                <a:solidFill>
                  <a:schemeClr val="bg1"/>
                </a:solidFill>
                <a:effectLst/>
                <a:latin typeface="Arial" charset="0"/>
                <a:ea typeface="ＭＳ Ｐゴシック" pitchFamily="34" charset="-128"/>
              </a:endParaRPr>
            </a:p>
          </p:txBody>
        </p:sp>
        <p:sp>
          <p:nvSpPr>
            <p:cNvPr id="127" name="Right Arrow 126"/>
            <p:cNvSpPr/>
            <p:nvPr/>
          </p:nvSpPr>
          <p:spPr bwMode="auto">
            <a:xfrm rot="16200000">
              <a:off x="5220376" y="3961720"/>
              <a:ext cx="1049109" cy="304800"/>
            </a:xfrm>
            <a:prstGeom prst="rightArrow">
              <a:avLst>
                <a:gd name="adj1" fmla="val 50000"/>
                <a:gd name="adj2" fmla="val 50000"/>
              </a:avLst>
            </a:prstGeom>
            <a:solidFill>
              <a:schemeClr val="accent6"/>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grpSp>
      <p:grpSp>
        <p:nvGrpSpPr>
          <p:cNvPr id="24" name="Group 119"/>
          <p:cNvGrpSpPr/>
          <p:nvPr/>
        </p:nvGrpSpPr>
        <p:grpSpPr>
          <a:xfrm>
            <a:off x="323528" y="4199938"/>
            <a:ext cx="2928256" cy="1173847"/>
            <a:chOff x="685796" y="3967844"/>
            <a:chExt cx="2928256" cy="1173847"/>
          </a:xfrm>
        </p:grpSpPr>
        <p:sp>
          <p:nvSpPr>
            <p:cNvPr id="113" name="Rounded Rectangle 112"/>
            <p:cNvSpPr/>
            <p:nvPr/>
          </p:nvSpPr>
          <p:spPr bwMode="auto">
            <a:xfrm>
              <a:off x="685796" y="4542969"/>
              <a:ext cx="2373086" cy="598722"/>
            </a:xfrm>
            <a:prstGeom prst="roundRect">
              <a:avLst/>
            </a:prstGeom>
            <a:solidFill>
              <a:schemeClr val="accent6"/>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ea typeface="ＭＳ Ｐゴシック" pitchFamily="34" charset="-128"/>
                </a:rPr>
                <a:t>Full trace capability on</a:t>
              </a:r>
              <a:br>
                <a:rPr kumimoji="0" lang="en-GB" sz="1400" b="1" i="0" u="none" strike="noStrike" cap="none" normalizeH="0" baseline="0" dirty="0" smtClean="0">
                  <a:ln>
                    <a:noFill/>
                  </a:ln>
                  <a:solidFill>
                    <a:schemeClr val="bg1"/>
                  </a:solidFill>
                  <a:effectLst/>
                  <a:latin typeface="Arial" charset="0"/>
                  <a:ea typeface="ＭＳ Ｐゴシック" pitchFamily="34" charset="-128"/>
                </a:rPr>
              </a:br>
              <a:r>
                <a:rPr kumimoji="0" lang="en-GB" sz="1400" b="1" i="0" u="none" strike="noStrike" cap="none" normalizeH="0" baseline="0" dirty="0" smtClean="0">
                  <a:ln>
                    <a:noFill/>
                  </a:ln>
                  <a:solidFill>
                    <a:schemeClr val="bg1"/>
                  </a:solidFill>
                  <a:effectLst/>
                  <a:latin typeface="Arial" charset="0"/>
                  <a:ea typeface="ＭＳ Ｐゴシック" pitchFamily="34" charset="-128"/>
                </a:rPr>
                <a:t>hardened</a:t>
              </a:r>
              <a:r>
                <a:rPr kumimoji="0" lang="en-GB" sz="1400" b="1" i="0" u="none" strike="noStrike" cap="none" normalizeH="0" dirty="0" smtClean="0">
                  <a:ln>
                    <a:noFill/>
                  </a:ln>
                  <a:solidFill>
                    <a:schemeClr val="bg1"/>
                  </a:solidFill>
                  <a:effectLst/>
                  <a:latin typeface="Arial" charset="0"/>
                  <a:ea typeface="ＭＳ Ｐゴシック" pitchFamily="34" charset="-128"/>
                </a:rPr>
                <a:t> part of the </a:t>
              </a:r>
              <a:r>
                <a:rPr kumimoji="0" lang="en-GB" sz="1400" b="1" i="0" u="none" strike="noStrike" cap="none" normalizeH="0" dirty="0" err="1" smtClean="0">
                  <a:ln>
                    <a:noFill/>
                  </a:ln>
                  <a:solidFill>
                    <a:schemeClr val="bg1"/>
                  </a:solidFill>
                  <a:effectLst/>
                  <a:latin typeface="Arial" charset="0"/>
                  <a:ea typeface="ＭＳ Ｐゴシック" pitchFamily="34" charset="-128"/>
                </a:rPr>
                <a:t>SoC</a:t>
              </a:r>
              <a:endParaRPr kumimoji="0" lang="en-GB" sz="1400" b="1" i="0" u="none" strike="noStrike" cap="none" normalizeH="0" baseline="0" dirty="0" smtClean="0">
                <a:ln>
                  <a:noFill/>
                </a:ln>
                <a:solidFill>
                  <a:schemeClr val="bg1"/>
                </a:solidFill>
                <a:effectLst/>
                <a:latin typeface="Arial" charset="0"/>
                <a:ea typeface="ＭＳ Ｐゴシック" pitchFamily="34" charset="-128"/>
              </a:endParaRPr>
            </a:p>
          </p:txBody>
        </p:sp>
        <p:sp>
          <p:nvSpPr>
            <p:cNvPr id="117" name="Right Arrow 116"/>
            <p:cNvSpPr/>
            <p:nvPr/>
          </p:nvSpPr>
          <p:spPr bwMode="auto">
            <a:xfrm>
              <a:off x="2971796" y="4651830"/>
              <a:ext cx="642256" cy="304800"/>
            </a:xfrm>
            <a:prstGeom prst="rightArrow">
              <a:avLst>
                <a:gd name="adj1" fmla="val 50000"/>
                <a:gd name="adj2" fmla="val 50000"/>
              </a:avLst>
            </a:prstGeom>
            <a:solidFill>
              <a:schemeClr val="accent6"/>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sp>
          <p:nvSpPr>
            <p:cNvPr id="119" name="Right Arrow 118"/>
            <p:cNvSpPr/>
            <p:nvPr/>
          </p:nvSpPr>
          <p:spPr bwMode="auto">
            <a:xfrm rot="16200000">
              <a:off x="1513111" y="4136572"/>
              <a:ext cx="642256" cy="304800"/>
            </a:xfrm>
            <a:prstGeom prst="rightArrow">
              <a:avLst>
                <a:gd name="adj1" fmla="val 50000"/>
                <a:gd name="adj2" fmla="val 50000"/>
              </a:avLst>
            </a:prstGeom>
            <a:solidFill>
              <a:schemeClr val="accent6"/>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grpSp>
      <p:sp>
        <p:nvSpPr>
          <p:cNvPr id="88" name="TextBox 87"/>
          <p:cNvSpPr txBox="1"/>
          <p:nvPr/>
        </p:nvSpPr>
        <p:spPr>
          <a:xfrm>
            <a:off x="7104659" y="404664"/>
            <a:ext cx="2039341" cy="1384995"/>
          </a:xfrm>
          <a:prstGeom prst="rect">
            <a:avLst/>
          </a:prstGeom>
          <a:noFill/>
        </p:spPr>
        <p:txBody>
          <a:bodyPr wrap="none" rtlCol="0">
            <a:spAutoFit/>
          </a:bodyPr>
          <a:lstStyle/>
          <a:p>
            <a:r>
              <a:rPr lang="en-US" sz="1200" dirty="0" smtClean="0"/>
              <a:t>STM: System trace module</a:t>
            </a:r>
          </a:p>
          <a:p>
            <a:r>
              <a:rPr lang="en-US" sz="1200" dirty="0" smtClean="0"/>
              <a:t>PTM: Proc trace module</a:t>
            </a:r>
          </a:p>
          <a:p>
            <a:r>
              <a:rPr lang="en-US" sz="1200" dirty="0" smtClean="0"/>
              <a:t>TPIU: Trace port I/F Unit</a:t>
            </a:r>
          </a:p>
          <a:p>
            <a:r>
              <a:rPr lang="en-US" sz="1200" dirty="0" smtClean="0"/>
              <a:t>CTI: Cross trigger I/F</a:t>
            </a:r>
          </a:p>
          <a:p>
            <a:r>
              <a:rPr lang="en-US" sz="1200" dirty="0" smtClean="0"/>
              <a:t>CTM: Cross trigger module</a:t>
            </a:r>
          </a:p>
          <a:p>
            <a:r>
              <a:rPr lang="en-US" sz="1200" dirty="0" smtClean="0"/>
              <a:t>DAP: Debug Access Port</a:t>
            </a:r>
          </a:p>
          <a:p>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2000"/>
                                        <p:tgtEl>
                                          <p:spTgt spid="26"/>
                                        </p:tgtEl>
                                      </p:cBhvr>
                                    </p:animEffect>
                                    <p:set>
                                      <p:cBhvr>
                                        <p:cTn id="13" dur="1" fill="hold">
                                          <p:stCondLst>
                                            <p:cond delay="1999"/>
                                          </p:stCondLst>
                                        </p:cTn>
                                        <p:tgtEl>
                                          <p:spTgt spid="2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24"/>
                                        </p:tgtEl>
                                      </p:cBhvr>
                                    </p:animEffect>
                                    <p:set>
                                      <p:cBhvr>
                                        <p:cTn id="16" dur="1" fill="hold">
                                          <p:stCondLst>
                                            <p:cond delay="19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8664771" cy="779320"/>
          </a:xfrm>
        </p:spPr>
        <p:txBody>
          <a:bodyPr/>
          <a:lstStyle/>
          <a:p>
            <a:r>
              <a:rPr lang="en-GB" dirty="0" smtClean="0"/>
              <a:t>System-Level</a:t>
            </a:r>
            <a:r>
              <a:rPr lang="en-GB" dirty="0"/>
              <a:t/>
            </a:r>
            <a:br>
              <a:rPr lang="en-GB" dirty="0"/>
            </a:br>
            <a:r>
              <a:rPr lang="en-GB" dirty="0" smtClean="0"/>
              <a:t>Performance Analysis</a:t>
            </a:r>
            <a:endParaRPr lang="en-GB" dirty="0"/>
          </a:p>
        </p:txBody>
      </p:sp>
      <p:sp>
        <p:nvSpPr>
          <p:cNvPr id="15" name="Content Placeholder 5"/>
          <p:cNvSpPr>
            <a:spLocks noGrp="1"/>
          </p:cNvSpPr>
          <p:nvPr>
            <p:ph idx="1"/>
          </p:nvPr>
        </p:nvSpPr>
        <p:spPr>
          <a:xfrm>
            <a:off x="350838" y="1377949"/>
            <a:ext cx="3181255" cy="4956175"/>
          </a:xfrm>
        </p:spPr>
        <p:txBody>
          <a:bodyPr>
            <a:normAutofit/>
          </a:bodyPr>
          <a:lstStyle/>
          <a:p>
            <a:r>
              <a:rPr lang="en-US" sz="2000" dirty="0" smtClean="0"/>
              <a:t>Performance bottlenecks in </a:t>
            </a:r>
            <a:r>
              <a:rPr lang="en-US" sz="2000" dirty="0" err="1" smtClean="0"/>
              <a:t>SoCs</a:t>
            </a:r>
            <a:r>
              <a:rPr lang="en-US" sz="2000" dirty="0" smtClean="0"/>
              <a:t> often come from the CPU interaction with the rest of the </a:t>
            </a:r>
            <a:r>
              <a:rPr lang="en-US" sz="2000" dirty="0" err="1" smtClean="0"/>
              <a:t>SoC</a:t>
            </a:r>
            <a:endParaRPr lang="en-US" sz="2000" dirty="0"/>
          </a:p>
          <a:p>
            <a:pPr>
              <a:spcBef>
                <a:spcPts val="1200"/>
              </a:spcBef>
            </a:pPr>
            <a:r>
              <a:rPr lang="en-US" sz="2000" dirty="0" smtClean="0"/>
              <a:t>Streamline visualizes software activity with performance counters from the </a:t>
            </a:r>
            <a:r>
              <a:rPr lang="en-US" sz="2000" dirty="0" err="1" smtClean="0"/>
              <a:t>SoC</a:t>
            </a:r>
            <a:r>
              <a:rPr lang="en-US" sz="2000" dirty="0" smtClean="0"/>
              <a:t> and FPGA to enable full system-level analysis</a:t>
            </a:r>
          </a:p>
          <a:p>
            <a:pPr>
              <a:spcBef>
                <a:spcPts val="1200"/>
              </a:spcBef>
            </a:pPr>
            <a:r>
              <a:rPr lang="en-US" sz="2000" dirty="0" smtClean="0"/>
              <a:t>Streamline only requires a TCP/IP connection to the </a:t>
            </a:r>
            <a:r>
              <a:rPr lang="en-US" sz="2000" dirty="0" err="1" smtClean="0"/>
              <a:t>SoC</a:t>
            </a:r>
            <a:endParaRPr lang="en-US" sz="2000" dirty="0"/>
          </a:p>
        </p:txBody>
      </p:sp>
      <p:pic>
        <p:nvPicPr>
          <p:cNvPr id="20" name="Picture 1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841066" y="-222730"/>
            <a:ext cx="2556050" cy="2373261"/>
          </a:xfrm>
          <a:prstGeom prst="rect">
            <a:avLst/>
          </a:prstGeom>
          <a:effectLst/>
        </p:spPr>
      </p:pic>
      <p:sp>
        <p:nvSpPr>
          <p:cNvPr id="22" name="Rectangle 21"/>
          <p:cNvSpPr/>
          <p:nvPr/>
        </p:nvSpPr>
        <p:spPr bwMode="auto">
          <a:xfrm>
            <a:off x="3841709" y="1627019"/>
            <a:ext cx="2811988" cy="369332"/>
          </a:xfrm>
          <a:prstGeom prst="rect">
            <a:avLst/>
          </a:prstGeom>
          <a:noFill/>
          <a:ln>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2"/>
                </a:solidFill>
                <a:effectLst/>
                <a:latin typeface="Arial" charset="0"/>
              </a:rPr>
              <a:t>ARM</a:t>
            </a:r>
            <a:r>
              <a:rPr kumimoji="0" lang="en-US" sz="1800" i="0" u="none" strike="noStrike" cap="none" normalizeH="0" baseline="30000" dirty="0" smtClean="0">
                <a:ln>
                  <a:noFill/>
                </a:ln>
                <a:solidFill>
                  <a:schemeClr val="tx2"/>
                </a:solidFill>
                <a:effectLst/>
                <a:latin typeface="Arial" charset="0"/>
              </a:rPr>
              <a:t>®</a:t>
            </a:r>
            <a:r>
              <a:rPr kumimoji="0" lang="en-US" sz="1800" b="1" i="0" u="none" strike="noStrike" cap="none" normalizeH="0" baseline="0" dirty="0" smtClean="0">
                <a:ln>
                  <a:noFill/>
                </a:ln>
                <a:solidFill>
                  <a:schemeClr val="tx2"/>
                </a:solidFill>
                <a:effectLst/>
                <a:latin typeface="Arial" charset="0"/>
              </a:rPr>
              <a:t> DS-5</a:t>
            </a:r>
            <a:r>
              <a:rPr lang="en-US" baseline="30000" dirty="0">
                <a:solidFill>
                  <a:schemeClr val="tx2"/>
                </a:solidFill>
                <a:latin typeface="Arial" charset="0"/>
              </a:rPr>
              <a:t>™</a:t>
            </a:r>
            <a:r>
              <a:rPr kumimoji="0" lang="en-US" sz="1800" b="1" i="0" u="none" strike="noStrike" cap="none" normalizeH="0" baseline="0" dirty="0" smtClean="0">
                <a:ln>
                  <a:noFill/>
                </a:ln>
                <a:solidFill>
                  <a:schemeClr val="tx2"/>
                </a:solidFill>
                <a:effectLst/>
                <a:latin typeface="Arial" charset="0"/>
              </a:rPr>
              <a:t> Streamline</a:t>
            </a:r>
          </a:p>
        </p:txBody>
      </p:sp>
      <p:pic>
        <p:nvPicPr>
          <p:cNvPr id="23" name="Picture 2"/>
          <p:cNvPicPr>
            <a:picLocks noChangeAspect="1" noChangeArrowheads="1"/>
          </p:cNvPicPr>
          <p:nvPr/>
        </p:nvPicPr>
        <p:blipFill>
          <a:blip r:embed="rId4" cstate="print"/>
          <a:srcRect/>
          <a:stretch>
            <a:fillRect/>
          </a:stretch>
        </p:blipFill>
        <p:spPr bwMode="auto">
          <a:xfrm>
            <a:off x="3925142" y="1984308"/>
            <a:ext cx="4967337" cy="4139781"/>
          </a:xfrm>
          <a:prstGeom prst="rect">
            <a:avLst/>
          </a:prstGeom>
          <a:ln>
            <a:noFill/>
          </a:ln>
          <a:effectLst>
            <a:outerShdw blurRad="292100" dist="139700" dir="2700000" algn="tl" rotWithShape="0">
              <a:srgbClr val="333333">
                <a:alpha val="65000"/>
              </a:srgbClr>
            </a:outerShdw>
          </a:effectLst>
        </p:spPr>
      </p:pic>
      <p:sp>
        <p:nvSpPr>
          <p:cNvPr id="24" name="Rounded Rectangle 23"/>
          <p:cNvSpPr/>
          <p:nvPr/>
        </p:nvSpPr>
        <p:spPr bwMode="auto">
          <a:xfrm>
            <a:off x="5200832" y="2082378"/>
            <a:ext cx="1920240" cy="233588"/>
          </a:xfrm>
          <a:prstGeom prst="roundRect">
            <a:avLst/>
          </a:prstGeom>
          <a:solidFill>
            <a:schemeClr val="bg1"/>
          </a:solidFill>
          <a:ln w="19050" cap="flat" cmpd="sng" algn="ctr">
            <a:solidFill>
              <a:schemeClr val="tx1"/>
            </a:solidFill>
            <a:prstDash val="solid"/>
            <a:round/>
            <a:headEnd type="none" w="med" len="med"/>
            <a:tailEnd type="none" w="med" len="med"/>
          </a:ln>
          <a:effectLst>
            <a:glow rad="101600">
              <a:schemeClr val="tx1">
                <a:alpha val="6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000000"/>
                </a:solidFill>
                <a:effectLst/>
                <a:latin typeface="Arial Narrow" pitchFamily="34" charset="0"/>
                <a:ea typeface="ＭＳ Ｐゴシック" pitchFamily="34" charset="-128"/>
              </a:rPr>
              <a:t>Linux OS Counters</a:t>
            </a:r>
          </a:p>
        </p:txBody>
      </p:sp>
      <p:sp>
        <p:nvSpPr>
          <p:cNvPr id="25" name="Rounded Rectangle 24"/>
          <p:cNvSpPr/>
          <p:nvPr/>
        </p:nvSpPr>
        <p:spPr bwMode="auto">
          <a:xfrm>
            <a:off x="5200832" y="2970202"/>
            <a:ext cx="1920240" cy="542771"/>
          </a:xfrm>
          <a:prstGeom prst="roundRect">
            <a:avLst/>
          </a:prstGeom>
          <a:solidFill>
            <a:schemeClr val="bg1"/>
          </a:solidFill>
          <a:ln w="19050" cap="flat" cmpd="sng" algn="ctr">
            <a:solidFill>
              <a:schemeClr val="tx1"/>
            </a:solidFill>
            <a:prstDash val="solid"/>
            <a:round/>
            <a:headEnd type="none" w="med" len="med"/>
            <a:tailEnd type="none" w="med" len="med"/>
          </a:ln>
          <a:effectLst>
            <a:glow rad="101600">
              <a:schemeClr val="tx1">
                <a:alpha val="6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000000"/>
                </a:solidFill>
                <a:effectLst/>
                <a:latin typeface="Arial Narrow" pitchFamily="34" charset="0"/>
                <a:ea typeface="ＭＳ Ｐゴシック" pitchFamily="34" charset="-128"/>
              </a:rPr>
              <a:t>Processor Counters,</a:t>
            </a:r>
            <a:r>
              <a:rPr lang="en-GB" sz="1400" b="1" dirty="0" smtClean="0">
                <a:solidFill>
                  <a:srgbClr val="000000"/>
                </a:solidFill>
                <a:latin typeface="Arial Narrow" pitchFamily="34" charset="0"/>
                <a:ea typeface="ＭＳ Ｐゴシック" pitchFamily="34" charset="-128"/>
              </a:rPr>
              <a:t/>
            </a:r>
            <a:br>
              <a:rPr lang="en-GB" sz="1400" b="1" dirty="0" smtClean="0">
                <a:solidFill>
                  <a:srgbClr val="000000"/>
                </a:solidFill>
                <a:latin typeface="Arial Narrow" pitchFamily="34" charset="0"/>
                <a:ea typeface="ＭＳ Ｐゴシック" pitchFamily="34" charset="-128"/>
              </a:rPr>
            </a:br>
            <a:r>
              <a:rPr kumimoji="0" lang="en-GB" sz="1400" b="1" i="0" u="none" strike="noStrike" cap="none" normalizeH="0" baseline="0" dirty="0" smtClean="0">
                <a:ln>
                  <a:noFill/>
                </a:ln>
                <a:solidFill>
                  <a:srgbClr val="000000"/>
                </a:solidFill>
                <a:effectLst/>
                <a:latin typeface="Arial Narrow" pitchFamily="34" charset="0"/>
                <a:ea typeface="ＭＳ Ｐゴシック" pitchFamily="34" charset="-128"/>
              </a:rPr>
              <a:t>Aggregated, or Per Core</a:t>
            </a:r>
          </a:p>
        </p:txBody>
      </p:sp>
      <p:sp>
        <p:nvSpPr>
          <p:cNvPr id="26" name="Rounded Rectangle 25"/>
          <p:cNvSpPr/>
          <p:nvPr/>
        </p:nvSpPr>
        <p:spPr bwMode="auto">
          <a:xfrm>
            <a:off x="5200832" y="4495577"/>
            <a:ext cx="1920240" cy="233588"/>
          </a:xfrm>
          <a:prstGeom prst="roundRect">
            <a:avLst/>
          </a:prstGeom>
          <a:solidFill>
            <a:schemeClr val="bg1"/>
          </a:solidFill>
          <a:ln w="19050" cap="flat" cmpd="sng" algn="ctr">
            <a:solidFill>
              <a:schemeClr val="tx1"/>
            </a:solidFill>
            <a:prstDash val="solid"/>
            <a:round/>
            <a:headEnd type="none" w="med" len="med"/>
            <a:tailEnd type="none" w="med" len="med"/>
          </a:ln>
          <a:effectLst>
            <a:glow rad="101600">
              <a:schemeClr val="tx1">
                <a:alpha val="6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000000"/>
                </a:solidFill>
                <a:effectLst/>
                <a:latin typeface="Arial Narrow" pitchFamily="34" charset="0"/>
                <a:ea typeface="ＭＳ Ｐゴシック" pitchFamily="34" charset="-128"/>
              </a:rPr>
              <a:t>FPGA Block Counters</a:t>
            </a:r>
          </a:p>
        </p:txBody>
      </p:sp>
      <p:sp>
        <p:nvSpPr>
          <p:cNvPr id="27" name="Rounded Rectangle 26"/>
          <p:cNvSpPr/>
          <p:nvPr/>
        </p:nvSpPr>
        <p:spPr bwMode="auto">
          <a:xfrm>
            <a:off x="5200832" y="3983686"/>
            <a:ext cx="1920240" cy="233588"/>
          </a:xfrm>
          <a:prstGeom prst="roundRect">
            <a:avLst/>
          </a:prstGeom>
          <a:solidFill>
            <a:schemeClr val="bg1"/>
          </a:solidFill>
          <a:ln w="19050" cap="flat" cmpd="sng" algn="ctr">
            <a:solidFill>
              <a:schemeClr val="tx1"/>
            </a:solidFill>
            <a:prstDash val="solid"/>
            <a:round/>
            <a:headEnd type="none" w="med" len="med"/>
            <a:tailEnd type="none" w="med" len="med"/>
          </a:ln>
          <a:effectLst>
            <a:glow rad="101600">
              <a:schemeClr val="tx1">
                <a:alpha val="6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000000"/>
                </a:solidFill>
                <a:effectLst/>
                <a:latin typeface="Arial Narrow" pitchFamily="34" charset="0"/>
                <a:ea typeface="ＭＳ Ｐゴシック" pitchFamily="34" charset="-128"/>
              </a:rPr>
              <a:t>Power Consumption</a:t>
            </a:r>
          </a:p>
        </p:txBody>
      </p:sp>
      <p:sp>
        <p:nvSpPr>
          <p:cNvPr id="28" name="Rounded Rectangle 27"/>
          <p:cNvSpPr/>
          <p:nvPr/>
        </p:nvSpPr>
        <p:spPr bwMode="auto">
          <a:xfrm>
            <a:off x="5200832" y="5153722"/>
            <a:ext cx="1920240" cy="233588"/>
          </a:xfrm>
          <a:prstGeom prst="roundRect">
            <a:avLst/>
          </a:prstGeom>
          <a:solidFill>
            <a:schemeClr val="bg1"/>
          </a:solidFill>
          <a:ln w="19050" cap="flat" cmpd="sng" algn="ctr">
            <a:solidFill>
              <a:schemeClr val="tx1"/>
            </a:solidFill>
            <a:prstDash val="solid"/>
            <a:round/>
            <a:headEnd type="none" w="med" len="med"/>
            <a:tailEnd type="none" w="med" len="med"/>
          </a:ln>
          <a:effectLst>
            <a:glow rad="101600">
              <a:schemeClr val="tx1">
                <a:alpha val="6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000000"/>
                </a:solidFill>
                <a:effectLst/>
                <a:latin typeface="Arial Narrow" pitchFamily="34" charset="0"/>
                <a:ea typeface="ＭＳ Ｐゴシック" pitchFamily="34" charset="-128"/>
              </a:rPr>
              <a:t>Process/Thread Heat Map</a:t>
            </a:r>
          </a:p>
        </p:txBody>
      </p:sp>
      <p:sp>
        <p:nvSpPr>
          <p:cNvPr id="29" name="Rounded Rectangle 28"/>
          <p:cNvSpPr/>
          <p:nvPr/>
        </p:nvSpPr>
        <p:spPr bwMode="auto">
          <a:xfrm>
            <a:off x="5200832" y="5811867"/>
            <a:ext cx="1920240" cy="233588"/>
          </a:xfrm>
          <a:prstGeom prst="roundRect">
            <a:avLst/>
          </a:prstGeom>
          <a:solidFill>
            <a:schemeClr val="bg1"/>
          </a:solidFill>
          <a:ln w="19050" cap="flat" cmpd="sng" algn="ctr">
            <a:solidFill>
              <a:schemeClr val="tx1"/>
            </a:solidFill>
            <a:prstDash val="solid"/>
            <a:round/>
            <a:headEnd type="none" w="med" len="med"/>
            <a:tailEnd type="none" w="med" len="med"/>
          </a:ln>
          <a:effectLst>
            <a:glow rad="101600">
              <a:schemeClr val="tx1">
                <a:alpha val="6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000000"/>
                </a:solidFill>
                <a:effectLst/>
                <a:latin typeface="Arial Narrow" pitchFamily="34" charset="0"/>
                <a:ea typeface="ＭＳ Ｐゴシック" pitchFamily="34" charset="-128"/>
              </a:rPr>
              <a:t>Application Events</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052736"/>
            <a:ext cx="8674101" cy="4641764"/>
          </a:xfrm>
        </p:spPr>
        <p:txBody>
          <a:bodyPr/>
          <a:lstStyle/>
          <a:p>
            <a:r>
              <a:rPr lang="en-GB" sz="2000" dirty="0" smtClean="0"/>
              <a:t>CPUs and </a:t>
            </a:r>
            <a:r>
              <a:rPr lang="en-GB" sz="2000" dirty="0" err="1" smtClean="0"/>
              <a:t>CoreSight</a:t>
            </a:r>
            <a:r>
              <a:rPr lang="en-GB" sz="2000" dirty="0" smtClean="0"/>
              <a:t> </a:t>
            </a:r>
            <a:r>
              <a:rPr lang="en-GB" sz="2000" dirty="0" smtClean="0">
                <a:solidFill>
                  <a:schemeClr val="tx1"/>
                </a:solidFill>
              </a:rPr>
              <a:t>compatible</a:t>
            </a:r>
            <a:r>
              <a:rPr lang="en-GB" sz="2000" dirty="0" smtClean="0"/>
              <a:t> IP synthesized on the FPGA are accessible via the Debug Access Port (DAP) and therefore detectable and </a:t>
            </a:r>
            <a:r>
              <a:rPr lang="en-GB" sz="2000" dirty="0" err="1" smtClean="0"/>
              <a:t>debuggable</a:t>
            </a:r>
            <a:r>
              <a:rPr lang="en-GB" sz="2000" dirty="0" smtClean="0"/>
              <a:t> by DS-5</a:t>
            </a:r>
            <a:endParaRPr lang="en-GB" sz="2000" dirty="0"/>
          </a:p>
        </p:txBody>
      </p:sp>
      <p:sp>
        <p:nvSpPr>
          <p:cNvPr id="8" name="Rectangle 7"/>
          <p:cNvSpPr/>
          <p:nvPr/>
        </p:nvSpPr>
        <p:spPr bwMode="auto">
          <a:xfrm>
            <a:off x="3957900" y="3449339"/>
            <a:ext cx="4749800" cy="2349501"/>
          </a:xfrm>
          <a:prstGeom prst="rect">
            <a:avLst/>
          </a:prstGeom>
          <a:solidFill>
            <a:schemeClr val="tx2">
              <a:lumMod val="20000"/>
              <a:lumOff val="8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sp>
        <p:nvSpPr>
          <p:cNvPr id="9" name="TextBox 8"/>
          <p:cNvSpPr txBox="1"/>
          <p:nvPr/>
        </p:nvSpPr>
        <p:spPr>
          <a:xfrm>
            <a:off x="7918411" y="5282690"/>
            <a:ext cx="624189" cy="338554"/>
          </a:xfrm>
          <a:prstGeom prst="rect">
            <a:avLst/>
          </a:prstGeom>
          <a:noFill/>
        </p:spPr>
        <p:txBody>
          <a:bodyPr wrap="square" rtlCol="0">
            <a:spAutoFit/>
          </a:bodyPr>
          <a:lstStyle/>
          <a:p>
            <a:r>
              <a:rPr lang="en-GB" sz="1600" dirty="0" smtClean="0"/>
              <a:t>HPS</a:t>
            </a:r>
            <a:endParaRPr lang="en-GB" sz="1600" dirty="0"/>
          </a:p>
        </p:txBody>
      </p:sp>
      <p:sp>
        <p:nvSpPr>
          <p:cNvPr id="10" name="Rectangle 9"/>
          <p:cNvSpPr/>
          <p:nvPr/>
        </p:nvSpPr>
        <p:spPr bwMode="auto">
          <a:xfrm>
            <a:off x="3957900" y="1988840"/>
            <a:ext cx="4739091" cy="1315720"/>
          </a:xfrm>
          <a:prstGeom prst="rect">
            <a:avLst/>
          </a:prstGeom>
          <a:solidFill>
            <a:schemeClr val="tx2">
              <a:lumMod val="40000"/>
              <a:lumOff val="6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sp>
        <p:nvSpPr>
          <p:cNvPr id="11" name="TextBox 10"/>
          <p:cNvSpPr txBox="1"/>
          <p:nvPr/>
        </p:nvSpPr>
        <p:spPr>
          <a:xfrm>
            <a:off x="7848639" y="2904993"/>
            <a:ext cx="753731" cy="338554"/>
          </a:xfrm>
          <a:prstGeom prst="rect">
            <a:avLst/>
          </a:prstGeom>
          <a:noFill/>
        </p:spPr>
        <p:txBody>
          <a:bodyPr wrap="none" rtlCol="0">
            <a:spAutoFit/>
          </a:bodyPr>
          <a:lstStyle/>
          <a:p>
            <a:r>
              <a:rPr lang="en-GB" sz="1600" dirty="0" smtClean="0"/>
              <a:t>FPGA</a:t>
            </a:r>
            <a:endParaRPr lang="en-GB" sz="1600" dirty="0"/>
          </a:p>
        </p:txBody>
      </p:sp>
      <p:sp>
        <p:nvSpPr>
          <p:cNvPr id="73" name="Rounded Rectangle 72"/>
          <p:cNvSpPr/>
          <p:nvPr/>
        </p:nvSpPr>
        <p:spPr bwMode="auto">
          <a:xfrm>
            <a:off x="6555551" y="3919240"/>
            <a:ext cx="1100667" cy="771695"/>
          </a:xfrm>
          <a:prstGeom prst="roundRect">
            <a:avLst/>
          </a:prstGeom>
          <a:ln>
            <a:solidFill>
              <a:schemeClr val="tx1"/>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ea typeface="MS PGothic" pitchFamily="34" charset="-128"/>
              </a:rPr>
              <a:t>Cortex-A9</a:t>
            </a:r>
          </a:p>
        </p:txBody>
      </p:sp>
      <p:cxnSp>
        <p:nvCxnSpPr>
          <p:cNvPr id="76" name="Shape 174"/>
          <p:cNvCxnSpPr/>
          <p:nvPr/>
        </p:nvCxnSpPr>
        <p:spPr bwMode="auto">
          <a:xfrm flipV="1">
            <a:off x="3500700" y="4053935"/>
            <a:ext cx="979943" cy="207050"/>
          </a:xfrm>
          <a:prstGeom prst="bentConnector4">
            <a:avLst>
              <a:gd name="adj1" fmla="val 97520"/>
              <a:gd name="adj2" fmla="val 1859"/>
            </a:avLst>
          </a:prstGeom>
          <a:noFill/>
          <a:ln w="19050"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a:off x="4868893" y="4253692"/>
            <a:ext cx="464457" cy="0"/>
          </a:xfrm>
          <a:prstGeom prst="line">
            <a:avLst/>
          </a:prstGeom>
          <a:noFill/>
          <a:ln w="19050" cap="flat" cmpd="sng" algn="ctr">
            <a:solidFill>
              <a:schemeClr val="tx1"/>
            </a:solidFill>
            <a:prstDash val="solid"/>
            <a:round/>
            <a:headEnd type="none" w="med" len="med"/>
            <a:tailEnd type="none" w="med" len="med"/>
          </a:ln>
          <a:effectLst/>
        </p:spPr>
      </p:cxnSp>
      <p:cxnSp>
        <p:nvCxnSpPr>
          <p:cNvPr id="45" name="Straight Connector 44"/>
          <p:cNvCxnSpPr>
            <a:stCxn id="47" idx="3"/>
            <a:endCxn id="73" idx="1"/>
          </p:cNvCxnSpPr>
          <p:nvPr/>
        </p:nvCxnSpPr>
        <p:spPr bwMode="auto">
          <a:xfrm>
            <a:off x="5939100" y="4301760"/>
            <a:ext cx="616451" cy="3328"/>
          </a:xfrm>
          <a:prstGeom prst="line">
            <a:avLst/>
          </a:prstGeom>
          <a:noFill/>
          <a:ln w="19050" cap="flat" cmpd="sng" algn="ctr">
            <a:solidFill>
              <a:schemeClr val="tx1"/>
            </a:solidFill>
            <a:prstDash val="solid"/>
            <a:round/>
            <a:headEnd type="none" w="med" len="med"/>
            <a:tailEnd type="none" w="med" len="med"/>
          </a:ln>
          <a:effectLst/>
        </p:spPr>
      </p:cxnSp>
      <p:sp>
        <p:nvSpPr>
          <p:cNvPr id="46" name="Rounded Rectangle 45"/>
          <p:cNvSpPr/>
          <p:nvPr/>
        </p:nvSpPr>
        <p:spPr bwMode="auto">
          <a:xfrm>
            <a:off x="4116576" y="4067790"/>
            <a:ext cx="728134" cy="364067"/>
          </a:xfrm>
          <a:prstGeom prst="roundRect">
            <a:avLst/>
          </a:prstGeom>
          <a:solidFill>
            <a:schemeClr val="bg2">
              <a:lumMod val="40000"/>
              <a:lumOff val="6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Arial" charset="0"/>
                <a:ea typeface="MS PGothic" pitchFamily="34" charset="-128"/>
              </a:rPr>
              <a:t>DAP</a:t>
            </a:r>
          </a:p>
        </p:txBody>
      </p:sp>
      <p:sp>
        <p:nvSpPr>
          <p:cNvPr id="47" name="Rounded Rectangle 46"/>
          <p:cNvSpPr/>
          <p:nvPr/>
        </p:nvSpPr>
        <p:spPr bwMode="auto">
          <a:xfrm>
            <a:off x="5249417" y="3833380"/>
            <a:ext cx="689683" cy="936759"/>
          </a:xfrm>
          <a:prstGeom prst="roundRect">
            <a:avLst/>
          </a:prstGeom>
          <a:solidFill>
            <a:schemeClr val="bg2">
              <a:lumMod val="40000"/>
              <a:lumOff val="6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Arial" charset="0"/>
                <a:ea typeface="MS PGothic" pitchFamily="34" charset="-128"/>
              </a:rPr>
              <a:t>Debug</a:t>
            </a:r>
            <a:br>
              <a:rPr kumimoji="0" lang="en-GB" sz="1200" b="0" i="0" u="none" strike="noStrike" cap="none" normalizeH="0" baseline="0" dirty="0" smtClean="0">
                <a:ln>
                  <a:noFill/>
                </a:ln>
                <a:solidFill>
                  <a:srgbClr val="000000"/>
                </a:solidFill>
                <a:effectLst/>
                <a:latin typeface="Arial" charset="0"/>
                <a:ea typeface="MS PGothic" pitchFamily="34" charset="-128"/>
              </a:rPr>
            </a:br>
            <a:r>
              <a:rPr kumimoji="0" lang="en-GB" sz="1200" b="0" i="0" u="none" strike="noStrike" cap="none" normalizeH="0" baseline="0" dirty="0" smtClean="0">
                <a:ln>
                  <a:noFill/>
                </a:ln>
                <a:solidFill>
                  <a:srgbClr val="000000"/>
                </a:solidFill>
                <a:effectLst/>
                <a:latin typeface="Arial" charset="0"/>
                <a:ea typeface="MS PGothic" pitchFamily="34" charset="-128"/>
              </a:rPr>
              <a:t>bus</a:t>
            </a:r>
          </a:p>
        </p:txBody>
      </p:sp>
      <p:sp>
        <p:nvSpPr>
          <p:cNvPr id="48" name="Rounded Rectangle 47"/>
          <p:cNvSpPr/>
          <p:nvPr/>
        </p:nvSpPr>
        <p:spPr bwMode="auto">
          <a:xfrm>
            <a:off x="3203848" y="3758413"/>
            <a:ext cx="728134" cy="534608"/>
          </a:xfrm>
          <a:prstGeom prst="roundRect">
            <a:avLst/>
          </a:prstGeom>
          <a:no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Arial" charset="0"/>
                <a:ea typeface="MS PGothic" pitchFamily="34" charset="-128"/>
              </a:rPr>
              <a:t>SWD/</a:t>
            </a:r>
          </a:p>
          <a:p>
            <a:pPr marL="0" marR="0" indent="0" algn="ctr" defTabSz="914400" rtl="0" eaLnBrk="1" fontAlgn="base" latinLnBrk="0" hangingPunct="1">
              <a:lnSpc>
                <a:spcPct val="100000"/>
              </a:lnSpc>
              <a:spcBef>
                <a:spcPct val="0"/>
              </a:spcBef>
              <a:spcAft>
                <a:spcPct val="0"/>
              </a:spcAft>
              <a:buClrTx/>
              <a:buSzTx/>
              <a:buFontTx/>
              <a:buNone/>
              <a:tabLst/>
            </a:pPr>
            <a:r>
              <a:rPr lang="en-GB" sz="1200" b="0" dirty="0" smtClean="0"/>
              <a:t>JTAG</a:t>
            </a:r>
            <a:endParaRPr kumimoji="0" lang="en-GB" sz="1200" b="0" i="0" u="none" strike="noStrike" cap="none" normalizeH="0" baseline="0" dirty="0" smtClean="0">
              <a:ln>
                <a:noFill/>
              </a:ln>
              <a:solidFill>
                <a:srgbClr val="000000"/>
              </a:solidFill>
              <a:effectLst/>
              <a:latin typeface="Arial" charset="0"/>
              <a:ea typeface="MS PGothic" pitchFamily="34" charset="-128"/>
            </a:endParaRPr>
          </a:p>
        </p:txBody>
      </p:sp>
      <p:sp>
        <p:nvSpPr>
          <p:cNvPr id="95" name="Rounded Rectangle 94"/>
          <p:cNvSpPr/>
          <p:nvPr/>
        </p:nvSpPr>
        <p:spPr bwMode="auto">
          <a:xfrm>
            <a:off x="6555551" y="4833640"/>
            <a:ext cx="1100667" cy="771695"/>
          </a:xfrm>
          <a:prstGeom prst="roundRect">
            <a:avLst/>
          </a:prstGeom>
          <a:ln>
            <a:solidFill>
              <a:schemeClr val="tx1"/>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ea typeface="MS PGothic" pitchFamily="34" charset="-128"/>
              </a:rPr>
              <a:t>Cortex-A9</a:t>
            </a:r>
          </a:p>
        </p:txBody>
      </p:sp>
      <p:sp>
        <p:nvSpPr>
          <p:cNvPr id="107" name="Rounded Rectangle 106"/>
          <p:cNvSpPr/>
          <p:nvPr/>
        </p:nvSpPr>
        <p:spPr bwMode="auto">
          <a:xfrm>
            <a:off x="6548700" y="2149259"/>
            <a:ext cx="1094820" cy="457119"/>
          </a:xfrm>
          <a:prstGeom prst="roundRect">
            <a:avLst/>
          </a:prstGeom>
          <a:solidFill>
            <a:schemeClr val="tx2">
              <a:lumMod val="20000"/>
              <a:lumOff val="80000"/>
            </a:schemeClr>
          </a:solidFill>
          <a:ln>
            <a:solidFill>
              <a:schemeClr val="tx1"/>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ea typeface="MS PGothic" pitchFamily="34" charset="-128"/>
              </a:rPr>
              <a:t>DSP</a:t>
            </a:r>
          </a:p>
        </p:txBody>
      </p:sp>
      <p:cxnSp>
        <p:nvCxnSpPr>
          <p:cNvPr id="108" name="Straight Connector 107"/>
          <p:cNvCxnSpPr/>
          <p:nvPr/>
        </p:nvCxnSpPr>
        <p:spPr bwMode="auto">
          <a:xfrm>
            <a:off x="6300192" y="2924944"/>
            <a:ext cx="288032" cy="0"/>
          </a:xfrm>
          <a:prstGeom prst="line">
            <a:avLst/>
          </a:prstGeom>
          <a:noFill/>
          <a:ln w="19050" cap="flat" cmpd="sng" algn="ctr">
            <a:solidFill>
              <a:schemeClr val="tx1"/>
            </a:solidFill>
            <a:prstDash val="solid"/>
            <a:round/>
            <a:headEnd type="none" w="med" len="med"/>
            <a:tailEnd type="none" w="med" len="med"/>
          </a:ln>
          <a:effectLst/>
        </p:spPr>
      </p:cxnSp>
      <p:sp>
        <p:nvSpPr>
          <p:cNvPr id="2" name="Title 1"/>
          <p:cNvSpPr>
            <a:spLocks noGrp="1"/>
          </p:cNvSpPr>
          <p:nvPr>
            <p:ph type="title"/>
          </p:nvPr>
        </p:nvSpPr>
        <p:spPr>
          <a:xfrm>
            <a:off x="251520" y="188640"/>
            <a:ext cx="8664771" cy="779320"/>
          </a:xfrm>
        </p:spPr>
        <p:txBody>
          <a:bodyPr/>
          <a:lstStyle/>
          <a:p>
            <a:r>
              <a:rPr lang="en-GB" dirty="0" smtClean="0"/>
              <a:t>Synthesizing CPUs on FPGA</a:t>
            </a:r>
            <a:endParaRPr lang="en-GB" dirty="0"/>
          </a:p>
        </p:txBody>
      </p:sp>
      <p:pic>
        <p:nvPicPr>
          <p:cNvPr id="4" name="Picture 2"/>
          <p:cNvPicPr>
            <a:picLocks noChangeAspect="1" noChangeArrowheads="1"/>
          </p:cNvPicPr>
          <p:nvPr/>
        </p:nvPicPr>
        <p:blipFill>
          <a:blip r:embed="rId3" cstate="print"/>
          <a:srcRect/>
          <a:stretch>
            <a:fillRect/>
          </a:stretch>
        </p:blipFill>
        <p:spPr bwMode="auto">
          <a:xfrm>
            <a:off x="264681" y="2564904"/>
            <a:ext cx="3011175" cy="2977902"/>
          </a:xfrm>
          <a:prstGeom prst="rect">
            <a:avLst/>
          </a:prstGeom>
          <a:noFill/>
          <a:ln w="9525">
            <a:noFill/>
            <a:miter lim="800000"/>
            <a:headEnd/>
            <a:tailEnd/>
          </a:ln>
        </p:spPr>
      </p:pic>
      <p:cxnSp>
        <p:nvCxnSpPr>
          <p:cNvPr id="25" name="Elbow Connector 24"/>
          <p:cNvCxnSpPr>
            <a:stCxn id="95" idx="1"/>
            <a:endCxn id="107" idx="1"/>
          </p:cNvCxnSpPr>
          <p:nvPr/>
        </p:nvCxnSpPr>
        <p:spPr bwMode="auto">
          <a:xfrm rot="10800000">
            <a:off x="6548701" y="2377820"/>
            <a:ext cx="6851" cy="2841669"/>
          </a:xfrm>
          <a:prstGeom prst="bentConnector3">
            <a:avLst>
              <a:gd name="adj1" fmla="val 3638959"/>
            </a:avLst>
          </a:prstGeom>
          <a:solidFill>
            <a:schemeClr val="accent1"/>
          </a:solidFill>
          <a:ln w="9525" cap="flat" cmpd="sng" algn="ctr">
            <a:solidFill>
              <a:schemeClr val="tx1"/>
            </a:solidFill>
            <a:prstDash val="solid"/>
            <a:round/>
            <a:headEnd type="none" w="med" len="med"/>
            <a:tailEnd type="none" w="med" len="med"/>
          </a:ln>
          <a:effectLst/>
        </p:spPr>
      </p:cxnSp>
      <p:sp>
        <p:nvSpPr>
          <p:cNvPr id="78" name="Rounded Rectangle 77"/>
          <p:cNvSpPr/>
          <p:nvPr/>
        </p:nvSpPr>
        <p:spPr bwMode="auto">
          <a:xfrm>
            <a:off x="6555553" y="2720759"/>
            <a:ext cx="1100667" cy="457119"/>
          </a:xfrm>
          <a:prstGeom prst="roundRect">
            <a:avLst/>
          </a:prstGeom>
          <a:solidFill>
            <a:schemeClr val="tx2">
              <a:lumMod val="20000"/>
              <a:lumOff val="80000"/>
            </a:schemeClr>
          </a:solidFill>
          <a:ln>
            <a:solidFill>
              <a:schemeClr val="tx1"/>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ea typeface="MS PGothic" pitchFamily="34" charset="-128"/>
              </a:rPr>
              <a:t>IP</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841066" y="-222730"/>
            <a:ext cx="2556050" cy="2373261"/>
          </a:xfrm>
          <a:prstGeom prst="rect">
            <a:avLst/>
          </a:prstGeom>
          <a:effectLst/>
        </p:spPr>
      </p:pic>
      <p:sp>
        <p:nvSpPr>
          <p:cNvPr id="5" name="Title 4"/>
          <p:cNvSpPr>
            <a:spLocks noGrp="1"/>
          </p:cNvSpPr>
          <p:nvPr>
            <p:ph type="title"/>
          </p:nvPr>
        </p:nvSpPr>
        <p:spPr>
          <a:xfrm>
            <a:off x="179512" y="188640"/>
            <a:ext cx="8664771" cy="779320"/>
          </a:xfrm>
        </p:spPr>
        <p:txBody>
          <a:bodyPr/>
          <a:lstStyle/>
          <a:p>
            <a:r>
              <a:rPr lang="en-US" dirty="0" smtClean="0"/>
              <a:t>Key Benefits for Developers</a:t>
            </a:r>
            <a:endParaRPr lang="en-US" dirty="0"/>
          </a:p>
        </p:txBody>
      </p:sp>
      <p:sp>
        <p:nvSpPr>
          <p:cNvPr id="2" name="Content Placeholder 1"/>
          <p:cNvSpPr>
            <a:spLocks noGrp="1"/>
          </p:cNvSpPr>
          <p:nvPr>
            <p:ph idx="1"/>
          </p:nvPr>
        </p:nvSpPr>
        <p:spPr>
          <a:xfrm>
            <a:off x="350838" y="1187450"/>
            <a:ext cx="8331200" cy="5080000"/>
          </a:xfrm>
        </p:spPr>
        <p:txBody>
          <a:bodyPr>
            <a:normAutofit lnSpcReduction="10000"/>
          </a:bodyPr>
          <a:lstStyle/>
          <a:p>
            <a:pPr marL="0" lvl="0" indent="0">
              <a:buNone/>
            </a:pPr>
            <a:r>
              <a:rPr lang="en-US" sz="2400" b="1" dirty="0" smtClean="0">
                <a:solidFill>
                  <a:schemeClr val="tx2"/>
                </a:solidFill>
              </a:rPr>
              <a:t>Removes Debugging Barrier!</a:t>
            </a:r>
          </a:p>
          <a:p>
            <a:pPr marL="0" lvl="0" indent="0">
              <a:buNone/>
            </a:pPr>
            <a:endParaRPr lang="en-US" sz="1200" b="1" dirty="0" smtClean="0">
              <a:solidFill>
                <a:schemeClr val="tx2"/>
              </a:solidFill>
            </a:endParaRPr>
          </a:p>
          <a:p>
            <a:r>
              <a:rPr lang="en-US" sz="2400" dirty="0"/>
              <a:t>Faster time </a:t>
            </a:r>
            <a:r>
              <a:rPr lang="en-US" sz="2400" dirty="0" smtClean="0"/>
              <a:t>to </a:t>
            </a:r>
            <a:r>
              <a:rPr lang="en-US" sz="2400" dirty="0"/>
              <a:t>market,</a:t>
            </a:r>
            <a:br>
              <a:rPr lang="en-US" sz="2400" dirty="0"/>
            </a:br>
            <a:r>
              <a:rPr lang="en-US" sz="2400" dirty="0"/>
              <a:t>lower development costs</a:t>
            </a:r>
          </a:p>
          <a:p>
            <a:pPr lvl="0">
              <a:spcBef>
                <a:spcPts val="1200"/>
              </a:spcBef>
            </a:pPr>
            <a:r>
              <a:rPr lang="en-US" sz="2400" dirty="0" smtClean="0"/>
              <a:t>Significant </a:t>
            </a:r>
            <a:r>
              <a:rPr lang="en-US" sz="2400" dirty="0"/>
              <a:t>productivity </a:t>
            </a:r>
            <a:r>
              <a:rPr lang="en-US" sz="2400" dirty="0" smtClean="0"/>
              <a:t>gains</a:t>
            </a:r>
          </a:p>
          <a:p>
            <a:pPr lvl="0">
              <a:spcBef>
                <a:spcPts val="1200"/>
              </a:spcBef>
            </a:pPr>
            <a:r>
              <a:rPr lang="en-US" sz="2400" dirty="0" smtClean="0"/>
              <a:t>Provides software debug views</a:t>
            </a:r>
            <a:br>
              <a:rPr lang="en-US" sz="2400" dirty="0" smtClean="0"/>
            </a:br>
            <a:r>
              <a:rPr lang="en-US" sz="2400" dirty="0" smtClean="0"/>
              <a:t>of full </a:t>
            </a:r>
            <a:r>
              <a:rPr lang="en-US" sz="2400" dirty="0" err="1" smtClean="0"/>
              <a:t>SoC</a:t>
            </a:r>
            <a:r>
              <a:rPr lang="en-US" sz="2400" dirty="0" smtClean="0"/>
              <a:t> by </a:t>
            </a:r>
            <a:r>
              <a:rPr lang="en-US" sz="2400" u="sng" dirty="0" smtClean="0"/>
              <a:t>adapting to changing FPGA designs</a:t>
            </a:r>
          </a:p>
          <a:p>
            <a:pPr lvl="0">
              <a:spcBef>
                <a:spcPts val="1200"/>
              </a:spcBef>
            </a:pPr>
            <a:r>
              <a:rPr lang="en-US" sz="2400" dirty="0" smtClean="0"/>
              <a:t>Unprecedented </a:t>
            </a:r>
            <a:r>
              <a:rPr lang="en-US" sz="2400" dirty="0"/>
              <a:t>visibility and control </a:t>
            </a:r>
            <a:r>
              <a:rPr lang="en-US" sz="2400" dirty="0" smtClean="0"/>
              <a:t>across</a:t>
            </a:r>
            <a:br>
              <a:rPr lang="en-US" sz="2400" dirty="0" smtClean="0"/>
            </a:br>
            <a:r>
              <a:rPr lang="en-US" sz="2400" dirty="0" smtClean="0"/>
              <a:t>processor </a:t>
            </a:r>
            <a:r>
              <a:rPr lang="en-US" sz="2400" dirty="0"/>
              <a:t>cores and across CPU, FPGA </a:t>
            </a:r>
            <a:r>
              <a:rPr lang="en-US" sz="2400" dirty="0" smtClean="0"/>
              <a:t>domains</a:t>
            </a:r>
            <a:endParaRPr lang="en-US" sz="2400" dirty="0"/>
          </a:p>
          <a:p>
            <a:pPr lvl="0">
              <a:spcBef>
                <a:spcPts val="1200"/>
              </a:spcBef>
            </a:pPr>
            <a:r>
              <a:rPr lang="en-US" sz="2400" dirty="0"/>
              <a:t>Standard, widely </a:t>
            </a:r>
            <a:r>
              <a:rPr lang="en-US" sz="2400" dirty="0" smtClean="0"/>
              <a:t>used, familiar DS-5 user interface </a:t>
            </a:r>
            <a:r>
              <a:rPr lang="en-US" sz="2400" dirty="0"/>
              <a:t>provides SW engineers </a:t>
            </a:r>
            <a:r>
              <a:rPr lang="en-US" sz="2400" dirty="0" smtClean="0"/>
              <a:t>with rapid starts</a:t>
            </a:r>
            <a:endParaRPr lang="en-US" sz="2400" dirty="0"/>
          </a:p>
          <a:p>
            <a:pPr lvl="0">
              <a:spcBef>
                <a:spcPts val="1200"/>
              </a:spcBef>
            </a:pPr>
            <a:r>
              <a:rPr lang="en-US" sz="2400" dirty="0"/>
              <a:t>OEM packing ensures ease of licensing and ease of </a:t>
            </a:r>
            <a:r>
              <a:rPr lang="en-US" sz="2400" dirty="0" smtClean="0"/>
              <a:t>use</a:t>
            </a:r>
            <a:endParaRPr lang="en-US" sz="2400" dirty="0"/>
          </a:p>
          <a:p>
            <a:pPr lvl="0"/>
            <a:endParaRPr lang="en-US" sz="2400"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fld id="{6CE5E3FE-A279-48DF-B3FF-4EAF46D5DB6F}" type="slidenum">
              <a:rPr lang="en-US" smtClean="0"/>
              <a:pPr/>
              <a:t>64</a:t>
            </a:fld>
            <a:endParaRPr lang="en-US" dirty="0"/>
          </a:p>
        </p:txBody>
      </p:sp>
      <p:grpSp>
        <p:nvGrpSpPr>
          <p:cNvPr id="3" name="Group 11"/>
          <p:cNvGrpSpPr/>
          <p:nvPr/>
        </p:nvGrpSpPr>
        <p:grpSpPr>
          <a:xfrm>
            <a:off x="5384265" y="1089285"/>
            <a:ext cx="2122492" cy="2122492"/>
            <a:chOff x="6941130" y="1404846"/>
            <a:chExt cx="1305099" cy="1305099"/>
          </a:xfrm>
        </p:grpSpPr>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9914" y="1555488"/>
              <a:ext cx="1047612" cy="1046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quot;No&quot; Symbol 16"/>
            <p:cNvSpPr/>
            <p:nvPr/>
          </p:nvSpPr>
          <p:spPr bwMode="auto">
            <a:xfrm>
              <a:off x="6941130" y="1404846"/>
              <a:ext cx="1305099" cy="1305099"/>
            </a:xfrm>
            <a:prstGeom prst="noSmoking">
              <a:avLst>
                <a:gd name="adj" fmla="val 7802"/>
              </a:avLst>
            </a:prstGeom>
            <a:solidFill>
              <a:srgbClr val="FF0000"/>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621592536"/>
      </p:ext>
    </p:extLst>
  </p:cSld>
  <p:clrMapOvr>
    <a:masterClrMapping/>
  </p:clrMapOvr>
  <p:transition advTm="30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7" name="Rectangle 13"/>
          <p:cNvSpPr>
            <a:spLocks noGrp="1" noChangeArrowheads="1"/>
          </p:cNvSpPr>
          <p:nvPr>
            <p:ph type="ctrTitle"/>
          </p:nvPr>
        </p:nvSpPr>
        <p:spPr>
          <a:xfrm>
            <a:off x="683568" y="1844824"/>
            <a:ext cx="7128792" cy="1470025"/>
          </a:xfrm>
          <a:noFill/>
          <a:ln/>
        </p:spPr>
        <p:txBody>
          <a:bodyPr/>
          <a:lstStyle/>
          <a:p>
            <a:r>
              <a:rPr lang="en-US" dirty="0" smtClean="0"/>
              <a:t>Embedded Linux for SoC</a:t>
            </a:r>
            <a:br>
              <a:rPr lang="en-US" dirty="0" smtClean="0"/>
            </a:br>
            <a:r>
              <a:rPr lang="en-US" dirty="0" smtClean="0"/>
              <a:t>    </a:t>
            </a:r>
            <a:br>
              <a:rPr lang="en-US" dirty="0" smtClean="0"/>
            </a:br>
            <a:r>
              <a:rPr lang="en-US" sz="2400" dirty="0" smtClean="0"/>
              <a:t>Software Design Flow – Part 2</a:t>
            </a:r>
            <a:endParaRPr lang="en-US" sz="2400" dirty="0"/>
          </a:p>
        </p:txBody>
      </p:sp>
      <p:pic>
        <p:nvPicPr>
          <p:cNvPr id="3" name="Picture 2" descr="http://dpnm.postech.ac.kr/emLinux/peng1wb.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7" y="1113970"/>
            <a:ext cx="1368152" cy="15055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424936" cy="779320"/>
          </a:xfrm>
        </p:spPr>
        <p:txBody>
          <a:bodyPr/>
          <a:lstStyle/>
          <a:p>
            <a:r>
              <a:rPr lang="en-US" dirty="0" smtClean="0"/>
              <a:t>Getting to the familiar Linux Boot</a:t>
            </a: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solidFill>
                  <a:srgbClr val="000000"/>
                </a:solidFill>
              </a:rPr>
              <a:pPr>
                <a:defRPr/>
              </a:pPr>
              <a:t>66</a:t>
            </a:fld>
            <a:endParaRPr lang="en-US" dirty="0">
              <a:solidFill>
                <a:srgbClr val="000000"/>
              </a:solidFill>
            </a:endParaRPr>
          </a:p>
        </p:txBody>
      </p:sp>
      <p:pic>
        <p:nvPicPr>
          <p:cNvPr id="1026" name="Picture 0" descr="Hammerhead_linux.jpg"/>
          <p:cNvPicPr>
            <a:picLocks noChangeAspect="1" noChangeArrowheads="1"/>
          </p:cNvPicPr>
          <p:nvPr/>
        </p:nvPicPr>
        <p:blipFill>
          <a:blip r:embed="rId3" cstate="print"/>
          <a:srcRect/>
          <a:stretch>
            <a:fillRect/>
          </a:stretch>
        </p:blipFill>
        <p:spPr bwMode="auto">
          <a:xfrm>
            <a:off x="1259632" y="1340768"/>
            <a:ext cx="6209480" cy="40264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352928" cy="779320"/>
          </a:xfrm>
        </p:spPr>
        <p:txBody>
          <a:bodyPr/>
          <a:lstStyle/>
          <a:p>
            <a:r>
              <a:rPr lang="en-US" dirty="0" smtClean="0"/>
              <a:t>SoC Linux: Key Takeaways</a:t>
            </a:r>
            <a:endParaRPr lang="en-US" dirty="0"/>
          </a:p>
        </p:txBody>
      </p:sp>
      <p:sp>
        <p:nvSpPr>
          <p:cNvPr id="3" name="Content Placeholder 2"/>
          <p:cNvSpPr>
            <a:spLocks noGrp="1"/>
          </p:cNvSpPr>
          <p:nvPr>
            <p:ph idx="1"/>
          </p:nvPr>
        </p:nvSpPr>
        <p:spPr>
          <a:xfrm>
            <a:off x="350836" y="1187450"/>
            <a:ext cx="6741444" cy="4977854"/>
          </a:xfrm>
        </p:spPr>
        <p:txBody>
          <a:bodyPr>
            <a:normAutofit fontScale="85000" lnSpcReduction="10000"/>
          </a:bodyPr>
          <a:lstStyle/>
          <a:p>
            <a:pPr>
              <a:spcAft>
                <a:spcPts val="600"/>
              </a:spcAft>
            </a:pPr>
            <a:r>
              <a:rPr lang="en-US" dirty="0" smtClean="0"/>
              <a:t>Linux &amp; tools available for SoC </a:t>
            </a:r>
          </a:p>
          <a:p>
            <a:pPr>
              <a:spcAft>
                <a:spcPts val="600"/>
              </a:spcAft>
            </a:pPr>
            <a:r>
              <a:rPr lang="en-US" dirty="0" smtClean="0"/>
              <a:t>One of the first ARM multi-vendor platforms supported by a single Linux Kernel v3.7</a:t>
            </a:r>
          </a:p>
          <a:p>
            <a:pPr>
              <a:spcAft>
                <a:spcPts val="600"/>
              </a:spcAft>
            </a:pPr>
            <a:r>
              <a:rPr lang="en-US" dirty="0" smtClean="0"/>
              <a:t>Leverages new, efficient community methodology for generating custom Linux distributions - </a:t>
            </a:r>
            <a:r>
              <a:rPr lang="en-US" dirty="0" err="1" smtClean="0"/>
              <a:t>Yocto</a:t>
            </a:r>
            <a:endParaRPr lang="en-US" dirty="0" smtClean="0"/>
          </a:p>
          <a:p>
            <a:pPr>
              <a:spcAft>
                <a:spcPts val="600"/>
              </a:spcAft>
            </a:pPr>
            <a:r>
              <a:rPr lang="en-US" dirty="0" smtClean="0"/>
              <a:t>Innovation on Device Tree to support “changing” hardware profile</a:t>
            </a:r>
          </a:p>
          <a:p>
            <a:pPr lvl="1">
              <a:spcAft>
                <a:spcPts val="600"/>
              </a:spcAft>
            </a:pPr>
            <a:r>
              <a:rPr lang="en-US" dirty="0" smtClean="0"/>
              <a:t>Device Tree Generator (DTG),  available v13.0 SP1</a:t>
            </a:r>
          </a:p>
          <a:p>
            <a:pPr>
              <a:spcAft>
                <a:spcPts val="600"/>
              </a:spcAft>
            </a:pPr>
            <a:r>
              <a:rPr lang="en-US" dirty="0" smtClean="0"/>
              <a:t>Community Portal to facilitate collaboration with developers</a:t>
            </a:r>
          </a:p>
          <a:p>
            <a:pPr>
              <a:spcAft>
                <a:spcPts val="600"/>
              </a:spcAft>
            </a:pPr>
            <a:r>
              <a:rPr lang="en-US" dirty="0" smtClean="0"/>
              <a:t>Kernel, U-Boot up-streamed and maintained</a:t>
            </a:r>
          </a:p>
          <a:p>
            <a:pPr>
              <a:spcAft>
                <a:spcPts val="600"/>
              </a:spcAft>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67</a:t>
            </a:fld>
            <a:endParaRPr lang="en-US" dirty="0"/>
          </a:p>
        </p:txBody>
      </p:sp>
      <p:pic>
        <p:nvPicPr>
          <p:cNvPr id="6" name="Picture 80" descr="http://www.quest-qld.com/fonts/index.html">
            <a:hlinkClick r:id="rId3"/>
          </p:cNvPr>
          <p:cNvPicPr>
            <a:picLocks noChangeAspect="1" noChangeArrowheads="1"/>
          </p:cNvPicPr>
          <p:nvPr/>
        </p:nvPicPr>
        <p:blipFill>
          <a:blip r:embed="rId4" cstate="print"/>
          <a:srcRect/>
          <a:stretch>
            <a:fillRect/>
          </a:stretch>
        </p:blipFill>
        <p:spPr bwMode="auto">
          <a:xfrm>
            <a:off x="7164288" y="2276872"/>
            <a:ext cx="1769197" cy="20882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664771" cy="779320"/>
          </a:xfrm>
        </p:spPr>
        <p:txBody>
          <a:bodyPr/>
          <a:lstStyle/>
          <a:p>
            <a:r>
              <a:rPr lang="en-GB" dirty="0" smtClean="0"/>
              <a:t> Linux for SoC: Innovative Approach</a:t>
            </a:r>
            <a:endParaRPr lang="en-GB" dirty="0"/>
          </a:p>
        </p:txBody>
      </p:sp>
      <p:sp>
        <p:nvSpPr>
          <p:cNvPr id="3" name="Content Placeholder 2"/>
          <p:cNvSpPr>
            <a:spLocks noGrp="1"/>
          </p:cNvSpPr>
          <p:nvPr>
            <p:ph idx="1"/>
          </p:nvPr>
        </p:nvSpPr>
        <p:spPr/>
        <p:txBody>
          <a:bodyPr>
            <a:normAutofit/>
          </a:bodyPr>
          <a:lstStyle/>
          <a:p>
            <a:r>
              <a:rPr lang="en-GB" sz="2400" dirty="0" smtClean="0"/>
              <a:t>We discussed the low level hardware handoff:</a:t>
            </a:r>
          </a:p>
          <a:p>
            <a:endParaRPr lang="en-GB" dirty="0" smtClean="0"/>
          </a:p>
          <a:p>
            <a:pPr>
              <a:buNone/>
            </a:pPr>
            <a:endParaRPr lang="en-GB" dirty="0" smtClean="0"/>
          </a:p>
          <a:p>
            <a:endParaRPr lang="en-GB" dirty="0" smtClean="0"/>
          </a:p>
          <a:p>
            <a:endParaRPr lang="en-GB" dirty="0" smtClean="0"/>
          </a:p>
          <a:p>
            <a:r>
              <a:rPr lang="en-GB" sz="2400" dirty="0" smtClean="0"/>
              <a:t>Typically developers build Linux for fixed form chips</a:t>
            </a:r>
          </a:p>
          <a:p>
            <a:r>
              <a:rPr lang="en-GB" sz="2400" dirty="0" smtClean="0"/>
              <a:t>The SoC Challenge...</a:t>
            </a:r>
          </a:p>
          <a:p>
            <a:pPr>
              <a:buNone/>
            </a:pPr>
            <a:r>
              <a:rPr lang="en-GB" sz="2400" dirty="0" smtClean="0"/>
              <a:t>	</a:t>
            </a:r>
            <a:r>
              <a:rPr lang="en-GB" sz="2400" i="1" dirty="0" smtClean="0">
                <a:solidFill>
                  <a:srgbClr val="FF0000"/>
                </a:solidFill>
              </a:rPr>
              <a:t>How do you build Linux for a chip that changes?</a:t>
            </a:r>
          </a:p>
          <a:p>
            <a:pPr>
              <a:buNone/>
            </a:pPr>
            <a:endParaRPr lang="en-GB" dirty="0" smtClean="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fld id="{A07BDBDC-D551-4D6B-8CFD-19451B3CDE55}" type="slidenum">
              <a:rPr lang="en-US" smtClean="0">
                <a:solidFill>
                  <a:srgbClr val="000000"/>
                </a:solidFill>
              </a:rPr>
              <a:pPr/>
              <a:t>68</a:t>
            </a:fld>
            <a:endParaRPr lang="en-US" dirty="0">
              <a:solidFill>
                <a:srgbClr val="000000"/>
              </a:solidFill>
            </a:endParaRPr>
          </a:p>
        </p:txBody>
      </p:sp>
      <p:pic>
        <p:nvPicPr>
          <p:cNvPr id="515074" name="Picture 2"/>
          <p:cNvPicPr>
            <a:picLocks noChangeAspect="1" noChangeArrowheads="1"/>
          </p:cNvPicPr>
          <p:nvPr/>
        </p:nvPicPr>
        <p:blipFill>
          <a:blip r:embed="rId3" cstate="print"/>
          <a:srcRect/>
          <a:stretch>
            <a:fillRect/>
          </a:stretch>
        </p:blipFill>
        <p:spPr bwMode="auto">
          <a:xfrm>
            <a:off x="1979712" y="1628800"/>
            <a:ext cx="2580917" cy="1872208"/>
          </a:xfrm>
          <a:prstGeom prst="rect">
            <a:avLst/>
          </a:prstGeom>
          <a:noFill/>
          <a:ln w="9525">
            <a:noFill/>
            <a:miter lim="800000"/>
            <a:headEnd/>
            <a:tailEnd/>
          </a:ln>
        </p:spPr>
      </p:pic>
      <p:sp>
        <p:nvSpPr>
          <p:cNvPr id="29" name="TextBox 28"/>
          <p:cNvSpPr txBox="1"/>
          <p:nvPr/>
        </p:nvSpPr>
        <p:spPr>
          <a:xfrm>
            <a:off x="323528" y="5085184"/>
            <a:ext cx="7719421" cy="523220"/>
          </a:xfrm>
          <a:prstGeom prst="rect">
            <a:avLst/>
          </a:prstGeom>
          <a:noFill/>
        </p:spPr>
        <p:txBody>
          <a:bodyPr wrap="none" rtlCol="0">
            <a:spAutoFit/>
          </a:bodyPr>
          <a:lstStyle/>
          <a:p>
            <a:r>
              <a:rPr lang="en-US" sz="2800" dirty="0" smtClean="0"/>
              <a:t>You use a “</a:t>
            </a:r>
            <a:r>
              <a:rPr lang="en-US" sz="2800" b="1" i="1" dirty="0" smtClean="0">
                <a:solidFill>
                  <a:schemeClr val="tx2">
                    <a:lumMod val="75000"/>
                  </a:schemeClr>
                </a:solidFill>
              </a:rPr>
              <a:t>Device Tree Generator</a:t>
            </a:r>
            <a:r>
              <a:rPr lang="en-US" sz="2800" dirty="0" smtClean="0"/>
              <a:t>”, of course!</a:t>
            </a:r>
            <a:endParaRPr lang="en-US" sz="28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8664771" cy="779320"/>
          </a:xfrm>
        </p:spPr>
        <p:txBody>
          <a:bodyPr/>
          <a:lstStyle/>
          <a:p>
            <a:r>
              <a:rPr lang="en-US" dirty="0" smtClean="0"/>
              <a:t>What’s a Linux Device Tree?</a:t>
            </a:r>
            <a:endParaRPr lang="en-US" dirty="0"/>
          </a:p>
        </p:txBody>
      </p:sp>
      <p:sp>
        <p:nvSpPr>
          <p:cNvPr id="3" name="Text Placeholder 2"/>
          <p:cNvSpPr>
            <a:spLocks noGrp="1"/>
          </p:cNvSpPr>
          <p:nvPr>
            <p:ph idx="1"/>
          </p:nvPr>
        </p:nvSpPr>
        <p:spPr>
          <a:xfrm>
            <a:off x="265112" y="1187450"/>
            <a:ext cx="8650288" cy="4679950"/>
          </a:xfrm>
        </p:spPr>
        <p:txBody>
          <a:bodyPr/>
          <a:lstStyle/>
          <a:p>
            <a:r>
              <a:rPr lang="en-US" sz="2400" dirty="0" smtClean="0"/>
              <a:t>A Data Structure for describing hardware</a:t>
            </a:r>
          </a:p>
          <a:p>
            <a:pPr lvl="1"/>
            <a:endParaRPr lang="en-US" sz="2400" dirty="0" smtClean="0"/>
          </a:p>
          <a:p>
            <a:r>
              <a:rPr lang="en-US" sz="2400" dirty="0" smtClean="0"/>
              <a:t>Enables Device Drivers to be linked to Linux kernel at run-time</a:t>
            </a:r>
          </a:p>
          <a:p>
            <a:pPr lvl="1"/>
            <a:r>
              <a:rPr lang="en-US" sz="1800" dirty="0" smtClean="0"/>
              <a:t>No Linux kernel recompile required</a:t>
            </a:r>
          </a:p>
          <a:p>
            <a:pPr lvl="1"/>
            <a:r>
              <a:rPr lang="en-US" sz="1800" dirty="0" smtClean="0"/>
              <a:t>Drivers loaded dynamically after loading Device Tree</a:t>
            </a:r>
          </a:p>
          <a:p>
            <a:pPr lvl="1"/>
            <a:r>
              <a:rPr lang="en-US" sz="1800" dirty="0" smtClean="0"/>
              <a:t>Device Tree embedded in FPGA memory, correct drivers are always loaded</a:t>
            </a:r>
          </a:p>
          <a:p>
            <a:pPr lvl="1"/>
            <a:r>
              <a:rPr lang="en-US" sz="1800" dirty="0" smtClean="0"/>
              <a:t>Can carry additional system information</a:t>
            </a:r>
          </a:p>
        </p:txBody>
      </p:sp>
      <p:pic>
        <p:nvPicPr>
          <p:cNvPr id="5" name="Picture 3"/>
          <p:cNvPicPr>
            <a:picLocks noChangeAspect="1" noChangeArrowheads="1"/>
          </p:cNvPicPr>
          <p:nvPr/>
        </p:nvPicPr>
        <p:blipFill>
          <a:blip r:embed="rId3" cstate="print"/>
          <a:srcRect/>
          <a:stretch>
            <a:fillRect/>
          </a:stretch>
        </p:blipFill>
        <p:spPr bwMode="auto">
          <a:xfrm>
            <a:off x="2393925" y="4149080"/>
            <a:ext cx="5064024" cy="204459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RM_Partners.jpg"/>
          <p:cNvPicPr>
            <a:picLocks noChangeAspect="1"/>
          </p:cNvPicPr>
          <p:nvPr/>
        </p:nvPicPr>
        <p:blipFill>
          <a:blip r:embed="rId3" cstate="print"/>
          <a:stretch>
            <a:fillRect/>
          </a:stretch>
        </p:blipFill>
        <p:spPr>
          <a:xfrm>
            <a:off x="5004048" y="1556792"/>
            <a:ext cx="3824364" cy="2075902"/>
          </a:xfrm>
          <a:prstGeom prst="rect">
            <a:avLst/>
          </a:prstGeom>
        </p:spPr>
      </p:pic>
      <p:sp>
        <p:nvSpPr>
          <p:cNvPr id="2" name="Title 1"/>
          <p:cNvSpPr>
            <a:spLocks noGrp="1"/>
          </p:cNvSpPr>
          <p:nvPr>
            <p:ph type="title"/>
          </p:nvPr>
        </p:nvSpPr>
        <p:spPr>
          <a:xfrm>
            <a:off x="251520" y="188640"/>
            <a:ext cx="8664771" cy="779320"/>
          </a:xfrm>
        </p:spPr>
        <p:txBody>
          <a:bodyPr/>
          <a:lstStyle/>
          <a:p>
            <a:r>
              <a:rPr lang="en-US" sz="2800" dirty="0" smtClean="0"/>
              <a:t>SoC Software Development Tools</a:t>
            </a:r>
            <a:endParaRPr lang="en-US" sz="2800" dirty="0"/>
          </a:p>
        </p:txBody>
      </p:sp>
      <p:sp>
        <p:nvSpPr>
          <p:cNvPr id="11" name="Content Placeholder 10"/>
          <p:cNvSpPr>
            <a:spLocks noGrp="1"/>
          </p:cNvSpPr>
          <p:nvPr>
            <p:ph idx="1"/>
          </p:nvPr>
        </p:nvSpPr>
        <p:spPr>
          <a:xfrm>
            <a:off x="251520" y="836712"/>
            <a:ext cx="8674101" cy="3168351"/>
          </a:xfrm>
        </p:spPr>
        <p:txBody>
          <a:bodyPr>
            <a:normAutofit/>
          </a:bodyPr>
          <a:lstStyle/>
          <a:p>
            <a:r>
              <a:rPr lang="en-US" sz="2400" dirty="0" smtClean="0"/>
              <a:t>Software Development Tools</a:t>
            </a:r>
          </a:p>
          <a:p>
            <a:pPr lvl="1"/>
            <a:r>
              <a:rPr lang="en-US" sz="1600" dirty="0" smtClean="0"/>
              <a:t>Altera’s SoC Embedded Development Suite (EDS)</a:t>
            </a:r>
          </a:p>
          <a:p>
            <a:pPr lvl="2"/>
            <a:r>
              <a:rPr lang="en-US" sz="1300" dirty="0" smtClean="0"/>
              <a:t>GNU Tools, Utilities, Libraries</a:t>
            </a:r>
          </a:p>
          <a:p>
            <a:pPr lvl="2"/>
            <a:r>
              <a:rPr lang="en-US" sz="1300" dirty="0" smtClean="0"/>
              <a:t>ARM Design Studio 5 (DS-5)</a:t>
            </a:r>
          </a:p>
          <a:p>
            <a:pPr lvl="2"/>
            <a:r>
              <a:rPr lang="en-US" sz="1300" i="1" dirty="0" smtClean="0"/>
              <a:t>Altera – Exclusive </a:t>
            </a:r>
            <a:r>
              <a:rPr lang="en-US" sz="1300" dirty="0" smtClean="0"/>
              <a:t>FPGA Adaptive</a:t>
            </a:r>
          </a:p>
          <a:p>
            <a:pPr lvl="1"/>
            <a:r>
              <a:rPr lang="en-US" sz="1600" dirty="0" smtClean="0"/>
              <a:t>Lauterbach TRACE32</a:t>
            </a:r>
          </a:p>
          <a:p>
            <a:pPr lvl="1"/>
            <a:r>
              <a:rPr lang="en-US" sz="1600" dirty="0" smtClean="0"/>
              <a:t>Wind River Workbench</a:t>
            </a:r>
          </a:p>
          <a:p>
            <a:pPr lvl="1"/>
            <a:r>
              <a:rPr lang="en-US" sz="1600" dirty="0" smtClean="0"/>
              <a:t>ENEA Optima</a:t>
            </a:r>
          </a:p>
          <a:p>
            <a:pPr lvl="1">
              <a:buNone/>
            </a:pPr>
            <a:endParaRPr lang="en-US" sz="800" dirty="0" smtClean="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1E1981BE-3CA5-4A5B-ACA3-56D1976149B2}" type="slidenum">
              <a:rPr lang="en-US" smtClean="0"/>
              <a:pPr>
                <a:defRPr/>
              </a:pPr>
              <a:t>7</a:t>
            </a:fld>
            <a:endParaRPr lang="en-US" dirty="0"/>
          </a:p>
        </p:txBody>
      </p:sp>
      <p:pic>
        <p:nvPicPr>
          <p:cNvPr id="1026" name="Picture 2" descr="http://www.lauterbach.com/pic/transparent.gif">
            <a:hlinkClick r:id="rId4"/>
          </p:cNvPr>
          <p:cNvPicPr>
            <a:picLocks noChangeAspect="1" noChangeArrowheads="1"/>
          </p:cNvPicPr>
          <p:nvPr/>
        </p:nvPicPr>
        <p:blipFill>
          <a:blip r:embed="rId5" cstate="print"/>
          <a:srcRect/>
          <a:stretch>
            <a:fillRect/>
          </a:stretch>
        </p:blipFill>
        <p:spPr bwMode="auto">
          <a:xfrm>
            <a:off x="155575" y="-319088"/>
            <a:ext cx="2095500" cy="666751"/>
          </a:xfrm>
          <a:prstGeom prst="rect">
            <a:avLst/>
          </a:prstGeom>
          <a:noFill/>
        </p:spPr>
      </p:pic>
      <p:pic>
        <p:nvPicPr>
          <p:cNvPr id="1028" name="Picture 4" descr="http://www.lauterbach.com/pic/transparent.gif">
            <a:hlinkClick r:id="rId4"/>
          </p:cNvPr>
          <p:cNvPicPr>
            <a:picLocks noChangeAspect="1" noChangeArrowheads="1"/>
          </p:cNvPicPr>
          <p:nvPr/>
        </p:nvPicPr>
        <p:blipFill>
          <a:blip r:embed="rId5" cstate="print"/>
          <a:srcRect/>
          <a:stretch>
            <a:fillRect/>
          </a:stretch>
        </p:blipFill>
        <p:spPr bwMode="auto">
          <a:xfrm>
            <a:off x="155575" y="-319088"/>
            <a:ext cx="2095500" cy="666751"/>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70</a:t>
            </a:fld>
            <a:endParaRPr lang="en-US" dirty="0"/>
          </a:p>
        </p:txBody>
      </p:sp>
      <p:pic>
        <p:nvPicPr>
          <p:cNvPr id="5" name="Picture 2"/>
          <p:cNvPicPr>
            <a:picLocks noChangeAspect="1" noChangeArrowheads="1"/>
          </p:cNvPicPr>
          <p:nvPr/>
        </p:nvPicPr>
        <p:blipFill>
          <a:blip r:embed="rId3" cstate="print"/>
          <a:srcRect/>
          <a:stretch>
            <a:fillRect/>
          </a:stretch>
        </p:blipFill>
        <p:spPr bwMode="auto">
          <a:xfrm>
            <a:off x="161296" y="2773572"/>
            <a:ext cx="1685925" cy="1638300"/>
          </a:xfrm>
          <a:prstGeom prst="rect">
            <a:avLst/>
          </a:prstGeom>
          <a:noFill/>
          <a:ln w="9525">
            <a:solidFill>
              <a:schemeClr val="accent1"/>
            </a:solidFill>
            <a:miter lim="800000"/>
            <a:headEnd/>
            <a:tailEnd/>
          </a:ln>
        </p:spPr>
      </p:pic>
      <p:sp>
        <p:nvSpPr>
          <p:cNvPr id="6" name="TextBox 5"/>
          <p:cNvSpPr txBox="1"/>
          <p:nvPr/>
        </p:nvSpPr>
        <p:spPr>
          <a:xfrm>
            <a:off x="2196552" y="4817050"/>
            <a:ext cx="2507225" cy="369332"/>
          </a:xfrm>
          <a:prstGeom prst="rect">
            <a:avLst/>
          </a:prstGeom>
          <a:noFill/>
        </p:spPr>
        <p:txBody>
          <a:bodyPr wrap="square" rtlCol="0">
            <a:spAutoFit/>
          </a:bodyPr>
          <a:lstStyle/>
          <a:p>
            <a:r>
              <a:rPr lang="en-US" dirty="0" smtClean="0"/>
              <a:t>Board/User Info</a:t>
            </a:r>
            <a:endParaRPr lang="en-US" dirty="0"/>
          </a:p>
        </p:txBody>
      </p:sp>
      <p:sp>
        <p:nvSpPr>
          <p:cNvPr id="8" name="Rectangle 7"/>
          <p:cNvSpPr/>
          <p:nvPr/>
        </p:nvSpPr>
        <p:spPr bwMode="auto">
          <a:xfrm>
            <a:off x="2330263" y="2838091"/>
            <a:ext cx="1482073" cy="964766"/>
          </a:xfrm>
          <a:prstGeom prst="rect">
            <a:avLst/>
          </a:prstGeom>
          <a:solidFill>
            <a:schemeClr val="tx2"/>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Device</a:t>
            </a:r>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solidFill>
                  <a:schemeClr val="bg1"/>
                </a:solidFill>
              </a:rPr>
              <a:t>Tree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Generator</a:t>
            </a:r>
          </a:p>
        </p:txBody>
      </p:sp>
      <p:cxnSp>
        <p:nvCxnSpPr>
          <p:cNvPr id="9" name="Straight Arrow Connector 8"/>
          <p:cNvCxnSpPr>
            <a:stCxn id="8" idx="3"/>
            <a:endCxn id="12" idx="1"/>
          </p:cNvCxnSpPr>
          <p:nvPr/>
        </p:nvCxnSpPr>
        <p:spPr bwMode="auto">
          <a:xfrm flipV="1">
            <a:off x="3812336" y="3318138"/>
            <a:ext cx="1336429" cy="2336"/>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0" name="Straight Arrow Connector 9"/>
          <p:cNvCxnSpPr/>
          <p:nvPr/>
        </p:nvCxnSpPr>
        <p:spPr bwMode="auto">
          <a:xfrm rot="5400000" flipH="1" flipV="1">
            <a:off x="2627401" y="4311368"/>
            <a:ext cx="917722" cy="982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2" name="Rectangle 11"/>
          <p:cNvSpPr/>
          <p:nvPr/>
        </p:nvSpPr>
        <p:spPr bwMode="auto">
          <a:xfrm>
            <a:off x="5148765" y="2957962"/>
            <a:ext cx="1200278" cy="720352"/>
          </a:xfrm>
          <a:prstGeom prst="rect">
            <a:avLst/>
          </a:prstGeom>
          <a:solidFill>
            <a:schemeClr val="bg1">
              <a:lumMod val="50000"/>
            </a:schemeClr>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DTS Compiler</a:t>
            </a:r>
          </a:p>
        </p:txBody>
      </p:sp>
      <p:cxnSp>
        <p:nvCxnSpPr>
          <p:cNvPr id="15" name="Straight Arrow Connector 14"/>
          <p:cNvCxnSpPr/>
          <p:nvPr/>
        </p:nvCxnSpPr>
        <p:spPr bwMode="auto">
          <a:xfrm>
            <a:off x="1600200" y="3314700"/>
            <a:ext cx="711013" cy="5775"/>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pic>
        <p:nvPicPr>
          <p:cNvPr id="20" name="Picture 1"/>
          <p:cNvPicPr>
            <a:picLocks noChangeAspect="1" noChangeArrowheads="1"/>
          </p:cNvPicPr>
          <p:nvPr/>
        </p:nvPicPr>
        <p:blipFill>
          <a:blip r:embed="rId4" cstate="print"/>
          <a:srcRect/>
          <a:stretch>
            <a:fillRect/>
          </a:stretch>
        </p:blipFill>
        <p:spPr bwMode="auto">
          <a:xfrm>
            <a:off x="7167681" y="1316846"/>
            <a:ext cx="1879004" cy="4679950"/>
          </a:xfrm>
          <a:prstGeom prst="rect">
            <a:avLst/>
          </a:prstGeom>
          <a:noFill/>
          <a:ln w="9525">
            <a:noFill/>
            <a:miter lim="800000"/>
            <a:headEnd/>
            <a:tailEnd/>
          </a:ln>
          <a:effectLst/>
        </p:spPr>
      </p:pic>
      <p:cxnSp>
        <p:nvCxnSpPr>
          <p:cNvPr id="19" name="Straight Arrow Connector 18"/>
          <p:cNvCxnSpPr>
            <a:stCxn id="12" idx="3"/>
          </p:cNvCxnSpPr>
          <p:nvPr/>
        </p:nvCxnSpPr>
        <p:spPr bwMode="auto">
          <a:xfrm>
            <a:off x="6349043" y="3318138"/>
            <a:ext cx="1042357" cy="870919"/>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22" name="TextBox 21"/>
          <p:cNvSpPr txBox="1"/>
          <p:nvPr/>
        </p:nvSpPr>
        <p:spPr>
          <a:xfrm>
            <a:off x="3741526" y="3014749"/>
            <a:ext cx="1494320" cy="261610"/>
          </a:xfrm>
          <a:prstGeom prst="rect">
            <a:avLst/>
          </a:prstGeom>
          <a:noFill/>
        </p:spPr>
        <p:txBody>
          <a:bodyPr wrap="none" rtlCol="0">
            <a:spAutoFit/>
          </a:bodyPr>
          <a:lstStyle/>
          <a:p>
            <a:r>
              <a:rPr lang="en-US" sz="1100" b="1" dirty="0" smtClean="0"/>
              <a:t>Device Tree Source</a:t>
            </a:r>
            <a:endParaRPr lang="en-US" sz="1100" b="1" dirty="0"/>
          </a:p>
        </p:txBody>
      </p:sp>
      <p:sp>
        <p:nvSpPr>
          <p:cNvPr id="23" name="TextBox 22"/>
          <p:cNvSpPr txBox="1"/>
          <p:nvPr/>
        </p:nvSpPr>
        <p:spPr>
          <a:xfrm rot="2502523">
            <a:off x="6218026" y="3852949"/>
            <a:ext cx="1329210" cy="261610"/>
          </a:xfrm>
          <a:prstGeom prst="rect">
            <a:avLst/>
          </a:prstGeom>
          <a:noFill/>
        </p:spPr>
        <p:txBody>
          <a:bodyPr wrap="none" rtlCol="0">
            <a:spAutoFit/>
          </a:bodyPr>
          <a:lstStyle/>
          <a:p>
            <a:r>
              <a:rPr lang="en-US" sz="1100" b="1" dirty="0" smtClean="0"/>
              <a:t>Device Tree Blob</a:t>
            </a:r>
            <a:endParaRPr lang="en-US" sz="1100" b="1" dirty="0"/>
          </a:p>
        </p:txBody>
      </p:sp>
      <p:sp>
        <p:nvSpPr>
          <p:cNvPr id="29" name="TextBox 28"/>
          <p:cNvSpPr txBox="1"/>
          <p:nvPr/>
        </p:nvSpPr>
        <p:spPr>
          <a:xfrm>
            <a:off x="7553325" y="5800725"/>
            <a:ext cx="1016625" cy="338554"/>
          </a:xfrm>
          <a:prstGeom prst="rect">
            <a:avLst/>
          </a:prstGeom>
          <a:noFill/>
        </p:spPr>
        <p:txBody>
          <a:bodyPr wrap="none" rtlCol="0">
            <a:spAutoFit/>
          </a:bodyPr>
          <a:lstStyle/>
          <a:p>
            <a:r>
              <a:rPr lang="en-US" sz="1600" b="1" dirty="0" smtClean="0"/>
              <a:t>SD/MMC</a:t>
            </a:r>
            <a:endParaRPr lang="en-US" sz="1600" b="1" dirty="0"/>
          </a:p>
        </p:txBody>
      </p:sp>
      <p:pic>
        <p:nvPicPr>
          <p:cNvPr id="30" name="Picture 6" descr="http://www.dansdata.com/images/dv3000/2cards560.jpg"/>
          <p:cNvPicPr>
            <a:picLocks noChangeAspect="1" noChangeArrowheads="1"/>
          </p:cNvPicPr>
          <p:nvPr/>
        </p:nvPicPr>
        <p:blipFill>
          <a:blip r:embed="rId5" cstate="print"/>
          <a:srcRect/>
          <a:stretch>
            <a:fillRect/>
          </a:stretch>
        </p:blipFill>
        <p:spPr bwMode="auto">
          <a:xfrm>
            <a:off x="6444208" y="1340768"/>
            <a:ext cx="748218" cy="595902"/>
          </a:xfrm>
          <a:prstGeom prst="rect">
            <a:avLst/>
          </a:prstGeom>
          <a:noFill/>
        </p:spPr>
      </p:pic>
      <p:sp>
        <p:nvSpPr>
          <p:cNvPr id="31" name="TextBox 30"/>
          <p:cNvSpPr txBox="1"/>
          <p:nvPr/>
        </p:nvSpPr>
        <p:spPr>
          <a:xfrm>
            <a:off x="114300" y="1790700"/>
            <a:ext cx="2736647" cy="923330"/>
          </a:xfrm>
          <a:prstGeom prst="rect">
            <a:avLst/>
          </a:prstGeom>
          <a:noFill/>
        </p:spPr>
        <p:txBody>
          <a:bodyPr wrap="none" rtlCol="0">
            <a:spAutoFit/>
          </a:bodyPr>
          <a:lstStyle/>
          <a:p>
            <a:r>
              <a:rPr lang="en-US" dirty="0" smtClean="0"/>
              <a:t>Altera SoC </a:t>
            </a:r>
          </a:p>
          <a:p>
            <a:r>
              <a:rPr lang="en-US" dirty="0" smtClean="0"/>
              <a:t>Embedded Design Suite </a:t>
            </a:r>
          </a:p>
          <a:p>
            <a:r>
              <a:rPr lang="en-US" dirty="0" smtClean="0"/>
              <a:t>Directory</a:t>
            </a:r>
            <a:endParaRPr lang="en-US" dirty="0"/>
          </a:p>
        </p:txBody>
      </p:sp>
      <p:sp>
        <p:nvSpPr>
          <p:cNvPr id="24" name="TextBox 23"/>
          <p:cNvSpPr txBox="1"/>
          <p:nvPr/>
        </p:nvSpPr>
        <p:spPr>
          <a:xfrm>
            <a:off x="827584" y="5301208"/>
            <a:ext cx="5688632" cy="707886"/>
          </a:xfrm>
          <a:prstGeom prst="rect">
            <a:avLst/>
          </a:prstGeom>
          <a:noFill/>
        </p:spPr>
        <p:txBody>
          <a:bodyPr wrap="square" rtlCol="0">
            <a:spAutoFit/>
          </a:bodyPr>
          <a:lstStyle/>
          <a:p>
            <a:r>
              <a:rPr lang="en-US" sz="2000" b="1" i="1" dirty="0" smtClean="0">
                <a:solidFill>
                  <a:schemeClr val="tx2">
                    <a:lumMod val="75000"/>
                  </a:schemeClr>
                </a:solidFill>
              </a:rPr>
              <a:t>Device Tree Generator Ships in Altera SoC Embedded Design Suite – in V13.0 SP1</a:t>
            </a:r>
            <a:endParaRPr lang="en-US" sz="2000" b="1" i="1" dirty="0">
              <a:solidFill>
                <a:schemeClr val="tx2">
                  <a:lumMod val="75000"/>
                </a:schemeClr>
              </a:solidFill>
            </a:endParaRPr>
          </a:p>
        </p:txBody>
      </p:sp>
      <p:sp>
        <p:nvSpPr>
          <p:cNvPr id="21" name="Title 1"/>
          <p:cNvSpPr txBox="1">
            <a:spLocks/>
          </p:cNvSpPr>
          <p:nvPr/>
        </p:nvSpPr>
        <p:spPr bwMode="auto">
          <a:xfrm>
            <a:off x="395536" y="188640"/>
            <a:ext cx="7477147" cy="77932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1"/>
                </a:solidFill>
                <a:effectLst/>
                <a:uLnTx/>
                <a:uFillTx/>
                <a:latin typeface="+mj-lt"/>
                <a:ea typeface="+mj-ea"/>
                <a:cs typeface="+mj-cs"/>
              </a:rPr>
              <a:t>Device Tree Generator</a:t>
            </a:r>
            <a:endParaRPr kumimoji="0" lang="en-US" sz="3200" b="1"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51520" y="260648"/>
            <a:ext cx="8664771" cy="779320"/>
          </a:xfrm>
        </p:spPr>
        <p:txBody>
          <a:bodyPr/>
          <a:lstStyle/>
          <a:p>
            <a:r>
              <a:rPr lang="en-US" dirty="0" smtClean="0"/>
              <a:t>Why Use a Device Tree?</a:t>
            </a:r>
            <a:endParaRPr lang="en-US" dirty="0"/>
          </a:p>
        </p:txBody>
      </p:sp>
      <p:sp>
        <p:nvSpPr>
          <p:cNvPr id="11" name="Content Placeholder 10"/>
          <p:cNvSpPr>
            <a:spLocks noGrp="1"/>
          </p:cNvSpPr>
          <p:nvPr>
            <p:ph idx="1"/>
          </p:nvPr>
        </p:nvSpPr>
        <p:spPr/>
        <p:txBody>
          <a:bodyPr/>
          <a:lstStyle/>
          <a:p>
            <a:r>
              <a:rPr lang="en-US" dirty="0" smtClean="0"/>
              <a:t>Single compiled kernel and set of drivers used on a number of boards</a:t>
            </a:r>
          </a:p>
          <a:p>
            <a:r>
              <a:rPr lang="en-US" dirty="0" smtClean="0"/>
              <a:t>Key with FPGA’s where hardware is easily and frequently changed</a:t>
            </a:r>
          </a:p>
          <a:p>
            <a:r>
              <a:rPr lang="en-US" dirty="0" smtClean="0"/>
              <a:t>Facilitates changing hardware on the fly </a:t>
            </a:r>
          </a:p>
          <a:p>
            <a:r>
              <a:rPr lang="en-US" dirty="0" smtClean="0"/>
              <a:t>Dynamic Device Tree</a:t>
            </a:r>
            <a:endParaRPr lang="en-US" sz="2000" dirty="0" smtClean="0"/>
          </a:p>
          <a:p>
            <a:pPr lvl="1"/>
            <a:r>
              <a:rPr lang="en-US" dirty="0" smtClean="0"/>
              <a:t>Ability to update your FPGA/Device Tree Source without rebooting the kernel</a:t>
            </a:r>
          </a:p>
          <a:p>
            <a:pPr lvl="1"/>
            <a:r>
              <a:rPr lang="en-US" smtClean="0"/>
              <a:t>Available soon</a:t>
            </a:r>
            <a:endParaRPr lang="en-US" b="1" dirty="0" smtClean="0">
              <a:solidFill>
                <a:schemeClr val="accent6"/>
              </a:solidFill>
            </a:endParaRPr>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71</a:t>
            </a:fld>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SoC Linux Board Support Package</a:t>
            </a:r>
            <a:endParaRPr lang="en-US" dirty="0"/>
          </a:p>
        </p:txBody>
      </p:sp>
      <p:sp>
        <p:nvSpPr>
          <p:cNvPr id="6" name="Content Placeholder 5"/>
          <p:cNvSpPr>
            <a:spLocks noGrp="1"/>
          </p:cNvSpPr>
          <p:nvPr>
            <p:ph sz="half" idx="1"/>
          </p:nvPr>
        </p:nvSpPr>
        <p:spPr>
          <a:xfrm>
            <a:off x="350838" y="1187450"/>
            <a:ext cx="4089400" cy="3851275"/>
          </a:xfrm>
        </p:spPr>
        <p:txBody>
          <a:bodyPr/>
          <a:lstStyle/>
          <a:p>
            <a:r>
              <a:rPr lang="en-US" sz="2400" dirty="0" smtClean="0"/>
              <a:t>U-Boot (not pictured)</a:t>
            </a:r>
          </a:p>
          <a:p>
            <a:r>
              <a:rPr lang="en-US" sz="2400" dirty="0" smtClean="0"/>
              <a:t>Kernel</a:t>
            </a:r>
          </a:p>
          <a:p>
            <a:r>
              <a:rPr lang="en-US" sz="2400" dirty="0" smtClean="0"/>
              <a:t>Drivers for SoC</a:t>
            </a:r>
          </a:p>
          <a:p>
            <a:r>
              <a:rPr lang="en-US" sz="2400" dirty="0" smtClean="0"/>
              <a:t>Drivers for the board components</a:t>
            </a:r>
          </a:p>
          <a:p>
            <a:r>
              <a:rPr lang="en-US" sz="2400" dirty="0" smtClean="0"/>
              <a:t>SoC specific layer</a:t>
            </a:r>
          </a:p>
          <a:p>
            <a:r>
              <a:rPr lang="en-US" sz="2400" dirty="0" smtClean="0"/>
              <a:t>Source code for the root file system</a:t>
            </a:r>
          </a:p>
          <a:p>
            <a:r>
              <a:rPr lang="en-US" sz="2400" dirty="0" smtClean="0"/>
              <a:t>Build environment</a:t>
            </a:r>
          </a:p>
          <a:p>
            <a:endParaRPr lang="en-US" sz="2400" dirty="0" smtClean="0"/>
          </a:p>
          <a:p>
            <a:endParaRPr lang="en-US" sz="2400" dirty="0" smtClean="0"/>
          </a:p>
          <a:p>
            <a:pPr>
              <a:buNone/>
            </a:pPr>
            <a:endParaRPr lang="en-US" dirty="0"/>
          </a:p>
        </p:txBody>
      </p:sp>
      <p:grpSp>
        <p:nvGrpSpPr>
          <p:cNvPr id="2" name="Content Placeholder 18"/>
          <p:cNvGrpSpPr>
            <a:grpSpLocks noGrp="1"/>
          </p:cNvGrpSpPr>
          <p:nvPr/>
        </p:nvGrpSpPr>
        <p:grpSpPr>
          <a:xfrm>
            <a:off x="4754563" y="1177925"/>
            <a:ext cx="4089400" cy="4689475"/>
            <a:chOff x="508000" y="2587160"/>
            <a:chExt cx="3613901" cy="3613239"/>
          </a:xfrm>
        </p:grpSpPr>
        <p:sp>
          <p:nvSpPr>
            <p:cNvPr id="20" name="Rectangle 19"/>
            <p:cNvSpPr/>
            <p:nvPr/>
          </p:nvSpPr>
          <p:spPr bwMode="auto">
            <a:xfrm>
              <a:off x="529771" y="3878130"/>
              <a:ext cx="2866572" cy="544286"/>
            </a:xfrm>
            <a:prstGeom prst="rect">
              <a:avLst/>
            </a:prstGeom>
            <a:solidFill>
              <a:schemeClr val="tx2">
                <a:lumMod val="40000"/>
                <a:lumOff val="60000"/>
              </a:schemeClr>
            </a:solidFill>
            <a:ln w="0"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Kernel</a:t>
              </a:r>
            </a:p>
          </p:txBody>
        </p:sp>
        <p:sp>
          <p:nvSpPr>
            <p:cNvPr id="22" name="L-Shape 21"/>
            <p:cNvSpPr/>
            <p:nvPr/>
          </p:nvSpPr>
          <p:spPr bwMode="auto">
            <a:xfrm flipH="1">
              <a:off x="508000" y="5445656"/>
              <a:ext cx="2888344" cy="754743"/>
            </a:xfrm>
            <a:prstGeom prst="corner">
              <a:avLst>
                <a:gd name="adj1" fmla="val 50000"/>
                <a:gd name="adj2" fmla="val 0"/>
              </a:avLst>
            </a:prstGeom>
            <a:solidFill>
              <a:schemeClr val="bg1">
                <a:lumMod val="85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Board</a:t>
              </a:r>
            </a:p>
          </p:txBody>
        </p:sp>
        <p:sp>
          <p:nvSpPr>
            <p:cNvPr id="23" name="Rectangle 22"/>
            <p:cNvSpPr/>
            <p:nvPr/>
          </p:nvSpPr>
          <p:spPr bwMode="auto">
            <a:xfrm>
              <a:off x="529770" y="4429662"/>
              <a:ext cx="2866573" cy="384628"/>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100000" b="100000"/>
              </a:path>
              <a:tileRect t="-100000" r="-100000"/>
            </a:gradFill>
            <a:ln w="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rPr>
                <a:t>Drivers</a:t>
              </a:r>
            </a:p>
          </p:txBody>
        </p:sp>
        <p:sp>
          <p:nvSpPr>
            <p:cNvPr id="24" name="Rectangle 23"/>
            <p:cNvSpPr/>
            <p:nvPr/>
          </p:nvSpPr>
          <p:spPr bwMode="auto">
            <a:xfrm>
              <a:off x="529769" y="4799776"/>
              <a:ext cx="2866573" cy="384628"/>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100000" t="100000"/>
              </a:path>
              <a:tileRect r="-100000" b="-100000"/>
            </a:gradFill>
            <a:ln w="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rPr>
                <a:t>Machine Specific Layer</a:t>
              </a:r>
            </a:p>
          </p:txBody>
        </p:sp>
        <p:sp>
          <p:nvSpPr>
            <p:cNvPr id="25" name="Rectangle 24"/>
            <p:cNvSpPr/>
            <p:nvPr/>
          </p:nvSpPr>
          <p:spPr bwMode="auto">
            <a:xfrm>
              <a:off x="529772" y="3878114"/>
              <a:ext cx="2859314" cy="1299028"/>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6" name="Rectangle 25"/>
            <p:cNvSpPr/>
            <p:nvPr/>
          </p:nvSpPr>
          <p:spPr bwMode="auto">
            <a:xfrm>
              <a:off x="522514" y="2637142"/>
              <a:ext cx="2866572" cy="1124874"/>
            </a:xfrm>
            <a:prstGeom prst="rect">
              <a:avLst/>
            </a:prstGeom>
            <a:solidFill>
              <a:schemeClr val="accent2">
                <a:lumMod val="60000"/>
                <a:lumOff val="40000"/>
              </a:schemeClr>
            </a:solidFill>
            <a:ln w="0"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User Space</a:t>
              </a:r>
            </a:p>
            <a:p>
              <a:pPr marL="0" marR="0" indent="0" algn="ctr" defTabSz="914400" rtl="0" eaLnBrk="0" fontAlgn="base" latinLnBrk="0" hangingPunct="0">
                <a:lnSpc>
                  <a:spcPct val="100000"/>
                </a:lnSpc>
                <a:spcBef>
                  <a:spcPct val="0"/>
                </a:spcBef>
                <a:spcAft>
                  <a:spcPct val="0"/>
                </a:spcAft>
                <a:buClrTx/>
                <a:buSzTx/>
                <a:buFontTx/>
                <a:buNone/>
                <a:tabLst/>
              </a:pPr>
              <a:r>
                <a:rPr lang="en-US" sz="1100" dirty="0" smtClean="0"/>
                <a:t>(debug, compiler, shell, applications etc)</a:t>
              </a:r>
              <a:endParaRPr kumimoji="0" lang="en-US" sz="1050" b="0" i="0" u="none" strike="noStrike" cap="none" normalizeH="0" baseline="0" dirty="0" smtClean="0">
                <a:ln>
                  <a:noFill/>
                </a:ln>
                <a:solidFill>
                  <a:schemeClr val="tx1"/>
                </a:solidFill>
                <a:effectLst/>
                <a:latin typeface="Arial" charset="0"/>
              </a:endParaRPr>
            </a:p>
          </p:txBody>
        </p:sp>
        <p:sp>
          <p:nvSpPr>
            <p:cNvPr id="27" name="Left Brace 26"/>
            <p:cNvSpPr/>
            <p:nvPr/>
          </p:nvSpPr>
          <p:spPr bwMode="auto">
            <a:xfrm flipH="1">
              <a:off x="3386367" y="2587160"/>
              <a:ext cx="297540" cy="2648857"/>
            </a:xfrm>
            <a:prstGeom prst="leftBrace">
              <a:avLst>
                <a:gd name="adj1" fmla="val 120607"/>
                <a:gd name="adj2" fmla="val 50279"/>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3674473" y="3813810"/>
              <a:ext cx="447428" cy="297099"/>
            </a:xfrm>
            <a:prstGeom prst="rect">
              <a:avLst/>
            </a:prstGeom>
            <a:noFill/>
          </p:spPr>
          <p:txBody>
            <a:bodyPr wrap="none" rtlCol="0">
              <a:spAutoFit/>
            </a:bodyPr>
            <a:lstStyle/>
            <a:p>
              <a:r>
                <a:rPr lang="en-US" sz="1200" b="1" dirty="0" smtClean="0"/>
                <a:t>BSP</a:t>
              </a:r>
              <a:endParaRPr lang="en-US" b="1" dirty="0"/>
            </a:p>
          </p:txBody>
        </p:sp>
        <p:sp>
          <p:nvSpPr>
            <p:cNvPr id="21" name="Rectangle 20"/>
            <p:cNvSpPr/>
            <p:nvPr/>
          </p:nvSpPr>
          <p:spPr bwMode="auto">
            <a:xfrm>
              <a:off x="508000" y="5445657"/>
              <a:ext cx="2893154" cy="370113"/>
            </a:xfrm>
            <a:prstGeom prst="rect">
              <a:avLst/>
            </a:prstGeom>
            <a:solidFill>
              <a:schemeClr val="tx2"/>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Arial" charset="0"/>
                </a:rPr>
                <a:t>SoC</a:t>
              </a:r>
              <a:endParaRPr kumimoji="0" lang="en-US" sz="1800" b="1" i="0" u="none" strike="noStrike" cap="none" normalizeH="0" baseline="0" dirty="0" smtClean="0">
                <a:ln>
                  <a:noFill/>
                </a:ln>
                <a:solidFill>
                  <a:schemeClr val="bg1"/>
                </a:solidFill>
                <a:effectLst/>
                <a:latin typeface="Arial" charset="0"/>
              </a:endParaRPr>
            </a:p>
          </p:txBody>
        </p:sp>
      </p:gr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72</a:t>
            </a:fld>
            <a:endParaRPr lang="en-US" dirty="0"/>
          </a:p>
        </p:txBody>
      </p:sp>
      <p:sp>
        <p:nvSpPr>
          <p:cNvPr id="29" name="TextBox 28"/>
          <p:cNvSpPr txBox="1"/>
          <p:nvPr/>
        </p:nvSpPr>
        <p:spPr>
          <a:xfrm>
            <a:off x="161925" y="5248275"/>
            <a:ext cx="4438650" cy="1292662"/>
          </a:xfrm>
          <a:prstGeom prst="rect">
            <a:avLst/>
          </a:prstGeom>
          <a:noFill/>
        </p:spPr>
        <p:txBody>
          <a:bodyPr wrap="square" rtlCol="0">
            <a:spAutoFit/>
          </a:bodyPr>
          <a:lstStyle/>
          <a:p>
            <a:r>
              <a:rPr lang="en-US" sz="2000" b="1" i="1" dirty="0" smtClean="0">
                <a:solidFill>
                  <a:schemeClr val="tx2">
                    <a:lumMod val="75000"/>
                  </a:schemeClr>
                </a:solidFill>
              </a:rPr>
              <a:t>SoC Linux BSP release  provides all of the components in source code form</a:t>
            </a:r>
          </a:p>
          <a:p>
            <a:endParaRPr lang="en-US" dirty="0">
              <a:solidFill>
                <a:schemeClr val="tx2">
                  <a:lumMod val="75000"/>
                </a:schemeClr>
              </a:solidFill>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664771" cy="779320"/>
          </a:xfrm>
        </p:spPr>
        <p:txBody>
          <a:bodyPr/>
          <a:lstStyle/>
          <a:p>
            <a:r>
              <a:rPr lang="en-US" dirty="0" smtClean="0"/>
              <a:t>What is </a:t>
            </a:r>
            <a:r>
              <a:rPr lang="en-US" dirty="0" err="1" smtClean="0"/>
              <a:t>Yocto</a:t>
            </a:r>
            <a:r>
              <a:rPr lang="en-US" dirty="0" smtClean="0"/>
              <a:t>?</a:t>
            </a:r>
            <a:endParaRPr lang="en-US" dirty="0"/>
          </a:p>
        </p:txBody>
      </p:sp>
      <p:sp>
        <p:nvSpPr>
          <p:cNvPr id="3" name="Content Placeholder 2"/>
          <p:cNvSpPr>
            <a:spLocks noGrp="1"/>
          </p:cNvSpPr>
          <p:nvPr>
            <p:ph idx="1"/>
          </p:nvPr>
        </p:nvSpPr>
        <p:spPr>
          <a:xfrm>
            <a:off x="212447" y="1095375"/>
            <a:ext cx="7331354" cy="5139170"/>
          </a:xfrm>
        </p:spPr>
        <p:txBody>
          <a:bodyPr>
            <a:normAutofit/>
          </a:bodyPr>
          <a:lstStyle/>
          <a:p>
            <a:r>
              <a:rPr lang="en-US" dirty="0" smtClean="0"/>
              <a:t>As stated by the project page:</a:t>
            </a:r>
          </a:p>
          <a:p>
            <a:pPr lvl="1">
              <a:buNone/>
            </a:pPr>
            <a:r>
              <a:rPr lang="en-US" sz="1800" i="1" dirty="0" smtClean="0"/>
              <a:t>The </a:t>
            </a:r>
            <a:r>
              <a:rPr lang="en-US" sz="1800" i="1" dirty="0" err="1" smtClean="0"/>
              <a:t>Yocto</a:t>
            </a:r>
            <a:r>
              <a:rPr lang="en-US" sz="1800" i="1" dirty="0" smtClean="0"/>
              <a:t> Project™ is an open source collaboration project that</a:t>
            </a:r>
          </a:p>
          <a:p>
            <a:pPr lvl="1">
              <a:buNone/>
            </a:pPr>
            <a:r>
              <a:rPr lang="en-US" sz="1800" i="1" dirty="0" smtClean="0"/>
              <a:t>provides templates, tools and methods to help you create custom</a:t>
            </a:r>
          </a:p>
          <a:p>
            <a:pPr lvl="1">
              <a:buNone/>
            </a:pPr>
            <a:r>
              <a:rPr lang="en-US" sz="1800" i="1" dirty="0" smtClean="0"/>
              <a:t>Linux-based systems for embedded products regardless of the</a:t>
            </a:r>
          </a:p>
          <a:p>
            <a:pPr lvl="1">
              <a:buNone/>
            </a:pPr>
            <a:r>
              <a:rPr lang="en-US" sz="1800" i="1" dirty="0" smtClean="0"/>
              <a:t>hardware architecture.</a:t>
            </a:r>
            <a:endParaRPr lang="en-US" i="1" dirty="0" smtClean="0"/>
          </a:p>
          <a:p>
            <a:pPr>
              <a:buNone/>
            </a:pPr>
            <a:endParaRPr lang="en-US" dirty="0" smtClean="0"/>
          </a:p>
          <a:p>
            <a:pPr>
              <a:buNone/>
            </a:pPr>
            <a:endParaRPr lang="en-US" dirty="0" smtClean="0"/>
          </a:p>
          <a:p>
            <a:r>
              <a:rPr lang="en-US" dirty="0" err="1" smtClean="0"/>
              <a:t>Yocto</a:t>
            </a:r>
            <a:r>
              <a:rPr lang="en-US" dirty="0" smtClean="0"/>
              <a:t> is based on Open Embedded (OE)</a:t>
            </a:r>
          </a:p>
          <a:p>
            <a:pPr lvl="1"/>
            <a:r>
              <a:rPr lang="en-US" dirty="0"/>
              <a:t>Suite of tools (e.g. </a:t>
            </a:r>
            <a:r>
              <a:rPr lang="en-US" dirty="0" err="1"/>
              <a:t>bitbake</a:t>
            </a:r>
            <a:r>
              <a:rPr lang="en-US" dirty="0"/>
              <a:t>)</a:t>
            </a:r>
          </a:p>
          <a:p>
            <a:pPr lvl="1"/>
            <a:r>
              <a:rPr lang="en-US" dirty="0" smtClean="0"/>
              <a:t>Leverages OE’s architecture</a:t>
            </a:r>
          </a:p>
          <a:p>
            <a:pPr lvl="2"/>
            <a:r>
              <a:rPr lang="en-US" dirty="0" smtClean="0"/>
              <a:t>Recipes, layers</a:t>
            </a:r>
          </a:p>
          <a:p>
            <a:pPr lvl="1"/>
            <a:r>
              <a:rPr lang="en-US" dirty="0" smtClean="0"/>
              <a:t>Makes sure the various components required by OE work together</a:t>
            </a:r>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73</a:t>
            </a:fld>
            <a:endParaRPr lang="en-US" dirty="0"/>
          </a:p>
        </p:txBody>
      </p:sp>
      <p:pic>
        <p:nvPicPr>
          <p:cNvPr id="5" name="Picture 2" descr="http://tuxgallery.weebly.com/uploads/8/3/2/9/8329121/5696697.png"/>
          <p:cNvPicPr>
            <a:picLocks noChangeAspect="1" noChangeArrowheads="1"/>
          </p:cNvPicPr>
          <p:nvPr/>
        </p:nvPicPr>
        <p:blipFill>
          <a:blip r:embed="rId3" cstate="print"/>
          <a:srcRect/>
          <a:stretch>
            <a:fillRect/>
          </a:stretch>
        </p:blipFill>
        <p:spPr bwMode="auto">
          <a:xfrm>
            <a:off x="7543800" y="4783282"/>
            <a:ext cx="1288971" cy="1288971"/>
          </a:xfrm>
          <a:prstGeom prst="rect">
            <a:avLst/>
          </a:prstGeom>
          <a:noFill/>
        </p:spPr>
      </p:pic>
      <p:pic>
        <p:nvPicPr>
          <p:cNvPr id="6" name="Picture 8" descr="yocto_logo.png"/>
          <p:cNvPicPr>
            <a:picLocks noChangeAspect="1"/>
          </p:cNvPicPr>
          <p:nvPr/>
        </p:nvPicPr>
        <p:blipFill>
          <a:blip r:embed="rId4" cstate="print"/>
          <a:srcRect/>
          <a:stretch>
            <a:fillRect/>
          </a:stretch>
        </p:blipFill>
        <p:spPr bwMode="auto">
          <a:xfrm>
            <a:off x="6300192" y="260648"/>
            <a:ext cx="1882724" cy="800100"/>
          </a:xfrm>
          <a:prstGeom prst="rect">
            <a:avLst/>
          </a:prstGeom>
          <a:noFill/>
          <a:ln w="9525">
            <a:noFill/>
            <a:miter lim="800000"/>
            <a:headEnd/>
            <a:tailEnd/>
          </a:ln>
        </p:spPr>
      </p:pic>
      <p:grpSp>
        <p:nvGrpSpPr>
          <p:cNvPr id="7" name="Group 6"/>
          <p:cNvGrpSpPr/>
          <p:nvPr/>
        </p:nvGrpSpPr>
        <p:grpSpPr>
          <a:xfrm>
            <a:off x="3419872" y="2708920"/>
            <a:ext cx="4680520" cy="1069890"/>
            <a:chOff x="1545620" y="3539336"/>
            <a:chExt cx="6035040" cy="2086054"/>
          </a:xfrm>
        </p:grpSpPr>
        <p:pic>
          <p:nvPicPr>
            <p:cNvPr id="8" name="Picture 7" descr="Texas Instruments Logo.svg">
              <a:hlinkClick r:id="rId5"/>
            </p:cNvPr>
            <p:cNvPicPr>
              <a:picLocks noChangeAspect="1" noChangeArrowheads="1"/>
            </p:cNvPicPr>
            <p:nvPr/>
          </p:nvPicPr>
          <p:blipFill>
            <a:blip r:embed="rId6" cstate="print"/>
            <a:srcRect/>
            <a:stretch>
              <a:fillRect/>
            </a:stretch>
          </p:blipFill>
          <p:spPr bwMode="auto">
            <a:xfrm>
              <a:off x="1628198" y="3650285"/>
              <a:ext cx="2198899" cy="294095"/>
            </a:xfrm>
            <a:prstGeom prst="rect">
              <a:avLst/>
            </a:prstGeom>
            <a:noFill/>
            <a:ln w="9525">
              <a:noFill/>
              <a:miter lim="800000"/>
              <a:headEnd/>
              <a:tailEnd/>
            </a:ln>
          </p:spPr>
        </p:pic>
        <p:pic>
          <p:nvPicPr>
            <p:cNvPr id="9" name="Picture 8" descr="Intel Inside Corporation logo">
              <a:hlinkClick r:id="rId7" tooltip="Intel Inside Corporation logo"/>
            </p:cNvPr>
            <p:cNvPicPr>
              <a:picLocks noChangeAspect="1" noChangeArrowheads="1"/>
            </p:cNvPicPr>
            <p:nvPr/>
          </p:nvPicPr>
          <p:blipFill>
            <a:blip r:embed="rId8" cstate="print"/>
            <a:srcRect/>
            <a:stretch>
              <a:fillRect/>
            </a:stretch>
          </p:blipFill>
          <p:spPr bwMode="auto">
            <a:xfrm>
              <a:off x="3435237" y="4781342"/>
              <a:ext cx="879321" cy="639221"/>
            </a:xfrm>
            <a:prstGeom prst="rect">
              <a:avLst/>
            </a:prstGeom>
            <a:noFill/>
            <a:ln w="9525">
              <a:noFill/>
              <a:miter lim="800000"/>
              <a:headEnd/>
              <a:tailEnd/>
            </a:ln>
          </p:spPr>
        </p:pic>
        <p:pic>
          <p:nvPicPr>
            <p:cNvPr id="10" name="Picture 9" descr="Logo montavista.png">
              <a:hlinkClick r:id="rId9"/>
            </p:cNvPr>
            <p:cNvPicPr>
              <a:picLocks noChangeAspect="1" noChangeArrowheads="1"/>
            </p:cNvPicPr>
            <p:nvPr/>
          </p:nvPicPr>
          <p:blipFill>
            <a:blip r:embed="rId10" cstate="print"/>
            <a:srcRect/>
            <a:stretch>
              <a:fillRect/>
            </a:stretch>
          </p:blipFill>
          <p:spPr bwMode="auto">
            <a:xfrm>
              <a:off x="1680424" y="5066203"/>
              <a:ext cx="1418300" cy="424293"/>
            </a:xfrm>
            <a:prstGeom prst="rect">
              <a:avLst/>
            </a:prstGeom>
            <a:noFill/>
            <a:ln w="9525">
              <a:noFill/>
              <a:miter lim="800000"/>
              <a:headEnd/>
              <a:tailEnd/>
            </a:ln>
          </p:spPr>
        </p:pic>
        <p:pic>
          <p:nvPicPr>
            <p:cNvPr id="11" name="Picture 10" descr="Mentor Logo">
              <a:hlinkClick r:id="rId11" tooltip="Mentor Logo"/>
            </p:cNvPr>
            <p:cNvPicPr>
              <a:picLocks noChangeAspect="1" noChangeArrowheads="1"/>
            </p:cNvPicPr>
            <p:nvPr/>
          </p:nvPicPr>
          <p:blipFill>
            <a:blip r:embed="rId12" cstate="print"/>
            <a:srcRect/>
            <a:stretch>
              <a:fillRect/>
            </a:stretch>
          </p:blipFill>
          <p:spPr bwMode="auto">
            <a:xfrm>
              <a:off x="4533235" y="4557543"/>
              <a:ext cx="1142286" cy="538127"/>
            </a:xfrm>
            <a:prstGeom prst="rect">
              <a:avLst/>
            </a:prstGeom>
            <a:noFill/>
            <a:ln w="9525">
              <a:noFill/>
              <a:miter lim="800000"/>
              <a:headEnd/>
              <a:tailEnd/>
            </a:ln>
          </p:spPr>
        </p:pic>
        <p:pic>
          <p:nvPicPr>
            <p:cNvPr id="12" name="Picture 11" descr="Wind River Systems logo">
              <a:hlinkClick r:id="rId13" tooltip="Wind River Systems logo"/>
            </p:cNvPr>
            <p:cNvPicPr>
              <a:picLocks noChangeAspect="1" noChangeArrowheads="1"/>
            </p:cNvPicPr>
            <p:nvPr/>
          </p:nvPicPr>
          <p:blipFill>
            <a:blip r:embed="rId14" cstate="print"/>
            <a:srcRect/>
            <a:stretch>
              <a:fillRect/>
            </a:stretch>
          </p:blipFill>
          <p:spPr bwMode="auto">
            <a:xfrm>
              <a:off x="4102791" y="3917953"/>
              <a:ext cx="1646385" cy="194053"/>
            </a:xfrm>
            <a:prstGeom prst="rect">
              <a:avLst/>
            </a:prstGeom>
            <a:noFill/>
            <a:ln w="9525">
              <a:noFill/>
              <a:miter lim="800000"/>
              <a:headEnd/>
              <a:tailEnd/>
            </a:ln>
          </p:spPr>
        </p:pic>
        <p:pic>
          <p:nvPicPr>
            <p:cNvPr id="13" name="Picture 12" descr="sakoman logo.PNG"/>
            <p:cNvPicPr>
              <a:picLocks noChangeAspect="1"/>
            </p:cNvPicPr>
            <p:nvPr/>
          </p:nvPicPr>
          <p:blipFill>
            <a:blip r:embed="rId15" cstate="print"/>
            <a:stretch>
              <a:fillRect/>
            </a:stretch>
          </p:blipFill>
          <p:spPr>
            <a:xfrm>
              <a:off x="6076761" y="3626873"/>
              <a:ext cx="1251688" cy="388106"/>
            </a:xfrm>
            <a:prstGeom prst="rect">
              <a:avLst/>
            </a:prstGeom>
          </p:spPr>
        </p:pic>
        <p:pic>
          <p:nvPicPr>
            <p:cNvPr id="14" name="Picture 13" descr="Enea software">
              <a:hlinkClick r:id="rId16"/>
            </p:cNvPr>
            <p:cNvPicPr>
              <a:picLocks noChangeAspect="1" noChangeArrowheads="1"/>
            </p:cNvPicPr>
            <p:nvPr/>
          </p:nvPicPr>
          <p:blipFill>
            <a:blip r:embed="rId17" cstate="print"/>
            <a:srcRect/>
            <a:stretch>
              <a:fillRect/>
            </a:stretch>
          </p:blipFill>
          <p:spPr bwMode="auto">
            <a:xfrm>
              <a:off x="3098725" y="4264762"/>
              <a:ext cx="1532686" cy="379590"/>
            </a:xfrm>
            <a:prstGeom prst="rect">
              <a:avLst/>
            </a:prstGeom>
            <a:noFill/>
            <a:ln w="28575">
              <a:noFill/>
            </a:ln>
          </p:spPr>
        </p:pic>
        <p:pic>
          <p:nvPicPr>
            <p:cNvPr id="15" name="Picture 14" descr="Huawei.svg">
              <a:hlinkClick r:id="rId18"/>
            </p:cNvPr>
            <p:cNvPicPr>
              <a:picLocks noChangeAspect="1" noChangeArrowheads="1"/>
            </p:cNvPicPr>
            <p:nvPr/>
          </p:nvPicPr>
          <p:blipFill>
            <a:blip r:embed="rId19" cstate="print"/>
            <a:srcRect/>
            <a:stretch>
              <a:fillRect/>
            </a:stretch>
          </p:blipFill>
          <p:spPr bwMode="auto">
            <a:xfrm>
              <a:off x="1975573" y="4255232"/>
              <a:ext cx="604622" cy="604622"/>
            </a:xfrm>
            <a:prstGeom prst="rect">
              <a:avLst/>
            </a:prstGeom>
            <a:noFill/>
            <a:ln w="28575">
              <a:noFill/>
            </a:ln>
          </p:spPr>
        </p:pic>
        <p:pic>
          <p:nvPicPr>
            <p:cNvPr id="16" name="Picture 4" descr="http://www.slimlogic.co.uk/wp-content/uploads/2009/04/oe-logo.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806301" y="4334604"/>
              <a:ext cx="1522148" cy="122279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a:off x="1545620" y="5625390"/>
              <a:ext cx="603504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545620" y="3539336"/>
              <a:ext cx="6035040" cy="0"/>
            </a:xfrm>
            <a:prstGeom prst="line">
              <a:avLst/>
            </a:prstGeom>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611560" y="4725144"/>
            <a:ext cx="6644710" cy="992078"/>
          </a:xfrm>
          <a:prstGeom prst="rect">
            <a:avLst/>
          </a:prstGeom>
          <a:solidFill>
            <a:schemeClr val="tx2"/>
          </a:solidFill>
          <a:ln w="9525">
            <a:noFill/>
            <a:round/>
            <a:headEnd/>
            <a:tailEnd/>
          </a:ln>
          <a:effectLst/>
        </p:spPr>
        <p:txBody>
          <a:bodyPr wrap="none" anchor="ctr"/>
          <a:lstStyle/>
          <a:p>
            <a:pPr algn="ct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smtClean="0">
                <a:solidFill>
                  <a:srgbClr val="FFFFFF"/>
                </a:solidFill>
              </a:rPr>
              <a:t>"It’s not an embedded distribution</a:t>
            </a:r>
          </a:p>
          <a:p>
            <a:pPr algn="ctr">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smtClean="0">
                <a:solidFill>
                  <a:srgbClr val="FFFFFF"/>
                </a:solidFill>
              </a:rPr>
              <a:t>it creates a custom one for you.“</a:t>
            </a:r>
          </a:p>
          <a:p>
            <a:pPr algn="ctr">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smtClean="0">
                <a:solidFill>
                  <a:srgbClr val="FFFFFF"/>
                </a:solidFill>
              </a:rPr>
              <a:t>Yocto Project</a:t>
            </a:r>
            <a:endParaRPr lang="en-US" sz="1400" dirty="0">
              <a:solidFill>
                <a:srgbClr val="FFFFFF"/>
              </a:solidFill>
            </a:endParaRPr>
          </a:p>
        </p:txBody>
      </p:sp>
      <p:sp>
        <p:nvSpPr>
          <p:cNvPr id="2" name="Title 1"/>
          <p:cNvSpPr>
            <a:spLocks noGrp="1"/>
          </p:cNvSpPr>
          <p:nvPr>
            <p:ph type="title"/>
          </p:nvPr>
        </p:nvSpPr>
        <p:spPr>
          <a:xfrm>
            <a:off x="251520" y="188640"/>
            <a:ext cx="8664771" cy="779320"/>
          </a:xfrm>
        </p:spPr>
        <p:txBody>
          <a:bodyPr/>
          <a:lstStyle/>
          <a:p>
            <a:r>
              <a:rPr lang="en-US" dirty="0" smtClean="0"/>
              <a:t>Benefits of Yocto Project</a:t>
            </a:r>
            <a:endParaRPr lang="en-US" dirty="0"/>
          </a:p>
        </p:txBody>
      </p:sp>
      <p:sp>
        <p:nvSpPr>
          <p:cNvPr id="3" name="Content Placeholder 2"/>
          <p:cNvSpPr>
            <a:spLocks noGrp="1"/>
          </p:cNvSpPr>
          <p:nvPr>
            <p:ph idx="1"/>
          </p:nvPr>
        </p:nvSpPr>
        <p:spPr>
          <a:xfrm>
            <a:off x="212036" y="1136547"/>
            <a:ext cx="7378935" cy="3566082"/>
          </a:xfrm>
          <a:noFill/>
        </p:spPr>
        <p:txBody>
          <a:bodyPr>
            <a:normAutofit/>
          </a:bodyPr>
          <a:lstStyle/>
          <a:p>
            <a:r>
              <a:rPr lang="en-US" sz="2400" dirty="0" smtClean="0"/>
              <a:t>Less time spent on things which don’t add value (build system, core Linux components)</a:t>
            </a:r>
          </a:p>
          <a:p>
            <a:r>
              <a:rPr lang="en-US" sz="2400" dirty="0" smtClean="0"/>
              <a:t>Increased ability to enable key silicon features</a:t>
            </a:r>
          </a:p>
          <a:p>
            <a:r>
              <a:rPr lang="en-US" sz="2400" dirty="0" smtClean="0"/>
              <a:t>Transparent Upstream changes</a:t>
            </a:r>
          </a:p>
          <a:p>
            <a:r>
              <a:rPr lang="en-US" sz="2400" dirty="0" smtClean="0"/>
              <a:t>Vibrant Developer Community</a:t>
            </a:r>
          </a:p>
          <a:p>
            <a:r>
              <a:rPr lang="en-US" sz="2400" dirty="0" smtClean="0"/>
              <a:t>Start with a validated collection of software (tool chain, kernel, user space).</a:t>
            </a:r>
          </a:p>
          <a:p>
            <a:r>
              <a:rPr lang="en-US" sz="2400" dirty="0" smtClean="0"/>
              <a:t>Easy transition to a commercial embedded Linux </a:t>
            </a:r>
          </a:p>
          <a:p>
            <a:endParaRPr lang="en-US" sz="2000" dirty="0" smtClean="0"/>
          </a:p>
          <a:p>
            <a:pPr>
              <a:buNone/>
            </a:pPr>
            <a:endParaRPr lang="en-US" dirty="0" smtClean="0"/>
          </a:p>
          <a:p>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74</a:t>
            </a:fld>
            <a:endParaRPr lang="en-US" dirty="0"/>
          </a:p>
        </p:txBody>
      </p:sp>
      <p:pic>
        <p:nvPicPr>
          <p:cNvPr id="6" name="Picture 8" descr="yocto_logo.png"/>
          <p:cNvPicPr>
            <a:picLocks noChangeAspect="1"/>
          </p:cNvPicPr>
          <p:nvPr/>
        </p:nvPicPr>
        <p:blipFill>
          <a:blip r:embed="rId3" cstate="print"/>
          <a:srcRect/>
          <a:stretch>
            <a:fillRect/>
          </a:stretch>
        </p:blipFill>
        <p:spPr bwMode="auto">
          <a:xfrm>
            <a:off x="6351620" y="228600"/>
            <a:ext cx="1882724" cy="800100"/>
          </a:xfrm>
          <a:prstGeom prst="rect">
            <a:avLst/>
          </a:prstGeom>
          <a:noFill/>
          <a:ln w="9525">
            <a:noFill/>
            <a:miter lim="800000"/>
            <a:headEnd/>
            <a:tailEnd/>
          </a:ln>
        </p:spPr>
      </p:pic>
      <p:pic>
        <p:nvPicPr>
          <p:cNvPr id="7" name="Picture 6" descr="yocto-dude-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64288" y="3789040"/>
            <a:ext cx="1222719" cy="23537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496944" cy="779320"/>
          </a:xfrm>
        </p:spPr>
        <p:txBody>
          <a:bodyPr/>
          <a:lstStyle/>
          <a:p>
            <a:r>
              <a:rPr lang="en-US" dirty="0" smtClean="0"/>
              <a:t>How does Altera use Yocto?</a:t>
            </a:r>
            <a:endParaRPr lang="en-US" dirty="0"/>
          </a:p>
        </p:txBody>
      </p:sp>
      <p:sp>
        <p:nvSpPr>
          <p:cNvPr id="3" name="Content Placeholder 2"/>
          <p:cNvSpPr>
            <a:spLocks noGrp="1"/>
          </p:cNvSpPr>
          <p:nvPr>
            <p:ph idx="1"/>
          </p:nvPr>
        </p:nvSpPr>
        <p:spPr>
          <a:xfrm>
            <a:off x="323528" y="1196752"/>
            <a:ext cx="5649911" cy="4981575"/>
          </a:xfrm>
        </p:spPr>
        <p:txBody>
          <a:bodyPr>
            <a:normAutofit/>
          </a:bodyPr>
          <a:lstStyle/>
          <a:p>
            <a:r>
              <a:rPr lang="en-US" dirty="0" smtClean="0"/>
              <a:t>Added SoC FPGA layer to Yocto</a:t>
            </a:r>
          </a:p>
          <a:p>
            <a:endParaRPr lang="en-US" dirty="0" smtClean="0"/>
          </a:p>
          <a:p>
            <a:r>
              <a:rPr lang="en-US" dirty="0" smtClean="0"/>
              <a:t>Built source code for our BSP</a:t>
            </a:r>
          </a:p>
          <a:p>
            <a:pPr lvl="1"/>
            <a:r>
              <a:rPr lang="en-US" dirty="0" smtClean="0"/>
              <a:t>Kernel, U-Boot and Root File System</a:t>
            </a:r>
          </a:p>
          <a:p>
            <a:pPr lvl="1">
              <a:buNone/>
            </a:pPr>
            <a:endParaRPr lang="en-US" dirty="0" smtClean="0"/>
          </a:p>
          <a:p>
            <a:r>
              <a:rPr lang="en-US" dirty="0" smtClean="0"/>
              <a:t>Built the Tool Chain</a:t>
            </a:r>
          </a:p>
          <a:p>
            <a:pPr lvl="1"/>
            <a:r>
              <a:rPr lang="en-US" dirty="0" smtClean="0"/>
              <a:t>GCC, built by Yocto from sources</a:t>
            </a:r>
          </a:p>
          <a:p>
            <a:pPr lvl="1"/>
            <a:r>
              <a:rPr lang="en-US" dirty="0" smtClean="0"/>
              <a:t>Provide pre-built tool chains to reduce build time in the near future.</a:t>
            </a:r>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75</a:t>
            </a:fld>
            <a:endParaRPr lang="en-US" dirty="0"/>
          </a:p>
        </p:txBody>
      </p:sp>
      <p:pic>
        <p:nvPicPr>
          <p:cNvPr id="5" name="Picture 4" descr="yocto-dude-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77728" y="3561866"/>
            <a:ext cx="1222719" cy="2353734"/>
          </a:xfrm>
          <a:prstGeom prst="rect">
            <a:avLst/>
          </a:prstGeom>
        </p:spPr>
      </p:pic>
      <p:pic>
        <p:nvPicPr>
          <p:cNvPr id="6" name="Picture 8" descr="yocto_logo.png"/>
          <p:cNvPicPr>
            <a:picLocks noChangeAspect="1"/>
          </p:cNvPicPr>
          <p:nvPr/>
        </p:nvPicPr>
        <p:blipFill>
          <a:blip r:embed="rId4" cstate="print"/>
          <a:srcRect/>
          <a:stretch>
            <a:fillRect/>
          </a:stretch>
        </p:blipFill>
        <p:spPr bwMode="auto">
          <a:xfrm>
            <a:off x="6656414" y="228600"/>
            <a:ext cx="1882724" cy="800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Left Brace 35"/>
          <p:cNvSpPr/>
          <p:nvPr/>
        </p:nvSpPr>
        <p:spPr bwMode="auto">
          <a:xfrm>
            <a:off x="948337" y="2819400"/>
            <a:ext cx="689963" cy="1609725"/>
          </a:xfrm>
          <a:prstGeom prst="leftBrace">
            <a:avLst>
              <a:gd name="adj1" fmla="val 8333"/>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 name="Title 1"/>
          <p:cNvSpPr>
            <a:spLocks noGrp="1"/>
          </p:cNvSpPr>
          <p:nvPr>
            <p:ph type="title"/>
          </p:nvPr>
        </p:nvSpPr>
        <p:spPr>
          <a:xfrm>
            <a:off x="179512" y="116632"/>
            <a:ext cx="8664771" cy="779320"/>
          </a:xfrm>
        </p:spPr>
        <p:txBody>
          <a:bodyPr/>
          <a:lstStyle/>
          <a:p>
            <a:r>
              <a:rPr lang="en-US" dirty="0" smtClean="0"/>
              <a:t>   Linux Software Development Workflow</a:t>
            </a: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76</a:t>
            </a:fld>
            <a:endParaRPr lang="en-US" dirty="0"/>
          </a:p>
        </p:txBody>
      </p:sp>
      <p:sp>
        <p:nvSpPr>
          <p:cNvPr id="5" name="Rounded Rectangle 4"/>
          <p:cNvSpPr/>
          <p:nvPr/>
        </p:nvSpPr>
        <p:spPr bwMode="auto">
          <a:xfrm>
            <a:off x="5338120" y="2060795"/>
            <a:ext cx="2036481" cy="663254"/>
          </a:xfrm>
          <a:prstGeom prst="roundRect">
            <a:avLst/>
          </a:prstGeom>
          <a:solidFill>
            <a:schemeClr val="bg1">
              <a:lumMod val="85000"/>
            </a:schemeClr>
          </a:solidFill>
          <a:ln w="2857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dirty="0" smtClean="0"/>
              <a:t>BootROM</a:t>
            </a:r>
            <a:endParaRPr lang="en-US" sz="1600" b="1" dirty="0"/>
          </a:p>
          <a:p>
            <a:pPr algn="ctr"/>
            <a:r>
              <a:rPr lang="en-US" sz="1100" dirty="0"/>
              <a:t>Stored in </a:t>
            </a:r>
            <a:r>
              <a:rPr lang="en-US" sz="1100" dirty="0" smtClean="0"/>
              <a:t>on-chipROM</a:t>
            </a:r>
            <a:endParaRPr lang="en-US" sz="1100"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
        <p:nvSpPr>
          <p:cNvPr id="6" name="Rounded Rectangle 5"/>
          <p:cNvSpPr/>
          <p:nvPr/>
        </p:nvSpPr>
        <p:spPr bwMode="auto">
          <a:xfrm>
            <a:off x="5338119" y="2838613"/>
            <a:ext cx="2036482" cy="663254"/>
          </a:xfrm>
          <a:prstGeom prst="roundRect">
            <a:avLst/>
          </a:prstGeom>
          <a:solidFill>
            <a:schemeClr val="bg1">
              <a:lumMod val="85000"/>
            </a:schemeClr>
          </a:solidFill>
          <a:ln w="2857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dirty="0" smtClean="0"/>
              <a:t>Preloader</a:t>
            </a:r>
            <a:endParaRPr lang="en-US" sz="1600" b="1" dirty="0"/>
          </a:p>
          <a:p>
            <a:pPr algn="ctr"/>
            <a:r>
              <a:rPr lang="en-US" sz="1100" dirty="0"/>
              <a:t>Stored in </a:t>
            </a:r>
            <a:r>
              <a:rPr lang="en-US" sz="1100" dirty="0" smtClean="0"/>
              <a:t>flash, runs from </a:t>
            </a:r>
            <a:r>
              <a:rPr lang="en-US" sz="1200" dirty="0" smtClean="0"/>
              <a:t>SDRAM</a:t>
            </a:r>
            <a:endParaRPr lang="en-US" sz="1200"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7" name="Rounded Rectangle 6"/>
          <p:cNvSpPr/>
          <p:nvPr/>
        </p:nvSpPr>
        <p:spPr bwMode="auto">
          <a:xfrm>
            <a:off x="5338119" y="3616431"/>
            <a:ext cx="2036482" cy="663254"/>
          </a:xfrm>
          <a:prstGeom prst="roundRect">
            <a:avLst/>
          </a:prstGeom>
          <a:solidFill>
            <a:schemeClr val="bg1">
              <a:lumMod val="85000"/>
            </a:schemeClr>
          </a:solidFill>
          <a:ln w="2857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dirty="0" smtClean="0"/>
              <a:t>U-Boot</a:t>
            </a:r>
            <a:endParaRPr lang="en-US" sz="1600" b="1" dirty="0"/>
          </a:p>
          <a:p>
            <a:pPr algn="ctr"/>
            <a:r>
              <a:rPr lang="en-US" sz="1100" dirty="0"/>
              <a:t>Stored in </a:t>
            </a:r>
            <a:r>
              <a:rPr lang="en-US" sz="1100" dirty="0" smtClean="0"/>
              <a:t>flash, runs from SDRAM</a:t>
            </a:r>
            <a:endParaRPr lang="en-US" sz="1100"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8" name="Rounded Rectangle 7"/>
          <p:cNvSpPr/>
          <p:nvPr/>
        </p:nvSpPr>
        <p:spPr bwMode="auto">
          <a:xfrm>
            <a:off x="5338119" y="4394249"/>
            <a:ext cx="2036482" cy="663254"/>
          </a:xfrm>
          <a:prstGeom prst="roundRect">
            <a:avLst/>
          </a:prstGeom>
          <a:solidFill>
            <a:schemeClr val="bg1">
              <a:lumMod val="85000"/>
            </a:schemeClr>
          </a:solidFill>
          <a:ln w="2857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dirty="0" smtClean="0"/>
              <a:t>Linux Kernel</a:t>
            </a:r>
            <a:endParaRPr lang="en-US" sz="1600" b="1" dirty="0"/>
          </a:p>
          <a:p>
            <a:pPr algn="ctr"/>
            <a:r>
              <a:rPr lang="en-US" sz="1100" dirty="0"/>
              <a:t>Stored in </a:t>
            </a:r>
            <a:r>
              <a:rPr lang="en-US" sz="1100" dirty="0" smtClean="0"/>
              <a:t>flash/network, runs from SDRAM</a:t>
            </a:r>
            <a:endParaRPr lang="en-US" sz="1100"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3" name="Rounded Rectangle 12"/>
          <p:cNvSpPr/>
          <p:nvPr/>
        </p:nvSpPr>
        <p:spPr bwMode="auto">
          <a:xfrm>
            <a:off x="1560994" y="2056134"/>
            <a:ext cx="2036481" cy="663254"/>
          </a:xfrm>
          <a:prstGeom prst="roundRect">
            <a:avLst/>
          </a:prstGeom>
          <a:solidFill>
            <a:schemeClr val="tx2"/>
          </a:solidFill>
          <a:ln w="2857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dirty="0" smtClean="0">
                <a:solidFill>
                  <a:schemeClr val="bg1"/>
                </a:solidFill>
              </a:rPr>
              <a:t>Start Console Window</a:t>
            </a:r>
            <a:endParaRPr lang="en-US" sz="1100" dirty="0">
              <a:solidFill>
                <a:schemeClr val="bg1"/>
              </a:solidFill>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
        <p:nvSpPr>
          <p:cNvPr id="14" name="Rounded Rectangle 13"/>
          <p:cNvSpPr/>
          <p:nvPr/>
        </p:nvSpPr>
        <p:spPr bwMode="auto">
          <a:xfrm>
            <a:off x="1560993" y="2848240"/>
            <a:ext cx="2036482" cy="663254"/>
          </a:xfrm>
          <a:prstGeom prst="roundRect">
            <a:avLst/>
          </a:prstGeom>
          <a:solidFill>
            <a:schemeClr val="tx2"/>
          </a:solidFill>
          <a:ln w="2857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dirty="0" smtClean="0">
                <a:solidFill>
                  <a:schemeClr val="bg1"/>
                </a:solidFill>
              </a:rPr>
              <a:t>Start Browser go to Portal</a:t>
            </a:r>
            <a:endParaRPr lang="en-US" sz="1200" dirty="0">
              <a:solidFill>
                <a:schemeClr val="bg1"/>
              </a:solidFill>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5" name="Rounded Rectangle 14"/>
          <p:cNvSpPr/>
          <p:nvPr/>
        </p:nvSpPr>
        <p:spPr bwMode="auto">
          <a:xfrm>
            <a:off x="1551468" y="3640345"/>
            <a:ext cx="2036482" cy="663254"/>
          </a:xfrm>
          <a:prstGeom prst="roundRect">
            <a:avLst/>
          </a:prstGeom>
          <a:solidFill>
            <a:schemeClr val="tx2"/>
          </a:solidFill>
          <a:ln w="2857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dirty="0" smtClean="0">
                <a:solidFill>
                  <a:schemeClr val="bg1"/>
                </a:solidFill>
              </a:rPr>
              <a:t>Clone git Trees</a:t>
            </a:r>
          </a:p>
          <a:p>
            <a:pPr algn="ctr"/>
            <a:r>
              <a:rPr lang="en-US" sz="1100" b="1" dirty="0" smtClean="0">
                <a:solidFill>
                  <a:schemeClr val="bg1"/>
                </a:solidFill>
              </a:rPr>
              <a:t>kernel, U-Boot, Tool Chain</a:t>
            </a:r>
            <a:endParaRPr lang="en-US" sz="1100" dirty="0">
              <a:solidFill>
                <a:schemeClr val="bg1"/>
              </a:solidFill>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6" name="Rounded Rectangle 15"/>
          <p:cNvSpPr/>
          <p:nvPr/>
        </p:nvSpPr>
        <p:spPr bwMode="auto">
          <a:xfrm>
            <a:off x="1560993" y="4432450"/>
            <a:ext cx="2036482" cy="663254"/>
          </a:xfrm>
          <a:prstGeom prst="roundRect">
            <a:avLst/>
          </a:prstGeom>
          <a:solidFill>
            <a:schemeClr val="tx2"/>
          </a:solidFill>
          <a:ln w="2857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dirty="0" smtClean="0">
                <a:solidFill>
                  <a:schemeClr val="bg1"/>
                </a:solidFill>
              </a:rPr>
              <a:t>Develop Application</a:t>
            </a:r>
            <a:endParaRPr lang="en-US" sz="1100" dirty="0">
              <a:solidFill>
                <a:schemeClr val="bg1"/>
              </a:solidFill>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22" name="Picture 2" descr="http://cdn1.iconfinder.com/data/icons/iconslandhardware/PNG/256x256/PortableCompu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6202" y="837899"/>
            <a:ext cx="924675" cy="11111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www.titoma.com.tw/images/embedded_system_design_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2190" y="1253187"/>
            <a:ext cx="524846" cy="63070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014548" y="887731"/>
            <a:ext cx="1111206" cy="338554"/>
          </a:xfrm>
          <a:prstGeom prst="rect">
            <a:avLst/>
          </a:prstGeom>
          <a:noFill/>
        </p:spPr>
        <p:txBody>
          <a:bodyPr wrap="square" rtlCol="0">
            <a:spAutoFit/>
          </a:bodyPr>
          <a:lstStyle/>
          <a:p>
            <a:r>
              <a:rPr lang="en-US" sz="1600" b="1" dirty="0" smtClean="0"/>
              <a:t>Target</a:t>
            </a:r>
            <a:endParaRPr lang="en-US" sz="1100" b="1" dirty="0" smtClean="0"/>
          </a:p>
        </p:txBody>
      </p:sp>
      <p:sp>
        <p:nvSpPr>
          <p:cNvPr id="26" name="Rounded Rectangle 25"/>
          <p:cNvSpPr/>
          <p:nvPr/>
        </p:nvSpPr>
        <p:spPr bwMode="auto">
          <a:xfrm>
            <a:off x="4078844" y="1810633"/>
            <a:ext cx="605177" cy="287674"/>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rPr>
              <a:t>Router</a:t>
            </a:r>
          </a:p>
        </p:txBody>
      </p:sp>
      <p:cxnSp>
        <p:nvCxnSpPr>
          <p:cNvPr id="28" name="Curved Connector 27"/>
          <p:cNvCxnSpPr>
            <a:stCxn id="22" idx="3"/>
            <a:endCxn id="26" idx="1"/>
          </p:cNvCxnSpPr>
          <p:nvPr/>
        </p:nvCxnSpPr>
        <p:spPr bwMode="auto">
          <a:xfrm>
            <a:off x="3030877" y="1393489"/>
            <a:ext cx="1047967" cy="560981"/>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29" name="Curved Connector 28"/>
          <p:cNvCxnSpPr>
            <a:stCxn id="26" idx="3"/>
            <a:endCxn id="24" idx="1"/>
          </p:cNvCxnSpPr>
          <p:nvPr/>
        </p:nvCxnSpPr>
        <p:spPr bwMode="auto">
          <a:xfrm flipV="1">
            <a:off x="4684021" y="1568541"/>
            <a:ext cx="1228169" cy="385929"/>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hape 29"/>
          <p:cNvCxnSpPr>
            <a:stCxn id="26" idx="0"/>
          </p:cNvCxnSpPr>
          <p:nvPr/>
        </p:nvCxnSpPr>
        <p:spPr bwMode="auto">
          <a:xfrm rot="5400000" flipH="1" flipV="1">
            <a:off x="4569896" y="1346192"/>
            <a:ext cx="275979" cy="652904"/>
          </a:xfrm>
          <a:prstGeom prst="curvedConnector2">
            <a:avLst/>
          </a:prstGeom>
          <a:solidFill>
            <a:schemeClr val="accent1"/>
          </a:solidFill>
          <a:ln w="9525" cap="flat" cmpd="sng" algn="ctr">
            <a:solidFill>
              <a:schemeClr val="tx1"/>
            </a:solidFill>
            <a:prstDash val="solid"/>
            <a:round/>
            <a:headEnd type="none" w="med" len="med"/>
            <a:tailEnd type="none" w="med" len="med"/>
          </a:ln>
          <a:effectLst/>
        </p:spPr>
      </p:cxnSp>
      <p:sp>
        <p:nvSpPr>
          <p:cNvPr id="31" name="Rectangle 30"/>
          <p:cNvSpPr/>
          <p:nvPr/>
        </p:nvSpPr>
        <p:spPr>
          <a:xfrm>
            <a:off x="900464" y="1203158"/>
            <a:ext cx="1628448" cy="323165"/>
          </a:xfrm>
          <a:prstGeom prst="rect">
            <a:avLst/>
          </a:prstGeom>
        </p:spPr>
        <p:txBody>
          <a:bodyPr wrap="square">
            <a:spAutoFit/>
          </a:bodyPr>
          <a:lstStyle/>
          <a:p>
            <a:pPr marL="342900" indent="-342900"/>
            <a:r>
              <a:rPr lang="en-US" sz="1500" b="1" dirty="0" smtClean="0"/>
              <a:t>Host Machine</a:t>
            </a:r>
          </a:p>
        </p:txBody>
      </p:sp>
      <p:pic>
        <p:nvPicPr>
          <p:cNvPr id="34" name="Picture 6" descr="http://www.dansdata.com/images/dv3000/2cards560.jpg"/>
          <p:cNvPicPr>
            <a:picLocks noChangeAspect="1" noChangeArrowheads="1"/>
          </p:cNvPicPr>
          <p:nvPr/>
        </p:nvPicPr>
        <p:blipFill>
          <a:blip r:embed="rId5" cstate="print"/>
          <a:srcRect/>
          <a:stretch>
            <a:fillRect/>
          </a:stretch>
        </p:blipFill>
        <p:spPr bwMode="auto">
          <a:xfrm>
            <a:off x="8120620" y="3763507"/>
            <a:ext cx="748218" cy="595902"/>
          </a:xfrm>
          <a:prstGeom prst="rect">
            <a:avLst/>
          </a:prstGeom>
          <a:noFill/>
        </p:spPr>
      </p:pic>
      <p:sp>
        <p:nvSpPr>
          <p:cNvPr id="42" name="Right Brace 41"/>
          <p:cNvSpPr/>
          <p:nvPr/>
        </p:nvSpPr>
        <p:spPr bwMode="auto">
          <a:xfrm>
            <a:off x="7515225" y="2988735"/>
            <a:ext cx="586124" cy="2059515"/>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37" name="Picture 3"/>
          <p:cNvPicPr>
            <a:picLocks noChangeAspect="1" noChangeArrowheads="1"/>
          </p:cNvPicPr>
          <p:nvPr/>
        </p:nvPicPr>
        <p:blipFill>
          <a:blip r:embed="rId6" cstate="print"/>
          <a:srcRect/>
          <a:stretch>
            <a:fillRect/>
          </a:stretch>
        </p:blipFill>
        <p:spPr bwMode="auto">
          <a:xfrm>
            <a:off x="7613591" y="2134197"/>
            <a:ext cx="459680" cy="446239"/>
          </a:xfrm>
          <a:prstGeom prst="rect">
            <a:avLst/>
          </a:prstGeom>
          <a:noFill/>
          <a:ln w="9525">
            <a:noFill/>
            <a:miter lim="800000"/>
            <a:headEnd/>
            <a:tailEnd/>
          </a:ln>
        </p:spPr>
      </p:pic>
      <p:pic>
        <p:nvPicPr>
          <p:cNvPr id="35" name="Picture 7"/>
          <p:cNvPicPr>
            <a:picLocks noChangeAspect="1" noChangeArrowheads="1"/>
          </p:cNvPicPr>
          <p:nvPr/>
        </p:nvPicPr>
        <p:blipFill>
          <a:blip r:embed="rId7" cstate="print"/>
          <a:srcRect/>
          <a:stretch>
            <a:fillRect/>
          </a:stretch>
        </p:blipFill>
        <p:spPr bwMode="auto">
          <a:xfrm>
            <a:off x="123826" y="3325487"/>
            <a:ext cx="962024" cy="840113"/>
          </a:xfrm>
          <a:prstGeom prst="rect">
            <a:avLst/>
          </a:prstGeom>
          <a:noFill/>
          <a:ln w="9525">
            <a:noFill/>
            <a:miter lim="800000"/>
            <a:headEnd/>
            <a:tailEnd/>
          </a:ln>
          <a:effectLst/>
        </p:spPr>
      </p:pic>
      <p:sp>
        <p:nvSpPr>
          <p:cNvPr id="39" name="Rounded Rectangle 38"/>
          <p:cNvSpPr/>
          <p:nvPr/>
        </p:nvSpPr>
        <p:spPr bwMode="auto">
          <a:xfrm>
            <a:off x="1580043" y="5224556"/>
            <a:ext cx="2036482" cy="663254"/>
          </a:xfrm>
          <a:prstGeom prst="roundRect">
            <a:avLst/>
          </a:prstGeom>
          <a:solidFill>
            <a:schemeClr val="tx2"/>
          </a:solidFill>
          <a:ln w="2857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dirty="0" smtClean="0">
                <a:solidFill>
                  <a:schemeClr val="bg1"/>
                </a:solidFill>
              </a:rPr>
              <a:t>Build Image</a:t>
            </a:r>
          </a:p>
          <a:p>
            <a:pPr algn="ctr"/>
            <a:r>
              <a:rPr lang="en-US" sz="1600" b="1" dirty="0" smtClean="0">
                <a:solidFill>
                  <a:schemeClr val="bg1"/>
                </a:solidFill>
              </a:rPr>
              <a:t>(Flash/SD/QSPI)</a:t>
            </a:r>
            <a:endParaRPr lang="en-US" sz="1100" dirty="0">
              <a:solidFill>
                <a:schemeClr val="bg1"/>
              </a:solidFill>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40" name="Picture 6" descr="http://www.dansdata.com/images/dv3000/2cards560.jpg"/>
          <p:cNvPicPr>
            <a:picLocks noChangeAspect="1" noChangeArrowheads="1"/>
          </p:cNvPicPr>
          <p:nvPr/>
        </p:nvPicPr>
        <p:blipFill>
          <a:blip r:embed="rId5" cstate="print"/>
          <a:srcRect/>
          <a:stretch>
            <a:fillRect/>
          </a:stretch>
        </p:blipFill>
        <p:spPr bwMode="auto">
          <a:xfrm>
            <a:off x="2195736" y="6093296"/>
            <a:ext cx="748218" cy="595902"/>
          </a:xfrm>
          <a:prstGeom prst="rect">
            <a:avLst/>
          </a:prstGeom>
          <a:noFill/>
        </p:spPr>
      </p:pic>
      <p:sp>
        <p:nvSpPr>
          <p:cNvPr id="43" name="Rounded Rectangle 42"/>
          <p:cNvSpPr/>
          <p:nvPr/>
        </p:nvSpPr>
        <p:spPr bwMode="auto">
          <a:xfrm>
            <a:off x="5347644" y="5172067"/>
            <a:ext cx="2036482" cy="663254"/>
          </a:xfrm>
          <a:prstGeom prst="roundRect">
            <a:avLst/>
          </a:prstGeom>
          <a:solidFill>
            <a:schemeClr val="bg1">
              <a:lumMod val="85000"/>
            </a:schemeClr>
          </a:solidFill>
          <a:ln w="2857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b="1" dirty="0" smtClean="0"/>
              <a:t>Run Application</a:t>
            </a:r>
            <a:endParaRPr lang="en-US" sz="1600" b="1" dirty="0"/>
          </a:p>
        </p:txBody>
      </p:sp>
      <p:sp>
        <p:nvSpPr>
          <p:cNvPr id="45" name="Down Arrow 44"/>
          <p:cNvSpPr/>
          <p:nvPr/>
        </p:nvSpPr>
        <p:spPr bwMode="auto">
          <a:xfrm>
            <a:off x="2520075" y="5108749"/>
            <a:ext cx="152400" cy="95250"/>
          </a:xfrm>
          <a:prstGeom prst="downArrow">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46" name="Down Arrow 45"/>
          <p:cNvSpPr/>
          <p:nvPr/>
        </p:nvSpPr>
        <p:spPr bwMode="auto">
          <a:xfrm>
            <a:off x="2520075" y="3521249"/>
            <a:ext cx="152400" cy="95250"/>
          </a:xfrm>
          <a:prstGeom prst="downArrow">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47" name="Down Arrow 46"/>
          <p:cNvSpPr/>
          <p:nvPr/>
        </p:nvSpPr>
        <p:spPr bwMode="auto">
          <a:xfrm>
            <a:off x="2520075" y="4327525"/>
            <a:ext cx="152400" cy="95250"/>
          </a:xfrm>
          <a:prstGeom prst="downArrow">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48" name="Down Arrow 47"/>
          <p:cNvSpPr/>
          <p:nvPr/>
        </p:nvSpPr>
        <p:spPr bwMode="auto">
          <a:xfrm>
            <a:off x="2520075" y="5902499"/>
            <a:ext cx="152400" cy="95250"/>
          </a:xfrm>
          <a:prstGeom prst="downArrow">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50" name="TextBox 49"/>
          <p:cNvSpPr txBox="1"/>
          <p:nvPr/>
        </p:nvSpPr>
        <p:spPr>
          <a:xfrm>
            <a:off x="180975" y="3581400"/>
            <a:ext cx="787395" cy="369332"/>
          </a:xfrm>
          <a:prstGeom prst="rect">
            <a:avLst/>
          </a:prstGeom>
          <a:noFill/>
        </p:spPr>
        <p:txBody>
          <a:bodyPr wrap="none" rtlCol="0">
            <a:spAutoFit/>
          </a:bodyPr>
          <a:lstStyle/>
          <a:p>
            <a:r>
              <a:rPr lang="en-US" dirty="0" smtClean="0"/>
              <a:t>Portal</a:t>
            </a:r>
            <a:endParaRPr lang="en-US" dirty="0"/>
          </a:p>
        </p:txBody>
      </p:sp>
      <p:pic>
        <p:nvPicPr>
          <p:cNvPr id="53" name="Picture 7"/>
          <p:cNvPicPr>
            <a:picLocks noChangeAspect="1" noChangeArrowheads="1"/>
          </p:cNvPicPr>
          <p:nvPr/>
        </p:nvPicPr>
        <p:blipFill>
          <a:blip r:embed="rId7" cstate="print"/>
          <a:srcRect/>
          <a:stretch>
            <a:fillRect/>
          </a:stretch>
        </p:blipFill>
        <p:spPr bwMode="auto">
          <a:xfrm>
            <a:off x="4543426" y="782312"/>
            <a:ext cx="962024" cy="840113"/>
          </a:xfrm>
          <a:prstGeom prst="rect">
            <a:avLst/>
          </a:prstGeom>
          <a:noFill/>
          <a:ln w="9525">
            <a:noFill/>
            <a:miter lim="800000"/>
            <a:headEnd/>
            <a:tailEnd/>
          </a:ln>
          <a:effectLst/>
        </p:spPr>
      </p:pic>
      <p:sp>
        <p:nvSpPr>
          <p:cNvPr id="54" name="TextBox 53"/>
          <p:cNvSpPr txBox="1"/>
          <p:nvPr/>
        </p:nvSpPr>
        <p:spPr>
          <a:xfrm>
            <a:off x="4600575" y="1038225"/>
            <a:ext cx="787395" cy="369332"/>
          </a:xfrm>
          <a:prstGeom prst="rect">
            <a:avLst/>
          </a:prstGeom>
          <a:noFill/>
        </p:spPr>
        <p:txBody>
          <a:bodyPr wrap="none" rtlCol="0">
            <a:spAutoFit/>
          </a:bodyPr>
          <a:lstStyle/>
          <a:p>
            <a:r>
              <a:rPr lang="en-US" dirty="0" smtClean="0"/>
              <a:t>Portal</a:t>
            </a:r>
            <a:endParaRPr lang="en-US" dirty="0"/>
          </a:p>
        </p:txBody>
      </p:sp>
      <p:sp>
        <p:nvSpPr>
          <p:cNvPr id="57" name="Down Arrow 56"/>
          <p:cNvSpPr/>
          <p:nvPr/>
        </p:nvSpPr>
        <p:spPr bwMode="auto">
          <a:xfrm>
            <a:off x="6238875" y="2724150"/>
            <a:ext cx="152400" cy="95250"/>
          </a:xfrm>
          <a:prstGeom prst="downArrow">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58" name="Down Arrow 57"/>
          <p:cNvSpPr/>
          <p:nvPr/>
        </p:nvSpPr>
        <p:spPr bwMode="auto">
          <a:xfrm>
            <a:off x="6257925" y="3514724"/>
            <a:ext cx="152400" cy="95250"/>
          </a:xfrm>
          <a:prstGeom prst="downArrow">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59" name="Down Arrow 58"/>
          <p:cNvSpPr/>
          <p:nvPr/>
        </p:nvSpPr>
        <p:spPr bwMode="auto">
          <a:xfrm>
            <a:off x="6229350" y="4295778"/>
            <a:ext cx="152400" cy="95250"/>
          </a:xfrm>
          <a:prstGeom prst="downArrow">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61" name="Down Arrow 60"/>
          <p:cNvSpPr/>
          <p:nvPr/>
        </p:nvSpPr>
        <p:spPr bwMode="auto">
          <a:xfrm>
            <a:off x="6248400" y="5072061"/>
            <a:ext cx="152400" cy="95250"/>
          </a:xfrm>
          <a:prstGeom prst="downArrow">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62" name="Right Arrow 61"/>
          <p:cNvSpPr/>
          <p:nvPr/>
        </p:nvSpPr>
        <p:spPr bwMode="auto">
          <a:xfrm>
            <a:off x="3624263" y="2300288"/>
            <a:ext cx="1695450" cy="195262"/>
          </a:xfrm>
          <a:prstGeom prst="rightArrow">
            <a:avLst/>
          </a:prstGeom>
          <a:solidFill>
            <a:schemeClr val="tx2">
              <a:lumMod val="60000"/>
              <a:lumOff val="40000"/>
            </a:schemeClr>
          </a:solidFill>
          <a:ln w="9525" cap="flat" cmpd="sng" algn="ctr">
            <a:solidFill>
              <a:schemeClr val="tx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63" name="Picture 6" descr="http://www.dansdata.com/images/dv3000/2cards560.jpg"/>
          <p:cNvPicPr>
            <a:picLocks noChangeAspect="1" noChangeArrowheads="1"/>
          </p:cNvPicPr>
          <p:nvPr/>
        </p:nvPicPr>
        <p:blipFill>
          <a:blip r:embed="rId8" cstate="print"/>
          <a:srcRect/>
          <a:stretch>
            <a:fillRect/>
          </a:stretch>
        </p:blipFill>
        <p:spPr bwMode="auto">
          <a:xfrm>
            <a:off x="6486233" y="1438275"/>
            <a:ext cx="358789" cy="285750"/>
          </a:xfrm>
          <a:prstGeom prst="rect">
            <a:avLst/>
          </a:prstGeom>
          <a:noFill/>
        </p:spPr>
      </p:pic>
      <p:sp>
        <p:nvSpPr>
          <p:cNvPr id="44" name="Rectangle 43"/>
          <p:cNvSpPr/>
          <p:nvPr/>
        </p:nvSpPr>
        <p:spPr bwMode="auto">
          <a:xfrm>
            <a:off x="1763688" y="6381328"/>
            <a:ext cx="432048"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1" name="TextBox 50"/>
          <p:cNvSpPr txBox="1"/>
          <p:nvPr/>
        </p:nvSpPr>
        <p:spPr>
          <a:xfrm>
            <a:off x="3491880" y="5949280"/>
            <a:ext cx="4493538" cy="369332"/>
          </a:xfrm>
          <a:prstGeom prst="rect">
            <a:avLst/>
          </a:prstGeom>
          <a:noFill/>
          <a:ln>
            <a:solidFill>
              <a:schemeClr val="tx2">
                <a:lumMod val="75000"/>
              </a:schemeClr>
            </a:solidFill>
          </a:ln>
        </p:spPr>
        <p:txBody>
          <a:bodyPr wrap="none" rtlCol="0">
            <a:spAutoFit/>
          </a:bodyPr>
          <a:lstStyle/>
          <a:p>
            <a:r>
              <a:rPr lang="en-US" b="1" i="1" dirty="0" smtClean="0">
                <a:solidFill>
                  <a:schemeClr val="tx2">
                    <a:lumMod val="75000"/>
                  </a:schemeClr>
                </a:solidFill>
              </a:rPr>
              <a:t>Binaries come pre-built in the SoC EDS</a:t>
            </a:r>
            <a:endParaRPr lang="en-US" b="1" i="1" dirty="0">
              <a:solidFill>
                <a:schemeClr val="tx2">
                  <a:lumMod val="75000"/>
                </a:schemeClr>
              </a:solidFill>
            </a:endParaRPr>
          </a:p>
        </p:txBody>
      </p:sp>
    </p:spTree>
    <p:extLst>
      <p:ext uri="{BB962C8B-B14F-4D97-AF65-F5344CB8AC3E}">
        <p14:creationId xmlns:p14="http://schemas.microsoft.com/office/powerpoint/2010/main" val="1311084902"/>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50838" y="0"/>
            <a:ext cx="8331200" cy="914400"/>
          </a:xfrm>
        </p:spPr>
        <p:txBody>
          <a:bodyPr/>
          <a:lstStyle/>
          <a:p>
            <a:r>
              <a:rPr lang="en-US" dirty="0" smtClean="0"/>
              <a:t>Boot Image &amp; Flash Image</a:t>
            </a: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77</a:t>
            </a:fld>
            <a:endParaRPr lang="en-US" dirty="0"/>
          </a:p>
        </p:txBody>
      </p:sp>
      <p:sp>
        <p:nvSpPr>
          <p:cNvPr id="34" name="Content Placeholder 10"/>
          <p:cNvSpPr txBox="1">
            <a:spLocks/>
          </p:cNvSpPr>
          <p:nvPr/>
        </p:nvSpPr>
        <p:spPr bwMode="auto">
          <a:xfrm>
            <a:off x="395536" y="908720"/>
            <a:ext cx="8482446" cy="51080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marL="514350" lvl="0" indent="-457200" eaLnBrk="1" hangingPunct="1">
              <a:spcBef>
                <a:spcPct val="20000"/>
              </a:spcBef>
              <a:buClr>
                <a:srgbClr val="003399"/>
              </a:buClr>
              <a:buSzPct val="75000"/>
            </a:pPr>
            <a:r>
              <a:rPr lang="en-GB" sz="2400" b="1" dirty="0" smtClean="0">
                <a:solidFill>
                  <a:schemeClr val="tx2">
                    <a:lumMod val="60000"/>
                    <a:lumOff val="40000"/>
                  </a:schemeClr>
                </a:solidFill>
              </a:rPr>
              <a:t>Boot Image storage location</a:t>
            </a:r>
          </a:p>
          <a:p>
            <a:pPr marL="514350" lvl="0" indent="-457200" eaLnBrk="1" hangingPunct="1">
              <a:spcBef>
                <a:spcPct val="20000"/>
              </a:spcBef>
              <a:buClr>
                <a:srgbClr val="003399"/>
              </a:buClr>
              <a:buSzPct val="75000"/>
            </a:pPr>
            <a:r>
              <a:rPr lang="en-GB" sz="2000" kern="0" dirty="0" err="1" smtClean="0"/>
              <a:t>Preloader</a:t>
            </a:r>
            <a:r>
              <a:rPr lang="en-GB" sz="2000" kern="0" dirty="0" smtClean="0"/>
              <a:t>	: SD/MMC, QSPI, NAND, FPGA</a:t>
            </a:r>
          </a:p>
          <a:p>
            <a:pPr marL="514350" lvl="0" indent="-457200" eaLnBrk="1" hangingPunct="1">
              <a:spcBef>
                <a:spcPct val="20000"/>
              </a:spcBef>
              <a:buClr>
                <a:srgbClr val="003399"/>
              </a:buClr>
              <a:buSzPct val="75000"/>
            </a:pPr>
            <a:r>
              <a:rPr lang="en-GB" sz="2000" kern="0" dirty="0" smtClean="0"/>
              <a:t>U-Boot		: SD/MMC, QSPI, NAND</a:t>
            </a:r>
          </a:p>
          <a:p>
            <a:pPr marL="514350" lvl="0" indent="-457200" eaLnBrk="1" hangingPunct="1">
              <a:spcBef>
                <a:spcPct val="20000"/>
              </a:spcBef>
              <a:buClr>
                <a:srgbClr val="003399"/>
              </a:buClr>
              <a:buSzPct val="75000"/>
            </a:pPr>
            <a:r>
              <a:rPr lang="en-GB" sz="2000" kern="0" dirty="0" smtClean="0"/>
              <a:t>Linux		: SD/MMC, QSPI, NAND, mass storage, network via </a:t>
            </a:r>
            <a:r>
              <a:rPr lang="en-GB" sz="2000" kern="0" dirty="0" err="1" smtClean="0"/>
              <a:t>tftp</a:t>
            </a:r>
            <a:r>
              <a:rPr lang="en-GB" sz="2000" kern="0" dirty="0" smtClean="0"/>
              <a:t>, 		  remote PC via UART</a:t>
            </a:r>
          </a:p>
          <a:p>
            <a:pPr marL="514350" lvl="0" indent="-457200" eaLnBrk="1" hangingPunct="1">
              <a:spcBef>
                <a:spcPct val="20000"/>
              </a:spcBef>
              <a:buClr>
                <a:srgbClr val="003399"/>
              </a:buClr>
              <a:buSzPct val="75000"/>
            </a:pPr>
            <a:endParaRPr lang="en-GB" sz="2400" b="1" dirty="0" smtClean="0">
              <a:solidFill>
                <a:schemeClr val="tx2">
                  <a:lumMod val="60000"/>
                  <a:lumOff val="40000"/>
                </a:schemeClr>
              </a:solidFill>
            </a:endParaRPr>
          </a:p>
          <a:p>
            <a:pPr marL="514350" lvl="0" indent="-457200" eaLnBrk="1" hangingPunct="1">
              <a:spcBef>
                <a:spcPct val="20000"/>
              </a:spcBef>
              <a:buClr>
                <a:srgbClr val="003399"/>
              </a:buClr>
              <a:buSzPct val="75000"/>
            </a:pPr>
            <a:r>
              <a:rPr lang="en-GB" sz="2400" b="1" dirty="0" smtClean="0">
                <a:solidFill>
                  <a:schemeClr val="tx2">
                    <a:lumMod val="60000"/>
                    <a:lumOff val="40000"/>
                  </a:schemeClr>
                </a:solidFill>
              </a:rPr>
              <a:t>Flash Image content</a:t>
            </a:r>
            <a:endParaRPr lang="en-GB" sz="2400" kern="0" dirty="0" smtClean="0"/>
          </a:p>
          <a:p>
            <a:pPr marL="514350" lvl="0" indent="-457200" eaLnBrk="1" hangingPunct="1">
              <a:spcBef>
                <a:spcPct val="20000"/>
              </a:spcBef>
              <a:buClr>
                <a:srgbClr val="003399"/>
              </a:buClr>
              <a:buSzPct val="75000"/>
            </a:pPr>
            <a:endParaRPr lang="en-GB" sz="2400" kern="0" dirty="0" smtClean="0"/>
          </a:p>
        </p:txBody>
      </p:sp>
      <p:graphicFrame>
        <p:nvGraphicFramePr>
          <p:cNvPr id="6" name="Table 5"/>
          <p:cNvGraphicFramePr>
            <a:graphicFrameLocks noGrp="1"/>
          </p:cNvGraphicFramePr>
          <p:nvPr/>
        </p:nvGraphicFramePr>
        <p:xfrm>
          <a:off x="323528" y="3645024"/>
          <a:ext cx="6285188" cy="1982703"/>
        </p:xfrm>
        <a:graphic>
          <a:graphicData uri="http://schemas.openxmlformats.org/drawingml/2006/table">
            <a:tbl>
              <a:tblPr firstRow="1" bandRow="1">
                <a:tableStyleId>{5C22544A-7EE6-4342-B048-85BDC9FD1C3A}</a:tableStyleId>
              </a:tblPr>
              <a:tblGrid>
                <a:gridCol w="3142594"/>
                <a:gridCol w="3142594"/>
              </a:tblGrid>
              <a:tr h="1982703">
                <a:tc>
                  <a:txBody>
                    <a:bodyPr/>
                    <a:lstStyle/>
                    <a:p>
                      <a:pPr marL="514350" lvl="0" indent="-457200" eaLnBrk="1" hangingPunct="1">
                        <a:spcBef>
                          <a:spcPct val="20000"/>
                        </a:spcBef>
                        <a:buClr>
                          <a:srgbClr val="003399"/>
                        </a:buClr>
                        <a:buSzPct val="75000"/>
                      </a:pPr>
                      <a:r>
                        <a:rPr lang="en-GB" sz="2000" b="0" kern="0" dirty="0" smtClean="0">
                          <a:solidFill>
                            <a:schemeClr val="tx1"/>
                          </a:solidFill>
                        </a:rPr>
                        <a:t>1. </a:t>
                      </a:r>
                      <a:r>
                        <a:rPr lang="en-GB" sz="2000" b="0" kern="0" dirty="0" err="1" smtClean="0">
                          <a:solidFill>
                            <a:schemeClr val="tx1"/>
                          </a:solidFill>
                        </a:rPr>
                        <a:t>Preloader</a:t>
                      </a:r>
                      <a:r>
                        <a:rPr lang="en-GB" sz="2000" b="0" kern="0" dirty="0" smtClean="0">
                          <a:solidFill>
                            <a:schemeClr val="tx1"/>
                          </a:solidFill>
                        </a:rPr>
                        <a:t> images</a:t>
                      </a:r>
                    </a:p>
                    <a:p>
                      <a:pPr marL="514350" lvl="0" indent="-457200" eaLnBrk="1" hangingPunct="1">
                        <a:spcBef>
                          <a:spcPct val="20000"/>
                        </a:spcBef>
                        <a:buClr>
                          <a:srgbClr val="003399"/>
                        </a:buClr>
                        <a:buSzPct val="75000"/>
                      </a:pPr>
                      <a:r>
                        <a:rPr lang="en-GB" sz="2000" b="0" kern="0" dirty="0" smtClean="0">
                          <a:solidFill>
                            <a:schemeClr val="tx1"/>
                          </a:solidFill>
                        </a:rPr>
                        <a:t>2. U-Boot images</a:t>
                      </a:r>
                    </a:p>
                    <a:p>
                      <a:pPr marL="514350" lvl="0" indent="-457200" eaLnBrk="1" hangingPunct="1">
                        <a:spcBef>
                          <a:spcPct val="20000"/>
                        </a:spcBef>
                        <a:buClr>
                          <a:srgbClr val="003399"/>
                        </a:buClr>
                        <a:buSzPct val="75000"/>
                      </a:pPr>
                      <a:r>
                        <a:rPr lang="en-GB" sz="2000" b="0" kern="0" dirty="0" smtClean="0">
                          <a:solidFill>
                            <a:schemeClr val="tx1"/>
                          </a:solidFill>
                        </a:rPr>
                        <a:t>3. </a:t>
                      </a:r>
                      <a:r>
                        <a:rPr lang="en-GB" sz="2000" b="0" kern="0" dirty="0" err="1" smtClean="0">
                          <a:solidFill>
                            <a:schemeClr val="tx1"/>
                          </a:solidFill>
                        </a:rPr>
                        <a:t>uImage</a:t>
                      </a:r>
                      <a:r>
                        <a:rPr lang="en-GB" sz="2000" b="0" kern="0" dirty="0" smtClean="0">
                          <a:solidFill>
                            <a:schemeClr val="tx1"/>
                          </a:solidFill>
                        </a:rPr>
                        <a:t> (Linux)</a:t>
                      </a:r>
                    </a:p>
                    <a:p>
                      <a:pPr marL="514350" lvl="0" indent="-457200" eaLnBrk="1" hangingPunct="1">
                        <a:spcBef>
                          <a:spcPct val="20000"/>
                        </a:spcBef>
                        <a:buClr>
                          <a:srgbClr val="003399"/>
                        </a:buClr>
                        <a:buSzPct val="75000"/>
                      </a:pPr>
                      <a:r>
                        <a:rPr lang="en-GB" sz="2000" b="0" kern="0" dirty="0" smtClean="0">
                          <a:solidFill>
                            <a:schemeClr val="tx1"/>
                          </a:solidFill>
                        </a:rPr>
                        <a:t>4. Device Tree Blob</a:t>
                      </a:r>
                      <a:endParaRPr lang="en-US" sz="2000" b="0" dirty="0">
                        <a:solidFill>
                          <a:schemeClr val="tx1"/>
                        </a:solidFill>
                      </a:endParaRPr>
                    </a:p>
                  </a:txBody>
                  <a:tcPr>
                    <a:noFill/>
                  </a:tcPr>
                </a:tc>
                <a:tc>
                  <a:txBody>
                    <a:bodyPr/>
                    <a:lstStyle/>
                    <a:p>
                      <a:r>
                        <a:rPr lang="en-US" sz="2000" b="0" dirty="0" smtClean="0">
                          <a:solidFill>
                            <a:schemeClr val="tx1"/>
                          </a:solidFill>
                        </a:rPr>
                        <a:t>5. Root file system</a:t>
                      </a:r>
                    </a:p>
                    <a:p>
                      <a:r>
                        <a:rPr lang="en-US" sz="2000" b="0" dirty="0" smtClean="0">
                          <a:solidFill>
                            <a:schemeClr val="tx1"/>
                          </a:solidFill>
                        </a:rPr>
                        <a:t>6. FPGA POF file</a:t>
                      </a:r>
                    </a:p>
                    <a:p>
                      <a:r>
                        <a:rPr lang="en-US" sz="2000" b="0" dirty="0" smtClean="0">
                          <a:solidFill>
                            <a:schemeClr val="tx1"/>
                          </a:solidFill>
                        </a:rPr>
                        <a:t>7. Applications</a:t>
                      </a:r>
                    </a:p>
                    <a:p>
                      <a:r>
                        <a:rPr lang="en-US" sz="2000" b="0" dirty="0" smtClean="0">
                          <a:solidFill>
                            <a:schemeClr val="tx1"/>
                          </a:solidFill>
                        </a:rPr>
                        <a:t>8.</a:t>
                      </a:r>
                      <a:r>
                        <a:rPr lang="en-US" sz="2000" b="0" baseline="0" dirty="0" smtClean="0">
                          <a:solidFill>
                            <a:schemeClr val="tx1"/>
                          </a:solidFill>
                        </a:rPr>
                        <a:t> User / Application</a:t>
                      </a:r>
                      <a:r>
                        <a:rPr lang="en-US" sz="2000" b="0" dirty="0" smtClean="0">
                          <a:solidFill>
                            <a:schemeClr val="tx1"/>
                          </a:solidFill>
                        </a:rPr>
                        <a:t> files</a:t>
                      </a:r>
                      <a:endParaRPr lang="en-US" sz="2000" b="0" dirty="0">
                        <a:solidFill>
                          <a:schemeClr val="tx1"/>
                        </a:solidFill>
                      </a:endParaRPr>
                    </a:p>
                  </a:txBody>
                  <a:tcPr>
                    <a:noFill/>
                  </a:tcPr>
                </a:tc>
              </a:tr>
            </a:tbl>
          </a:graphicData>
        </a:graphic>
      </p:graphicFrame>
      <p:pic>
        <p:nvPicPr>
          <p:cNvPr id="7" name="Picture 6" descr="USB_Stick.jpg"/>
          <p:cNvPicPr>
            <a:picLocks noChangeAspect="1"/>
          </p:cNvPicPr>
          <p:nvPr/>
        </p:nvPicPr>
        <p:blipFill>
          <a:blip r:embed="rId3" cstate="print"/>
          <a:stretch>
            <a:fillRect/>
          </a:stretch>
        </p:blipFill>
        <p:spPr>
          <a:xfrm>
            <a:off x="5868144" y="2924944"/>
            <a:ext cx="2959495" cy="1715376"/>
          </a:xfrm>
          <a:prstGeom prst="rect">
            <a:avLst/>
          </a:prstGeom>
        </p:spPr>
      </p:pic>
      <p:sp>
        <p:nvSpPr>
          <p:cNvPr id="2" name="TextBox 1"/>
          <p:cNvSpPr txBox="1"/>
          <p:nvPr/>
        </p:nvSpPr>
        <p:spPr>
          <a:xfrm>
            <a:off x="1186543" y="5533633"/>
            <a:ext cx="6204857" cy="738664"/>
          </a:xfrm>
          <a:prstGeom prst="rect">
            <a:avLst/>
          </a:prstGeom>
          <a:noFill/>
        </p:spPr>
        <p:txBody>
          <a:bodyPr wrap="square" rtlCol="0">
            <a:spAutoFit/>
          </a:bodyPr>
          <a:lstStyle/>
          <a:p>
            <a:pPr marL="457200" indent="-457200"/>
            <a:r>
              <a:rPr lang="en-US" sz="1400" b="1" dirty="0" smtClean="0"/>
              <a:t>Note</a:t>
            </a:r>
            <a:r>
              <a:rPr lang="en-US" sz="1400" dirty="0" smtClean="0"/>
              <a:t>: EDS doesn’t contain tool to program SD/MMC.  Use Linux or Windows tools as shown in appendix.  For all other Flash devices, use HPS flash programmer</a:t>
            </a:r>
            <a:endParaRPr lang="en-US" sz="1400" dirty="0"/>
          </a:p>
        </p:txBody>
      </p:sp>
    </p:spTree>
    <p:extLst>
      <p:ext uri="{BB962C8B-B14F-4D97-AF65-F5344CB8AC3E}">
        <p14:creationId xmlns:p14="http://schemas.microsoft.com/office/powerpoint/2010/main" val="33110196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808787" cy="779320"/>
          </a:xfrm>
        </p:spPr>
        <p:txBody>
          <a:bodyPr/>
          <a:lstStyle/>
          <a:p>
            <a:r>
              <a:rPr lang="en-US" dirty="0" smtClean="0"/>
              <a:t>Altera SoC Linux: Key Features and Benefits</a:t>
            </a:r>
            <a:endParaRPr lang="en-US" dirty="0"/>
          </a:p>
        </p:txBody>
      </p:sp>
      <p:graphicFrame>
        <p:nvGraphicFramePr>
          <p:cNvPr id="5" name="Content Placeholder 4"/>
          <p:cNvGraphicFramePr>
            <a:graphicFrameLocks noGrp="1"/>
          </p:cNvGraphicFramePr>
          <p:nvPr>
            <p:ph idx="1"/>
          </p:nvPr>
        </p:nvGraphicFramePr>
        <p:xfrm>
          <a:off x="683568" y="1052736"/>
          <a:ext cx="7289442" cy="5029679"/>
        </p:xfrm>
        <a:graphic>
          <a:graphicData uri="http://schemas.openxmlformats.org/drawingml/2006/table">
            <a:tbl>
              <a:tblPr firstRow="1" bandRow="1">
                <a:tableStyleId>{21E4AEA4-8DFA-4A89-87EB-49C32662AFE0}</a:tableStyleId>
              </a:tblPr>
              <a:tblGrid>
                <a:gridCol w="3644721"/>
                <a:gridCol w="3644721"/>
              </a:tblGrid>
              <a:tr h="457033">
                <a:tc>
                  <a:txBody>
                    <a:bodyPr/>
                    <a:lstStyle/>
                    <a:p>
                      <a:pPr algn="ctr"/>
                      <a:r>
                        <a:rPr lang="en-US" sz="2800" dirty="0" smtClean="0"/>
                        <a:t>Feature</a:t>
                      </a:r>
                      <a:endParaRPr lang="en-US" sz="2800" dirty="0"/>
                    </a:p>
                  </a:txBody>
                  <a:tcPr anchor="ctr">
                    <a:solidFill>
                      <a:schemeClr val="tx2"/>
                    </a:solidFill>
                  </a:tcPr>
                </a:tc>
                <a:tc>
                  <a:txBody>
                    <a:bodyPr/>
                    <a:lstStyle/>
                    <a:p>
                      <a:pPr algn="ctr"/>
                      <a:r>
                        <a:rPr lang="en-US" sz="2800" dirty="0" smtClean="0"/>
                        <a:t>Benefit</a:t>
                      </a:r>
                      <a:endParaRPr lang="en-US" sz="2800" dirty="0"/>
                    </a:p>
                  </a:txBody>
                  <a:tcPr anchor="ctr">
                    <a:solidFill>
                      <a:schemeClr val="tx2"/>
                    </a:solidFill>
                  </a:tcPr>
                </a:tc>
              </a:tr>
              <a:tr h="559528">
                <a:tc>
                  <a:txBody>
                    <a:bodyPr/>
                    <a:lstStyle/>
                    <a:p>
                      <a:r>
                        <a:rPr lang="en-US" sz="2000" dirty="0" err="1" smtClean="0"/>
                        <a:t>Yocto</a:t>
                      </a:r>
                      <a:endParaRPr lang="en-US" sz="2000" dirty="0"/>
                    </a:p>
                  </a:txBody>
                  <a:tcPr anchor="ctr"/>
                </a:tc>
                <a:tc>
                  <a:txBody>
                    <a:bodyPr/>
                    <a:lstStyle/>
                    <a:p>
                      <a:r>
                        <a:rPr lang="en-US" sz="2000" dirty="0" smtClean="0"/>
                        <a:t>Standard Build System</a:t>
                      </a:r>
                      <a:endParaRPr lang="en-US" sz="2000" dirty="0"/>
                    </a:p>
                  </a:txBody>
                  <a:tcPr anchor="ctr"/>
                </a:tc>
              </a:tr>
              <a:tr h="725876">
                <a:tc>
                  <a:txBody>
                    <a:bodyPr/>
                    <a:lstStyle/>
                    <a:p>
                      <a:r>
                        <a:rPr lang="en-US" sz="2000" dirty="0" smtClean="0"/>
                        <a:t>Device Tree Generator</a:t>
                      </a:r>
                      <a:endParaRPr lang="en-US" sz="2000" dirty="0"/>
                    </a:p>
                  </a:txBody>
                  <a:tcPr anchor="ctr"/>
                </a:tc>
                <a:tc>
                  <a:txBody>
                    <a:bodyPr/>
                    <a:lstStyle/>
                    <a:p>
                      <a:r>
                        <a:rPr lang="en-US" sz="2000" dirty="0" smtClean="0"/>
                        <a:t>Adapts</a:t>
                      </a:r>
                      <a:r>
                        <a:rPr lang="en-US" sz="2000" baseline="0" dirty="0" smtClean="0"/>
                        <a:t> software to changing hardware</a:t>
                      </a:r>
                      <a:endParaRPr lang="en-US" sz="2000" dirty="0"/>
                    </a:p>
                  </a:txBody>
                  <a:tcPr anchor="ctr"/>
                </a:tc>
              </a:tr>
              <a:tr h="725876">
                <a:tc>
                  <a:txBody>
                    <a:bodyPr/>
                    <a:lstStyle/>
                    <a:p>
                      <a:r>
                        <a:rPr lang="en-US" sz="2000" dirty="0" smtClean="0"/>
                        <a:t>Prebuilt Binaries (EDS)</a:t>
                      </a:r>
                      <a:endParaRPr lang="en-US" sz="2000" dirty="0"/>
                    </a:p>
                  </a:txBody>
                  <a:tcPr anchor="ctr"/>
                </a:tc>
                <a:tc>
                  <a:txBody>
                    <a:bodyPr/>
                    <a:lstStyle/>
                    <a:p>
                      <a:r>
                        <a:rPr lang="en-US" sz="2000" dirty="0" smtClean="0"/>
                        <a:t>Save time to evaluate boards</a:t>
                      </a:r>
                      <a:endParaRPr lang="en-US" sz="2000" dirty="0"/>
                    </a:p>
                  </a:txBody>
                  <a:tcPr anchor="ctr"/>
                </a:tc>
              </a:tr>
              <a:tr h="1048487">
                <a:tc>
                  <a:txBody>
                    <a:bodyPr/>
                    <a:lstStyle/>
                    <a:p>
                      <a:r>
                        <a:rPr lang="en-US" sz="2000" dirty="0" smtClean="0"/>
                        <a:t>Latest Stable Kernel</a:t>
                      </a:r>
                    </a:p>
                    <a:p>
                      <a:r>
                        <a:rPr lang="en-US" sz="2000" dirty="0" smtClean="0"/>
                        <a:t>(Kernel.org)</a:t>
                      </a:r>
                      <a:endParaRPr lang="en-US" sz="2000" dirty="0"/>
                    </a:p>
                  </a:txBody>
                  <a:tcPr anchor="ctr"/>
                </a:tc>
                <a:tc>
                  <a:txBody>
                    <a:bodyPr/>
                    <a:lstStyle/>
                    <a:p>
                      <a:r>
                        <a:rPr lang="en-US" sz="2000" dirty="0" smtClean="0"/>
                        <a:t>Latest bug fixes, features, security patches</a:t>
                      </a:r>
                      <a:endParaRPr lang="en-US" sz="2000" dirty="0"/>
                    </a:p>
                  </a:txBody>
                  <a:tcPr anchor="ctr"/>
                </a:tc>
              </a:tr>
              <a:tr h="725876">
                <a:tc>
                  <a:txBody>
                    <a:bodyPr/>
                    <a:lstStyle/>
                    <a:p>
                      <a:r>
                        <a:rPr lang="en-US" sz="2000" dirty="0" smtClean="0"/>
                        <a:t>Key Presence</a:t>
                      </a:r>
                      <a:r>
                        <a:rPr lang="en-US" sz="2000" baseline="0" dirty="0" smtClean="0"/>
                        <a:t> in </a:t>
                      </a:r>
                      <a:r>
                        <a:rPr lang="en-US" sz="2000" dirty="0" smtClean="0"/>
                        <a:t>Linux Community</a:t>
                      </a:r>
                      <a:endParaRPr lang="en-US" sz="2000" dirty="0"/>
                    </a:p>
                  </a:txBody>
                  <a:tcPr anchor="ctr"/>
                </a:tc>
                <a:tc>
                  <a:txBody>
                    <a:bodyPr/>
                    <a:lstStyle/>
                    <a:p>
                      <a:r>
                        <a:rPr lang="en-US" sz="2000" dirty="0" smtClean="0"/>
                        <a:t>Optimal</a:t>
                      </a:r>
                      <a:r>
                        <a:rPr lang="en-US" sz="2000" baseline="0" dirty="0" smtClean="0"/>
                        <a:t> support &amp; design resources</a:t>
                      </a:r>
                    </a:p>
                  </a:txBody>
                  <a:tcPr anchor="ctr"/>
                </a:tc>
              </a:tr>
              <a:tr h="725876">
                <a:tc>
                  <a:txBody>
                    <a:bodyPr/>
                    <a:lstStyle/>
                    <a:p>
                      <a:r>
                        <a:rPr lang="en-US" sz="2000" dirty="0" smtClean="0"/>
                        <a:t>Altera a designated</a:t>
                      </a:r>
                      <a:r>
                        <a:rPr lang="en-US" sz="2000" baseline="0" dirty="0" smtClean="0"/>
                        <a:t> Maintainer</a:t>
                      </a:r>
                      <a:endParaRPr lang="en-US" sz="2000" dirty="0"/>
                    </a:p>
                  </a:txBody>
                  <a:tcPr anchor="ctr"/>
                </a:tc>
                <a:tc>
                  <a:txBody>
                    <a:bodyPr/>
                    <a:lstStyle/>
                    <a:p>
                      <a:r>
                        <a:rPr lang="en-US" sz="2000" baseline="0" dirty="0" smtClean="0"/>
                        <a:t>Confidence in your Linux source: compatibility, longevity</a:t>
                      </a:r>
                    </a:p>
                  </a:txBody>
                  <a:tcPr anchor="ctr"/>
                </a:tc>
              </a:tr>
            </a:tbl>
          </a:graphicData>
        </a:graphic>
      </p:graphicFrame>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78</a:t>
            </a:fld>
            <a:endParaRPr lang="en-US"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664771" cy="779320"/>
          </a:xfrm>
        </p:spPr>
        <p:txBody>
          <a:bodyPr/>
          <a:lstStyle/>
          <a:p>
            <a:r>
              <a:rPr lang="en-GB" dirty="0" smtClean="0"/>
              <a:t>LAB: Modules 4 &amp; 5</a:t>
            </a:r>
            <a:endParaRPr lang="en-GB" dirty="0"/>
          </a:p>
        </p:txBody>
      </p:sp>
      <p:sp>
        <p:nvSpPr>
          <p:cNvPr id="3" name="Content Placeholder 2"/>
          <p:cNvSpPr>
            <a:spLocks noGrp="1"/>
          </p:cNvSpPr>
          <p:nvPr>
            <p:ph idx="1"/>
          </p:nvPr>
        </p:nvSpPr>
        <p:spPr/>
        <p:txBody>
          <a:bodyPr>
            <a:normAutofit/>
          </a:bodyPr>
          <a:lstStyle/>
          <a:p>
            <a:pPr>
              <a:buNone/>
            </a:pPr>
            <a:r>
              <a:rPr lang="en-US" u="sng" dirty="0" smtClean="0"/>
              <a:t>Validating Peripherals from the HPS</a:t>
            </a:r>
            <a:endParaRPr lang="en-US" dirty="0" smtClean="0"/>
          </a:p>
          <a:p>
            <a:r>
              <a:rPr lang="en-US" dirty="0" smtClean="0"/>
              <a:t>Validate from the DS-5 Debugger</a:t>
            </a:r>
          </a:p>
          <a:p>
            <a:r>
              <a:rPr lang="en-US" dirty="0" smtClean="0"/>
              <a:t>Validate from a simple Linux App</a:t>
            </a:r>
          </a:p>
          <a:p>
            <a:r>
              <a:rPr lang="en-US" dirty="0" smtClean="0"/>
              <a:t>Validate using Linux drivers (Modules)</a:t>
            </a:r>
          </a:p>
          <a:p>
            <a:r>
              <a:rPr lang="en-US" dirty="0" smtClean="0"/>
              <a:t>Examine the Device Tree Blob</a:t>
            </a:r>
          </a:p>
          <a:p>
            <a:r>
              <a:rPr lang="en-US" dirty="0" smtClean="0"/>
              <a:t>Taking the Next Step: Links, info, training, etc</a:t>
            </a:r>
          </a:p>
          <a:p>
            <a:pPr>
              <a:buNone/>
            </a:pPr>
            <a:endParaRPr lang="en-GB" dirty="0" smtClean="0"/>
          </a:p>
          <a:p>
            <a:pPr lvl="1"/>
            <a:endParaRPr lang="en-GB"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fld id="{A07BDBDC-D551-4D6B-8CFD-19451B3CDE55}" type="slidenum">
              <a:rPr lang="en-US" smtClean="0">
                <a:solidFill>
                  <a:srgbClr val="000000"/>
                </a:solidFill>
              </a:rPr>
              <a:pPr/>
              <a:t>79</a:t>
            </a:fld>
            <a:endParaRPr lang="en-US" dirty="0">
              <a:solidFill>
                <a:srgbClr val="0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725" y="61913"/>
            <a:ext cx="8664575" cy="779462"/>
          </a:xfrm>
        </p:spPr>
        <p:txBody>
          <a:bodyPr/>
          <a:lstStyle/>
          <a:p>
            <a:pPr eaLnBrk="1" hangingPunct="1">
              <a:defRPr/>
            </a:pPr>
            <a:r>
              <a:rPr lang="en-US" dirty="0" smtClean="0"/>
              <a:t>Embedded SW Availability</a:t>
            </a:r>
            <a:endParaRPr lang="en-US" dirty="0"/>
          </a:p>
        </p:txBody>
      </p:sp>
      <p:sp>
        <p:nvSpPr>
          <p:cNvPr id="6147"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809C020C-8016-46A1-BA0B-4C46BFBCEC6F}" type="slidenum">
              <a:rPr lang="en-US" smtClean="0">
                <a:latin typeface="Arial" charset="0"/>
              </a:rPr>
              <a:pPr>
                <a:defRPr/>
              </a:pPr>
              <a:t>8</a:t>
            </a:fld>
            <a:endParaRPr lang="en-US" smtClean="0">
              <a:latin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620700576"/>
              </p:ext>
            </p:extLst>
          </p:nvPr>
        </p:nvGraphicFramePr>
        <p:xfrm>
          <a:off x="296863" y="2019300"/>
          <a:ext cx="8693150" cy="3565852"/>
        </p:xfrm>
        <a:graphic>
          <a:graphicData uri="http://schemas.openxmlformats.org/drawingml/2006/table">
            <a:tbl>
              <a:tblPr firstRow="1" bandRow="1">
                <a:tableStyleId>{E8034E78-7F5D-4C2E-B375-FC64B27BC917}</a:tableStyleId>
              </a:tblPr>
              <a:tblGrid>
                <a:gridCol w="1935769"/>
                <a:gridCol w="2069286"/>
                <a:gridCol w="1685745"/>
                <a:gridCol w="3002350"/>
              </a:tblGrid>
              <a:tr h="518077">
                <a:tc>
                  <a:txBody>
                    <a:bodyPr/>
                    <a:lstStyle/>
                    <a:p>
                      <a:pPr algn="ctr"/>
                      <a:r>
                        <a:rPr lang="en-US" sz="1400" b="1" dirty="0" smtClean="0">
                          <a:solidFill>
                            <a:schemeClr val="bg1"/>
                          </a:solidFill>
                        </a:rPr>
                        <a:t>Vendor</a:t>
                      </a:r>
                      <a:endParaRPr lang="en-US" sz="1400" b="1" dirty="0">
                        <a:solidFill>
                          <a:schemeClr val="bg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70C0"/>
                    </a:solidFill>
                  </a:tcPr>
                </a:tc>
                <a:tc>
                  <a:txBody>
                    <a:bodyPr/>
                    <a:lstStyle/>
                    <a:p>
                      <a:pPr algn="ctr"/>
                      <a:r>
                        <a:rPr lang="en-US" sz="1400" b="1" dirty="0" smtClean="0">
                          <a:solidFill>
                            <a:schemeClr val="bg1"/>
                          </a:solidFill>
                        </a:rPr>
                        <a:t>OS/RTOS</a:t>
                      </a:r>
                      <a:endParaRPr lang="en-US" sz="1400" b="1" dirty="0">
                        <a:solidFill>
                          <a:schemeClr val="bg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70C0"/>
                    </a:solidFill>
                  </a:tcPr>
                </a:tc>
                <a:tc>
                  <a:txBody>
                    <a:bodyPr/>
                    <a:lstStyle/>
                    <a:p>
                      <a:pPr algn="ctr"/>
                      <a:r>
                        <a:rPr lang="en-US" sz="1400" b="1" dirty="0" smtClean="0">
                          <a:solidFill>
                            <a:schemeClr val="bg1"/>
                          </a:solidFill>
                        </a:rPr>
                        <a:t>Development </a:t>
                      </a:r>
                    </a:p>
                    <a:p>
                      <a:pPr algn="ctr"/>
                      <a:r>
                        <a:rPr lang="en-US" sz="1400" b="1" dirty="0" smtClean="0">
                          <a:solidFill>
                            <a:schemeClr val="bg1"/>
                          </a:solidFill>
                        </a:rPr>
                        <a:t>Tools</a:t>
                      </a:r>
                      <a:endParaRPr lang="en-US" sz="1400" b="1" dirty="0">
                        <a:solidFill>
                          <a:schemeClr val="bg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70C0"/>
                    </a:solidFill>
                  </a:tcPr>
                </a:tc>
                <a:tc>
                  <a:txBody>
                    <a:bodyPr/>
                    <a:lstStyle/>
                    <a:p>
                      <a:pPr algn="ctr"/>
                      <a:r>
                        <a:rPr lang="en-US" sz="1400" b="1" dirty="0" smtClean="0">
                          <a:solidFill>
                            <a:schemeClr val="bg1"/>
                          </a:solidFill>
                        </a:rPr>
                        <a:t>Availability</a:t>
                      </a:r>
                      <a:endParaRPr lang="en-US" sz="1400" b="1" dirty="0">
                        <a:solidFill>
                          <a:schemeClr val="bg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70C0"/>
                    </a:solidFill>
                  </a:tcPr>
                </a:tc>
              </a:tr>
              <a:tr h="304745">
                <a:tc>
                  <a:txBody>
                    <a:bodyPr/>
                    <a:lstStyle/>
                    <a:p>
                      <a:r>
                        <a:rPr lang="en-US" sz="1400" b="1" dirty="0" smtClean="0">
                          <a:solidFill>
                            <a:schemeClr val="tx1"/>
                          </a:solidFill>
                        </a:rPr>
                        <a:t>Open</a:t>
                      </a:r>
                      <a:r>
                        <a:rPr lang="en-US" sz="1400" b="1" baseline="0" dirty="0" smtClean="0">
                          <a:solidFill>
                            <a:schemeClr val="tx1"/>
                          </a:solidFill>
                        </a:rPr>
                        <a:t> Source</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r>
                        <a:rPr lang="en-US" sz="1400" b="1" dirty="0" smtClean="0">
                          <a:solidFill>
                            <a:schemeClr val="tx1"/>
                          </a:solidFill>
                        </a:rPr>
                        <a:t>Linux</a:t>
                      </a:r>
                      <a:r>
                        <a:rPr lang="en-US" sz="1400" b="1" baseline="0" dirty="0" smtClean="0">
                          <a:solidFill>
                            <a:schemeClr val="tx1"/>
                          </a:solidFill>
                        </a:rPr>
                        <a:t> 3.7</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r>
                        <a:rPr lang="en-US" sz="1400" b="1" dirty="0" err="1" smtClean="0">
                          <a:solidFill>
                            <a:schemeClr val="tx1"/>
                          </a:solidFill>
                        </a:rPr>
                        <a:t>Linaro</a:t>
                      </a:r>
                      <a:r>
                        <a:rPr lang="en-US" sz="1400" b="1" dirty="0" smtClean="0">
                          <a:solidFill>
                            <a:schemeClr val="tx1"/>
                          </a:solidFill>
                        </a:rPr>
                        <a:t> compiler</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r>
                        <a:rPr lang="en-US" sz="1400" b="1" dirty="0" smtClean="0">
                          <a:solidFill>
                            <a:schemeClr val="tx1"/>
                          </a:solidFill>
                        </a:rPr>
                        <a:t>Now through Altera</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r>
              <a:tr h="304745">
                <a:tc>
                  <a:txBody>
                    <a:bodyPr/>
                    <a:lstStyle/>
                    <a:p>
                      <a:r>
                        <a:rPr lang="en-US" sz="1400" b="1" dirty="0" smtClean="0">
                          <a:solidFill>
                            <a:schemeClr val="tx1"/>
                          </a:solidFill>
                        </a:rPr>
                        <a:t>Wind River Systems</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r>
                        <a:rPr lang="en-US" sz="1400" b="1" dirty="0" err="1" smtClean="0">
                          <a:solidFill>
                            <a:schemeClr val="tx1"/>
                          </a:solidFill>
                        </a:rPr>
                        <a:t>VxWorks</a:t>
                      </a:r>
                      <a:r>
                        <a:rPr lang="en-US" sz="1400" b="1" dirty="0" smtClean="0">
                          <a:solidFill>
                            <a:schemeClr val="tx1"/>
                          </a:solidFill>
                        </a:rPr>
                        <a:t> 6.9.2</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r>
                        <a:rPr lang="en-US" sz="1400" b="1" dirty="0" smtClean="0">
                          <a:solidFill>
                            <a:schemeClr val="tx1"/>
                          </a:solidFill>
                        </a:rPr>
                        <a:t>Workbench 3.3.2</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Q2 2013 (beta</a:t>
                      </a:r>
                      <a:r>
                        <a:rPr lang="en-US" sz="1400" b="1" baseline="0" dirty="0" smtClean="0">
                          <a:solidFill>
                            <a:schemeClr val="tx1"/>
                          </a:solidFill>
                        </a:rPr>
                        <a:t> now)</a:t>
                      </a:r>
                      <a:endParaRPr lang="en-US" sz="1400" b="1" dirty="0" smtClean="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r>
              <a:tr h="304745">
                <a:tc>
                  <a:txBody>
                    <a:bodyPr/>
                    <a:lstStyle/>
                    <a:p>
                      <a:r>
                        <a:rPr lang="en-US" sz="1400" b="1" dirty="0" err="1" smtClean="0">
                          <a:solidFill>
                            <a:schemeClr val="tx1"/>
                          </a:solidFill>
                        </a:rPr>
                        <a:t>Micri</a:t>
                      </a:r>
                      <a:r>
                        <a:rPr lang="en-GB" sz="1400" b="1" dirty="0" smtClean="0">
                          <a:solidFill>
                            <a:schemeClr val="tx1"/>
                          </a:solidFill>
                        </a:rPr>
                        <a:t>µ</a:t>
                      </a:r>
                      <a:r>
                        <a:rPr lang="en-US" sz="1400" b="1" dirty="0" smtClean="0">
                          <a:solidFill>
                            <a:schemeClr val="tx1"/>
                          </a:solidFill>
                        </a:rPr>
                        <a:t>m</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r>
                        <a:rPr lang="en-GB" sz="1400" b="1" dirty="0" smtClean="0">
                          <a:solidFill>
                            <a:schemeClr val="tx1"/>
                          </a:solidFill>
                        </a:rPr>
                        <a:t>µC/OS-II</a:t>
                      </a:r>
                      <a:r>
                        <a:rPr lang="en-US" sz="1400" b="1" dirty="0" smtClean="0">
                          <a:solidFill>
                            <a:schemeClr val="tx1"/>
                          </a:solidFill>
                        </a:rPr>
                        <a:t>, </a:t>
                      </a:r>
                      <a:r>
                        <a:rPr lang="en-GB" sz="1400" b="1" dirty="0" smtClean="0">
                          <a:solidFill>
                            <a:schemeClr val="tx1"/>
                          </a:solidFill>
                        </a:rPr>
                        <a:t>µC/OS</a:t>
                      </a:r>
                      <a:r>
                        <a:rPr lang="en-US" sz="1400" b="1" dirty="0" smtClean="0">
                          <a:solidFill>
                            <a:schemeClr val="tx1"/>
                          </a:solidFill>
                        </a:rPr>
                        <a:t>-III</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r>
                        <a:rPr lang="en-US" sz="1400" b="1" dirty="0" smtClean="0">
                          <a:solidFill>
                            <a:schemeClr val="tx1"/>
                          </a:solidFill>
                        </a:rPr>
                        <a:t>GNU compiler</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Q2 2013 (beta</a:t>
                      </a:r>
                      <a:r>
                        <a:rPr lang="en-US" sz="1400" b="1" baseline="0" dirty="0" smtClean="0">
                          <a:solidFill>
                            <a:schemeClr val="tx1"/>
                          </a:solidFill>
                        </a:rPr>
                        <a:t> now)</a:t>
                      </a:r>
                      <a:endParaRPr lang="en-US" sz="1400" b="1" dirty="0" smtClean="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r>
              <a:tr h="304745">
                <a:tc>
                  <a:txBody>
                    <a:bodyPr/>
                    <a:lstStyle/>
                    <a:p>
                      <a:r>
                        <a:rPr lang="en-US" sz="1400" b="1" dirty="0" err="1" smtClean="0">
                          <a:solidFill>
                            <a:schemeClr val="tx1"/>
                          </a:solidFill>
                        </a:rPr>
                        <a:t>Enea</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r>
                        <a:rPr lang="en-US" sz="1400" b="1" dirty="0" smtClean="0">
                          <a:solidFill>
                            <a:schemeClr val="tx1"/>
                          </a:solidFill>
                        </a:rPr>
                        <a:t>OSE 5.5.3</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r>
                        <a:rPr lang="en-US" sz="1400" b="1" dirty="0" smtClean="0">
                          <a:solidFill>
                            <a:schemeClr val="tx1"/>
                          </a:solidFill>
                        </a:rPr>
                        <a:t>Optima 2.6</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Q2 2013 (beta</a:t>
                      </a:r>
                      <a:r>
                        <a:rPr lang="en-US" sz="1400" b="1" baseline="0" dirty="0" smtClean="0">
                          <a:solidFill>
                            <a:schemeClr val="tx1"/>
                          </a:solidFill>
                        </a:rPr>
                        <a:t> now)</a:t>
                      </a:r>
                      <a:endParaRPr lang="en-US" sz="1400" b="1" dirty="0" smtClean="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r>
              <a:tr h="304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Express Logic</a:t>
                      </a: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r>
                        <a:rPr lang="en-US" sz="1400" b="1" dirty="0" err="1" smtClean="0">
                          <a:solidFill>
                            <a:schemeClr val="tx1"/>
                          </a:solidFill>
                        </a:rPr>
                        <a:t>ThreadX</a:t>
                      </a:r>
                      <a:r>
                        <a:rPr lang="en-US" sz="1400" b="1" dirty="0" smtClean="0">
                          <a:solidFill>
                            <a:schemeClr val="tx1"/>
                          </a:solidFill>
                        </a:rPr>
                        <a:t> 5.5.3</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r>
                        <a:rPr lang="en-US" sz="1400" b="1" dirty="0" smtClean="0">
                          <a:solidFill>
                            <a:schemeClr val="tx1"/>
                          </a:solidFill>
                        </a:rPr>
                        <a:t>GNU compiler</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Q2 2013 (June)</a:t>
                      </a: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r>
              <a:tr h="304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Wind River Systems</a:t>
                      </a: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r>
                        <a:rPr lang="en-US" sz="1400" b="1" dirty="0" smtClean="0">
                          <a:solidFill>
                            <a:schemeClr val="tx1"/>
                          </a:solidFill>
                        </a:rPr>
                        <a:t>Wind River Linux 5</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r>
                        <a:rPr lang="en-US" sz="1400" b="1" dirty="0" smtClean="0">
                          <a:solidFill>
                            <a:schemeClr val="tx1"/>
                          </a:solidFill>
                        </a:rPr>
                        <a:t>Workbench/GNU</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Q2 2013 (June-Wind River EAR)</a:t>
                      </a: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r>
              <a:tr h="304745">
                <a:tc>
                  <a:txBody>
                    <a:bodyPr/>
                    <a:lstStyle/>
                    <a:p>
                      <a:r>
                        <a:rPr lang="en-US" sz="1400" b="1" dirty="0" smtClean="0">
                          <a:solidFill>
                            <a:schemeClr val="tx1"/>
                          </a:solidFill>
                        </a:rPr>
                        <a:t>QNX</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QNX/Neutrino 6.5.3</a:t>
                      </a: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r>
                        <a:rPr lang="en-US" sz="1400" b="1" dirty="0" err="1" smtClean="0">
                          <a:solidFill>
                            <a:schemeClr val="tx1"/>
                          </a:solidFill>
                        </a:rPr>
                        <a:t>Momentics</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Q3 2013 (July)</a:t>
                      </a: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r>
              <a:tr h="304745">
                <a:tc>
                  <a:txBody>
                    <a:bodyPr/>
                    <a:lstStyle/>
                    <a:p>
                      <a:r>
                        <a:rPr lang="en-US" sz="1400" b="1" dirty="0" err="1" smtClean="0">
                          <a:solidFill>
                            <a:schemeClr val="tx1"/>
                          </a:solidFill>
                        </a:rPr>
                        <a:t>Fujisoft</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Android</a:t>
                      </a: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GNU compiler</a:t>
                      </a: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Q2 2013 (June)</a:t>
                      </a: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r>
              <a:tr h="304745">
                <a:tc>
                  <a:txBody>
                    <a:bodyPr/>
                    <a:lstStyle/>
                    <a:p>
                      <a:r>
                        <a:rPr lang="en-US" sz="1400" b="1" dirty="0" smtClean="0">
                          <a:solidFill>
                            <a:schemeClr val="tx1"/>
                          </a:solidFill>
                        </a:rPr>
                        <a:t>Green Hills</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INTEGRITY</a:t>
                      </a: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r>
                        <a:rPr lang="en-US" sz="1400" b="1" dirty="0" smtClean="0">
                          <a:solidFill>
                            <a:schemeClr val="tx1"/>
                          </a:solidFill>
                        </a:rPr>
                        <a:t>Multi/Green</a:t>
                      </a:r>
                      <a:r>
                        <a:rPr lang="en-US" sz="1400" b="1" baseline="0" dirty="0" smtClean="0">
                          <a:solidFill>
                            <a:schemeClr val="tx1"/>
                          </a:solidFill>
                        </a:rPr>
                        <a:t> Hills</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Q3 2013 (July)</a:t>
                      </a: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r>
              <a:tr h="304745">
                <a:tc>
                  <a:txBody>
                    <a:bodyPr/>
                    <a:lstStyle/>
                    <a:p>
                      <a:r>
                        <a:rPr lang="en-US" sz="1400" b="1" dirty="0" smtClean="0">
                          <a:solidFill>
                            <a:schemeClr val="tx1"/>
                          </a:solidFill>
                        </a:rPr>
                        <a:t>Microsoft</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Windows</a:t>
                      </a:r>
                      <a:r>
                        <a:rPr lang="en-US" sz="1400" b="1" baseline="0" dirty="0" smtClean="0">
                          <a:solidFill>
                            <a:schemeClr val="tx1"/>
                          </a:solidFill>
                        </a:rPr>
                        <a:t> Embedded 7</a:t>
                      </a:r>
                      <a:endParaRPr lang="en-US" sz="1400" b="1" dirty="0" smtClean="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r>
                        <a:rPr lang="en-US" sz="1400" b="1" dirty="0" smtClean="0">
                          <a:solidFill>
                            <a:schemeClr val="tx1"/>
                          </a:solidFill>
                        </a:rPr>
                        <a:t>Microsoft/Studio</a:t>
                      </a:r>
                      <a:endParaRPr lang="en-US" sz="1400" b="1" dirty="0">
                        <a:solidFill>
                          <a:schemeClr val="tx1"/>
                        </a:solidFill>
                      </a:endParaRP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Q3 2013 (August)</a:t>
                      </a:r>
                    </a:p>
                  </a:txBody>
                  <a:tcPr marL="91444" marR="91444" marT="45706" marB="45706"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tr>
            </a:tbl>
          </a:graphicData>
        </a:graphic>
      </p:graphicFrame>
      <p:pic>
        <p:nvPicPr>
          <p:cNvPr id="6210" name="Picture 6" descr="Micrium_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250" y="5738813"/>
            <a:ext cx="1778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1" name="Picture 9" descr="express-logic-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7188" y="5753100"/>
            <a:ext cx="21145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2" name="Picture 7" descr="enea_logo_smal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1850" y="1390650"/>
            <a:ext cx="126365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3438" y="1439863"/>
            <a:ext cx="2571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275" y="1355725"/>
            <a:ext cx="13446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5" name="Picture 9" descr="220px-Tu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8650" y="922338"/>
            <a:ext cx="94297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6" name="Picture 10" descr="ghs_logo_new.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78100" y="5599113"/>
            <a:ext cx="1727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7"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75225" y="5781675"/>
            <a:ext cx="136842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9276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7" name="Rectangle 13"/>
          <p:cNvSpPr>
            <a:spLocks noGrp="1" noChangeArrowheads="1"/>
          </p:cNvSpPr>
          <p:nvPr>
            <p:ph type="ctrTitle"/>
          </p:nvPr>
        </p:nvSpPr>
        <p:spPr>
          <a:xfrm>
            <a:off x="539552" y="1268760"/>
            <a:ext cx="7772400" cy="1470025"/>
          </a:xfrm>
          <a:noFill/>
          <a:ln/>
        </p:spPr>
        <p:txBody>
          <a:bodyPr/>
          <a:lstStyle/>
          <a:p>
            <a:r>
              <a:rPr lang="en-US" dirty="0" smtClean="0"/>
              <a:t>Advanced Debug</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2" name="Picture 2"/>
          <p:cNvPicPr>
            <a:picLocks noChangeAspect="1" noChangeArrowheads="1"/>
          </p:cNvPicPr>
          <p:nvPr/>
        </p:nvPicPr>
        <p:blipFill>
          <a:blip r:embed="rId2" cstate="print"/>
          <a:srcRect/>
          <a:stretch>
            <a:fillRect/>
          </a:stretch>
        </p:blipFill>
        <p:spPr bwMode="auto">
          <a:xfrm>
            <a:off x="3672408" y="4221088"/>
            <a:ext cx="5292080" cy="2103561"/>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a:stretch>
            <a:fillRect/>
          </a:stretch>
        </p:blipFill>
        <p:spPr bwMode="auto">
          <a:xfrm>
            <a:off x="179512" y="1412776"/>
            <a:ext cx="3888432" cy="2463260"/>
          </a:xfrm>
          <a:prstGeom prst="rect">
            <a:avLst/>
          </a:prstGeom>
          <a:noFill/>
          <a:ln w="9525">
            <a:solidFill>
              <a:schemeClr val="accent1"/>
            </a:solidFill>
            <a:miter lim="800000"/>
            <a:headEnd/>
            <a:tailEnd/>
          </a:ln>
        </p:spPr>
      </p:pic>
      <p:sp>
        <p:nvSpPr>
          <p:cNvPr id="2" name="Title 1"/>
          <p:cNvSpPr>
            <a:spLocks noGrp="1"/>
          </p:cNvSpPr>
          <p:nvPr>
            <p:ph type="title"/>
          </p:nvPr>
        </p:nvSpPr>
        <p:spPr>
          <a:xfrm>
            <a:off x="251520" y="188640"/>
            <a:ext cx="8664771" cy="779320"/>
          </a:xfrm>
        </p:spPr>
        <p:txBody>
          <a:bodyPr/>
          <a:lstStyle/>
          <a:p>
            <a:r>
              <a:rPr lang="en-GB" dirty="0" smtClean="0"/>
              <a:t>Cross-Domain Debug 1</a:t>
            </a:r>
            <a:endParaRPr lang="en-GB" dirty="0"/>
          </a:p>
        </p:txBody>
      </p:sp>
      <p:sp>
        <p:nvSpPr>
          <p:cNvPr id="18" name="Bent Arrow 17"/>
          <p:cNvSpPr/>
          <p:nvPr/>
        </p:nvSpPr>
        <p:spPr bwMode="auto">
          <a:xfrm rot="5400000">
            <a:off x="5000170" y="2321087"/>
            <a:ext cx="1248229" cy="2627086"/>
          </a:xfrm>
          <a:prstGeom prst="bentArrow">
            <a:avLst>
              <a:gd name="adj1" fmla="val 25763"/>
              <a:gd name="adj2" fmla="val 32819"/>
              <a:gd name="adj3" fmla="val 25000"/>
              <a:gd name="adj4" fmla="val 43750"/>
            </a:avLst>
          </a:prstGeom>
          <a:solidFill>
            <a:schemeClr val="tx2">
              <a:lumMod val="60000"/>
              <a:lumOff val="4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sp>
        <p:nvSpPr>
          <p:cNvPr id="20" name="Rectangle 19"/>
          <p:cNvSpPr/>
          <p:nvPr/>
        </p:nvSpPr>
        <p:spPr bwMode="auto">
          <a:xfrm>
            <a:off x="5398940" y="4298123"/>
            <a:ext cx="2285938" cy="304800"/>
          </a:xfrm>
          <a:prstGeom prst="rect">
            <a:avLst/>
          </a:prstGeom>
          <a:solidFill>
            <a:schemeClr val="tx2">
              <a:lumMod val="60000"/>
              <a:lumOff val="4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ea typeface="ＭＳ Ｐゴシック" pitchFamily="34" charset="-128"/>
              </a:rPr>
              <a:t>HARDWARE TRIGGER!</a:t>
            </a:r>
          </a:p>
        </p:txBody>
      </p:sp>
      <p:sp>
        <p:nvSpPr>
          <p:cNvPr id="21" name="Rectangle 20"/>
          <p:cNvSpPr/>
          <p:nvPr/>
        </p:nvSpPr>
        <p:spPr bwMode="auto">
          <a:xfrm>
            <a:off x="4139952" y="1556792"/>
            <a:ext cx="2735945" cy="587826"/>
          </a:xfrm>
          <a:prstGeom prst="rect">
            <a:avLst/>
          </a:prstGeom>
          <a:solidFill>
            <a:schemeClr val="tx2">
              <a:lumMod val="60000"/>
              <a:lumOff val="4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ea typeface="ＭＳ Ｐゴシック" pitchFamily="34" charset="-128"/>
              </a:rPr>
              <a:t>SOFTWARE</a:t>
            </a:r>
            <a:r>
              <a:rPr kumimoji="0" lang="en-GB" sz="1400" b="1" i="0" u="none" strike="noStrike" cap="none" normalizeH="0" dirty="0" smtClean="0">
                <a:ln>
                  <a:noFill/>
                </a:ln>
                <a:solidFill>
                  <a:schemeClr val="bg1"/>
                </a:solidFill>
                <a:effectLst/>
                <a:latin typeface="Arial" charset="0"/>
                <a:ea typeface="ＭＳ Ｐゴシック" pitchFamily="34" charset="-128"/>
              </a:rPr>
              <a:t> TRIGGER</a:t>
            </a:r>
            <a:br>
              <a:rPr kumimoji="0" lang="en-GB" sz="1400" b="1" i="0" u="none" strike="noStrike" cap="none" normalizeH="0" dirty="0" smtClean="0">
                <a:ln>
                  <a:noFill/>
                </a:ln>
                <a:solidFill>
                  <a:schemeClr val="bg1"/>
                </a:solidFill>
                <a:effectLst/>
                <a:latin typeface="Arial" charset="0"/>
                <a:ea typeface="ＭＳ Ｐゴシック" pitchFamily="34" charset="-128"/>
              </a:rPr>
            </a:br>
            <a:r>
              <a:rPr kumimoji="0" lang="en-GB" sz="1400" b="1" i="0" u="none" strike="noStrike" cap="none" normalizeH="0" dirty="0" smtClean="0">
                <a:ln>
                  <a:noFill/>
                </a:ln>
                <a:solidFill>
                  <a:schemeClr val="bg1"/>
                </a:solidFill>
                <a:effectLst/>
                <a:latin typeface="Arial" charset="0"/>
                <a:ea typeface="ＭＳ Ｐゴシック" pitchFamily="34" charset="-128"/>
              </a:rPr>
              <a:t>OR BREAKPOINT </a:t>
            </a:r>
            <a:r>
              <a:rPr kumimoji="0" lang="en-GB" sz="1400" b="1" i="0" u="none" strike="noStrike" cap="none" normalizeH="0" baseline="0" dirty="0" smtClean="0">
                <a:ln>
                  <a:noFill/>
                </a:ln>
                <a:solidFill>
                  <a:schemeClr val="bg1"/>
                </a:solidFill>
                <a:effectLst/>
                <a:latin typeface="Arial" charset="0"/>
                <a:ea typeface="ＭＳ Ｐゴシック" pitchFamily="34" charset="-128"/>
              </a:rPr>
              <a:t>TRIGGER</a:t>
            </a:r>
          </a:p>
        </p:txBody>
      </p:sp>
      <p:sp>
        <p:nvSpPr>
          <p:cNvPr id="22" name="Content Placeholder 2"/>
          <p:cNvSpPr>
            <a:spLocks noGrp="1"/>
          </p:cNvSpPr>
          <p:nvPr>
            <p:ph idx="1"/>
          </p:nvPr>
        </p:nvSpPr>
        <p:spPr>
          <a:xfrm>
            <a:off x="368300" y="908720"/>
            <a:ext cx="8775700" cy="1343251"/>
          </a:xfrm>
        </p:spPr>
        <p:txBody>
          <a:bodyPr/>
          <a:lstStyle/>
          <a:p>
            <a:r>
              <a:rPr lang="en-GB" dirty="0" smtClean="0"/>
              <a:t>Trigger from software world to FPGA world</a:t>
            </a:r>
          </a:p>
        </p:txBody>
      </p:sp>
      <p:pic>
        <p:nvPicPr>
          <p:cNvPr id="1028" name="Picture 4"/>
          <p:cNvPicPr>
            <a:picLocks noChangeAspect="1" noChangeArrowheads="1"/>
          </p:cNvPicPr>
          <p:nvPr/>
        </p:nvPicPr>
        <p:blipFill>
          <a:blip r:embed="rId4" cstate="print"/>
          <a:srcRect/>
          <a:stretch>
            <a:fillRect/>
          </a:stretch>
        </p:blipFill>
        <p:spPr bwMode="auto">
          <a:xfrm>
            <a:off x="3275856" y="2776413"/>
            <a:ext cx="2476183" cy="763613"/>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064896" cy="779320"/>
          </a:xfrm>
        </p:spPr>
        <p:txBody>
          <a:bodyPr/>
          <a:lstStyle/>
          <a:p>
            <a:r>
              <a:rPr lang="en-GB" dirty="0" smtClean="0"/>
              <a:t>Cross-Domain Debug 2</a:t>
            </a:r>
            <a:endParaRPr lang="en-GB" dirty="0"/>
          </a:p>
        </p:txBody>
      </p:sp>
      <p:sp>
        <p:nvSpPr>
          <p:cNvPr id="18" name="Bent Arrow 17"/>
          <p:cNvSpPr/>
          <p:nvPr/>
        </p:nvSpPr>
        <p:spPr bwMode="auto">
          <a:xfrm rot="5400000">
            <a:off x="7598228" y="2198923"/>
            <a:ext cx="1248229" cy="1349828"/>
          </a:xfrm>
          <a:prstGeom prst="bentArrow">
            <a:avLst>
              <a:gd name="adj1" fmla="val 25763"/>
              <a:gd name="adj2" fmla="val 32819"/>
              <a:gd name="adj3" fmla="val 25000"/>
              <a:gd name="adj4" fmla="val 43750"/>
            </a:avLst>
          </a:prstGeom>
          <a:solidFill>
            <a:schemeClr val="tx2">
              <a:lumMod val="60000"/>
              <a:lumOff val="4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sp>
        <p:nvSpPr>
          <p:cNvPr id="22" name="Content Placeholder 2"/>
          <p:cNvSpPr>
            <a:spLocks noGrp="1"/>
          </p:cNvSpPr>
          <p:nvPr>
            <p:ph idx="1"/>
          </p:nvPr>
        </p:nvSpPr>
        <p:spPr>
          <a:xfrm>
            <a:off x="368300" y="908720"/>
            <a:ext cx="8308156" cy="1343251"/>
          </a:xfrm>
        </p:spPr>
        <p:txBody>
          <a:bodyPr/>
          <a:lstStyle/>
          <a:p>
            <a:r>
              <a:rPr lang="en-GB" dirty="0" smtClean="0"/>
              <a:t>Trigger from FPGA world to software world</a:t>
            </a:r>
          </a:p>
        </p:txBody>
      </p:sp>
      <p:pic>
        <p:nvPicPr>
          <p:cNvPr id="10" name="Picture 3"/>
          <p:cNvPicPr>
            <a:picLocks noChangeAspect="1" noChangeArrowheads="1"/>
          </p:cNvPicPr>
          <p:nvPr/>
        </p:nvPicPr>
        <p:blipFill>
          <a:blip r:embed="rId2" cstate="print"/>
          <a:srcRect/>
          <a:stretch>
            <a:fillRect/>
          </a:stretch>
        </p:blipFill>
        <p:spPr bwMode="auto">
          <a:xfrm>
            <a:off x="4387273" y="3525716"/>
            <a:ext cx="4634506" cy="2756271"/>
          </a:xfrm>
          <a:prstGeom prst="rect">
            <a:avLst/>
          </a:prstGeom>
          <a:noFill/>
          <a:ln w="9525">
            <a:noFill/>
            <a:miter lim="800000"/>
            <a:headEnd/>
            <a:tailEnd/>
          </a:ln>
        </p:spPr>
      </p:pic>
      <p:pic>
        <p:nvPicPr>
          <p:cNvPr id="11" name="Picture 4"/>
          <p:cNvPicPr>
            <a:picLocks noChangeAspect="1" noChangeArrowheads="1"/>
          </p:cNvPicPr>
          <p:nvPr/>
        </p:nvPicPr>
        <p:blipFill>
          <a:blip r:embed="rId3" cstate="print"/>
          <a:srcRect/>
          <a:stretch>
            <a:fillRect/>
          </a:stretch>
        </p:blipFill>
        <p:spPr bwMode="auto">
          <a:xfrm>
            <a:off x="6978241" y="3841923"/>
            <a:ext cx="1981200" cy="1609725"/>
          </a:xfrm>
          <a:prstGeom prst="rect">
            <a:avLst/>
          </a:prstGeom>
          <a:noFill/>
          <a:ln w="9525">
            <a:noFill/>
            <a:miter lim="800000"/>
            <a:headEnd/>
            <a:tailEnd/>
          </a:ln>
        </p:spPr>
      </p:pic>
      <p:sp>
        <p:nvSpPr>
          <p:cNvPr id="12" name="Rectangle 11"/>
          <p:cNvSpPr/>
          <p:nvPr/>
        </p:nvSpPr>
        <p:spPr bwMode="auto">
          <a:xfrm>
            <a:off x="6950610" y="3847628"/>
            <a:ext cx="2000250" cy="159067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pic>
        <p:nvPicPr>
          <p:cNvPr id="58372" name="Picture 4" descr="https://encrypted-tbn3.gstatic.com/images?q=tbn:ANd9GcRG7chpF-KGaqPboYCfmSnuxe1td-Sw21Mlil_jou36QP7j652-J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3573016"/>
            <a:ext cx="1070883" cy="1070883"/>
          </a:xfrm>
          <a:prstGeom prst="rect">
            <a:avLst/>
          </a:prstGeom>
          <a:noFill/>
        </p:spPr>
      </p:pic>
      <p:sp>
        <p:nvSpPr>
          <p:cNvPr id="20" name="Rectangle 19"/>
          <p:cNvSpPr/>
          <p:nvPr/>
        </p:nvSpPr>
        <p:spPr bwMode="auto">
          <a:xfrm>
            <a:off x="3863853" y="4866904"/>
            <a:ext cx="2076299" cy="290288"/>
          </a:xfrm>
          <a:prstGeom prst="rect">
            <a:avLst/>
          </a:prstGeom>
          <a:solidFill>
            <a:schemeClr val="tx2">
              <a:lumMod val="60000"/>
              <a:lumOff val="4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ea typeface="ＭＳ Ｐゴシック" pitchFamily="34" charset="-128"/>
              </a:rPr>
              <a:t>SW</a:t>
            </a:r>
            <a:r>
              <a:rPr kumimoji="0" lang="en-GB" sz="1400" b="1" i="0" u="none" strike="noStrike" cap="none" normalizeH="0" dirty="0" smtClean="0">
                <a:ln>
                  <a:noFill/>
                </a:ln>
                <a:solidFill>
                  <a:schemeClr val="bg1"/>
                </a:solidFill>
                <a:effectLst/>
                <a:latin typeface="Arial" charset="0"/>
                <a:ea typeface="ＭＳ Ｐゴシック" pitchFamily="34" charset="-128"/>
              </a:rPr>
              <a:t> </a:t>
            </a:r>
            <a:r>
              <a:rPr kumimoji="0" lang="en-GB" sz="1400" b="1" i="0" u="none" strike="noStrike" cap="none" normalizeH="0" baseline="0" dirty="0" smtClean="0">
                <a:ln>
                  <a:noFill/>
                </a:ln>
                <a:solidFill>
                  <a:schemeClr val="bg1"/>
                </a:solidFill>
                <a:effectLst/>
                <a:latin typeface="Arial" charset="0"/>
                <a:ea typeface="ＭＳ Ｐゴシック" pitchFamily="34" charset="-128"/>
              </a:rPr>
              <a:t>TRACE TRIGGER!</a:t>
            </a:r>
          </a:p>
        </p:txBody>
      </p:sp>
      <p:sp>
        <p:nvSpPr>
          <p:cNvPr id="14" name="Rectangle 13"/>
          <p:cNvSpPr/>
          <p:nvPr/>
        </p:nvSpPr>
        <p:spPr bwMode="auto">
          <a:xfrm>
            <a:off x="395536" y="4797152"/>
            <a:ext cx="2002970" cy="290288"/>
          </a:xfrm>
          <a:prstGeom prst="rect">
            <a:avLst/>
          </a:prstGeom>
          <a:solidFill>
            <a:schemeClr val="tx2">
              <a:lumMod val="60000"/>
              <a:lumOff val="4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ea typeface="ＭＳ Ｐゴシック" pitchFamily="34" charset="-128"/>
              </a:rPr>
              <a:t>EXECUTION STOP</a:t>
            </a:r>
          </a:p>
        </p:txBody>
      </p:sp>
      <p:sp>
        <p:nvSpPr>
          <p:cNvPr id="15" name="Bent Arrow 14"/>
          <p:cNvSpPr/>
          <p:nvPr/>
        </p:nvSpPr>
        <p:spPr bwMode="auto">
          <a:xfrm rot="16200000" flipH="1">
            <a:off x="435428" y="2148124"/>
            <a:ext cx="1248229" cy="1349828"/>
          </a:xfrm>
          <a:prstGeom prst="bentArrow">
            <a:avLst>
              <a:gd name="adj1" fmla="val 25763"/>
              <a:gd name="adj2" fmla="val 32819"/>
              <a:gd name="adj3" fmla="val 25000"/>
              <a:gd name="adj4" fmla="val 43750"/>
            </a:avLst>
          </a:prstGeom>
          <a:solidFill>
            <a:schemeClr val="tx2">
              <a:lumMod val="60000"/>
              <a:lumOff val="4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pic>
        <p:nvPicPr>
          <p:cNvPr id="16" name="Picture 15" descr="signaltap.tif"/>
          <p:cNvPicPr>
            <a:picLocks noChangeAspect="1"/>
          </p:cNvPicPr>
          <p:nvPr/>
        </p:nvPicPr>
        <p:blipFill>
          <a:blip r:embed="rId5" cstate="print"/>
          <a:stretch>
            <a:fillRect/>
          </a:stretch>
        </p:blipFill>
        <p:spPr>
          <a:xfrm>
            <a:off x="1475656" y="1628801"/>
            <a:ext cx="6229489" cy="1296144"/>
          </a:xfrm>
          <a:prstGeom prst="rect">
            <a:avLst/>
          </a:prstGeom>
        </p:spPr>
      </p:pic>
      <p:sp>
        <p:nvSpPr>
          <p:cNvPr id="21" name="Rectangle 20"/>
          <p:cNvSpPr/>
          <p:nvPr/>
        </p:nvSpPr>
        <p:spPr bwMode="auto">
          <a:xfrm>
            <a:off x="3868055" y="2852059"/>
            <a:ext cx="2068288" cy="515254"/>
          </a:xfrm>
          <a:prstGeom prst="rect">
            <a:avLst/>
          </a:prstGeom>
          <a:solidFill>
            <a:schemeClr val="tx2">
              <a:lumMod val="60000"/>
              <a:lumOff val="4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ea typeface="ＭＳ Ｐゴシック" pitchFamily="34" charset="-128"/>
              </a:rPr>
              <a:t>HARDWARE</a:t>
            </a:r>
            <a:r>
              <a:rPr kumimoji="0" lang="en-GB" sz="1400" b="1" i="0" u="none" strike="noStrike" cap="none" normalizeH="0" dirty="0" smtClean="0">
                <a:ln>
                  <a:noFill/>
                </a:ln>
                <a:solidFill>
                  <a:schemeClr val="bg1"/>
                </a:solidFill>
                <a:effectLst/>
                <a:latin typeface="Arial" charset="0"/>
                <a:ea typeface="ＭＳ Ｐゴシック" pitchFamily="34" charset="-128"/>
              </a:rPr>
              <a:t> TRIGGER</a:t>
            </a:r>
            <a:endParaRPr kumimoji="0" lang="en-GB" sz="1400" b="1" i="0" u="none" strike="noStrike" cap="none" normalizeH="0" baseline="0" dirty="0" smtClean="0">
              <a:ln>
                <a:noFill/>
              </a:ln>
              <a:solidFill>
                <a:schemeClr val="bg1"/>
              </a:solidFill>
              <a:effectLst/>
              <a:latin typeface="Arial" charset="0"/>
              <a:ea typeface="ＭＳ Ｐゴシック" pitchFamily="34" charset="-128"/>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Picture 2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841066" y="-222730"/>
            <a:ext cx="2556050" cy="2373261"/>
          </a:xfrm>
          <a:prstGeom prst="rect">
            <a:avLst/>
          </a:prstGeom>
          <a:effectLst/>
        </p:spPr>
      </p:pic>
      <p:sp>
        <p:nvSpPr>
          <p:cNvPr id="2" name="Title 1"/>
          <p:cNvSpPr>
            <a:spLocks noGrp="1"/>
          </p:cNvSpPr>
          <p:nvPr>
            <p:ph type="title"/>
          </p:nvPr>
        </p:nvSpPr>
        <p:spPr>
          <a:xfrm>
            <a:off x="323528" y="260648"/>
            <a:ext cx="8664771" cy="779320"/>
          </a:xfrm>
        </p:spPr>
        <p:txBody>
          <a:bodyPr/>
          <a:lstStyle/>
          <a:p>
            <a:r>
              <a:rPr lang="en-US" dirty="0" smtClean="0"/>
              <a:t>Correlate HW and SW Events</a:t>
            </a:r>
            <a:endParaRPr lang="en-US" dirty="0"/>
          </a:p>
        </p:txBody>
      </p:sp>
      <p:sp>
        <p:nvSpPr>
          <p:cNvPr id="6" name="Content Placeholder 5"/>
          <p:cNvSpPr>
            <a:spLocks noGrp="1"/>
          </p:cNvSpPr>
          <p:nvPr>
            <p:ph idx="1"/>
          </p:nvPr>
        </p:nvSpPr>
        <p:spPr>
          <a:xfrm>
            <a:off x="467544" y="1124744"/>
            <a:ext cx="3068636" cy="4824536"/>
          </a:xfrm>
        </p:spPr>
        <p:txBody>
          <a:bodyPr>
            <a:normAutofit lnSpcReduction="10000"/>
          </a:bodyPr>
          <a:lstStyle/>
          <a:p>
            <a:endParaRPr lang="en-US" sz="2400" dirty="0" smtClean="0"/>
          </a:p>
          <a:p>
            <a:r>
              <a:rPr lang="en-US" sz="2400" dirty="0" smtClean="0"/>
              <a:t>Debug event trigger point set from either </a:t>
            </a:r>
            <a:r>
              <a:rPr lang="en-US" sz="2400" dirty="0" err="1" smtClean="0"/>
              <a:t>SignalTap</a:t>
            </a:r>
            <a:r>
              <a:rPr lang="en-US" sz="2400" baseline="30000" dirty="0" smtClean="0"/>
              <a:t>™</a:t>
            </a:r>
            <a:r>
              <a:rPr lang="en-US" sz="2400" dirty="0" smtClean="0"/>
              <a:t> II</a:t>
            </a:r>
            <a:br>
              <a:rPr lang="en-US" sz="2400" dirty="0" smtClean="0"/>
            </a:br>
            <a:r>
              <a:rPr lang="en-US" sz="2400" dirty="0" smtClean="0"/>
              <a:t>Logic Analyzer or DS-5 debugger</a:t>
            </a:r>
          </a:p>
          <a:p>
            <a:endParaRPr lang="en-US" sz="2400" dirty="0" smtClean="0"/>
          </a:p>
          <a:p>
            <a:r>
              <a:rPr lang="en-US" sz="2400" dirty="0" smtClean="0"/>
              <a:t>Designers can then analyze the captured trace and timestamp-correlated events</a:t>
            </a:r>
            <a:endParaRPr lang="en-US" sz="2000"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fld id="{6CE5E3FE-A279-48DF-B3FF-4EAF46D5DB6F}" type="slidenum">
              <a:rPr lang="en-US" smtClean="0"/>
              <a:pPr/>
              <a:t>83</a:t>
            </a:fld>
            <a:endParaRPr lang="en-US" dirty="0"/>
          </a:p>
        </p:txBody>
      </p:sp>
      <p:pic>
        <p:nvPicPr>
          <p:cNvPr id="24" name="Picture 2"/>
          <p:cNvPicPr>
            <a:picLocks noChangeAspect="1" noChangeArrowheads="1"/>
          </p:cNvPicPr>
          <p:nvPr/>
        </p:nvPicPr>
        <p:blipFill>
          <a:blip r:embed="rId4" cstate="print"/>
          <a:srcRect/>
          <a:stretch>
            <a:fillRect/>
          </a:stretch>
        </p:blipFill>
        <p:spPr bwMode="auto">
          <a:xfrm>
            <a:off x="3812308" y="4885348"/>
            <a:ext cx="5019675" cy="933450"/>
          </a:xfrm>
          <a:prstGeom prst="rect">
            <a:avLst/>
          </a:prstGeom>
          <a:noFill/>
          <a:ln w="9525">
            <a:noFill/>
            <a:miter lim="800000"/>
            <a:headEnd/>
            <a:tailEnd/>
          </a:ln>
          <a:effectLst>
            <a:glow rad="63500">
              <a:schemeClr val="accent4">
                <a:satMod val="175000"/>
                <a:alpha val="40000"/>
              </a:schemeClr>
            </a:glow>
          </a:effectLst>
        </p:spPr>
      </p:pic>
      <p:sp>
        <p:nvSpPr>
          <p:cNvPr id="25" name="Rectangle 24"/>
          <p:cNvSpPr/>
          <p:nvPr/>
        </p:nvSpPr>
        <p:spPr bwMode="auto">
          <a:xfrm>
            <a:off x="3705772" y="4496475"/>
            <a:ext cx="3159776" cy="369332"/>
          </a:xfrm>
          <a:prstGeom prst="rect">
            <a:avLst/>
          </a:prstGeom>
          <a:noFill/>
          <a:ln>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b="1" dirty="0" err="1" smtClean="0">
                <a:solidFill>
                  <a:schemeClr val="tx2"/>
                </a:solidFill>
              </a:rPr>
              <a:t>SignalTap</a:t>
            </a:r>
            <a:r>
              <a:rPr lang="en-US" b="1" dirty="0" smtClean="0">
                <a:solidFill>
                  <a:schemeClr val="tx2"/>
                </a:solidFill>
              </a:rPr>
              <a:t> II Logic Analyzer</a:t>
            </a:r>
            <a:endParaRPr kumimoji="0" lang="en-US" sz="1800" b="1" i="0" u="none" strike="noStrike" cap="none" normalizeH="0" baseline="0" dirty="0" smtClean="0">
              <a:ln>
                <a:noFill/>
              </a:ln>
              <a:solidFill>
                <a:schemeClr val="tx2"/>
              </a:solidFill>
              <a:effectLst/>
              <a:latin typeface="Arial" charset="0"/>
            </a:endParaRPr>
          </a:p>
        </p:txBody>
      </p:sp>
      <p:sp>
        <p:nvSpPr>
          <p:cNvPr id="27" name="Rectangle 26"/>
          <p:cNvSpPr/>
          <p:nvPr/>
        </p:nvSpPr>
        <p:spPr bwMode="auto">
          <a:xfrm>
            <a:off x="3912752" y="2011902"/>
            <a:ext cx="184731" cy="369332"/>
          </a:xfrm>
          <a:prstGeom prst="rect">
            <a:avLst/>
          </a:prstGeom>
          <a:solidFill>
            <a:schemeClr val="bg1"/>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2" name="Rectangle 31"/>
          <p:cNvSpPr/>
          <p:nvPr/>
        </p:nvSpPr>
        <p:spPr bwMode="auto">
          <a:xfrm>
            <a:off x="3705772" y="1639942"/>
            <a:ext cx="2448619" cy="369332"/>
          </a:xfrm>
          <a:prstGeom prst="rect">
            <a:avLst/>
          </a:prstGeom>
          <a:noFill/>
          <a:ln>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2"/>
                </a:solidFill>
                <a:effectLst/>
                <a:latin typeface="Arial" charset="0"/>
              </a:rPr>
              <a:t>ARM</a:t>
            </a:r>
            <a:r>
              <a:rPr kumimoji="0" lang="en-US" sz="1800" i="0" u="none" strike="noStrike" cap="none" normalizeH="0" baseline="30000" dirty="0" smtClean="0">
                <a:ln>
                  <a:noFill/>
                </a:ln>
                <a:solidFill>
                  <a:schemeClr val="tx2"/>
                </a:solidFill>
                <a:effectLst/>
                <a:latin typeface="Arial" charset="0"/>
              </a:rPr>
              <a:t>®</a:t>
            </a:r>
            <a:r>
              <a:rPr kumimoji="0" lang="en-US" sz="1800" b="1" i="0" u="none" strike="noStrike" cap="none" normalizeH="0" baseline="0" dirty="0" smtClean="0">
                <a:ln>
                  <a:noFill/>
                </a:ln>
                <a:solidFill>
                  <a:schemeClr val="tx2"/>
                </a:solidFill>
                <a:effectLst/>
                <a:latin typeface="Arial" charset="0"/>
              </a:rPr>
              <a:t> DS-5</a:t>
            </a:r>
            <a:r>
              <a:rPr lang="en-US" baseline="30000" dirty="0">
                <a:solidFill>
                  <a:schemeClr val="tx2"/>
                </a:solidFill>
                <a:latin typeface="Arial" charset="0"/>
              </a:rPr>
              <a:t>™</a:t>
            </a:r>
            <a:r>
              <a:rPr kumimoji="0" lang="en-US" sz="1800" b="1" i="0" u="none" strike="noStrike" cap="none" normalizeH="0" baseline="0" dirty="0" smtClean="0">
                <a:ln>
                  <a:noFill/>
                </a:ln>
                <a:solidFill>
                  <a:schemeClr val="tx2"/>
                </a:solidFill>
                <a:effectLst/>
                <a:latin typeface="Arial" charset="0"/>
              </a:rPr>
              <a:t> Toolkit</a:t>
            </a:r>
          </a:p>
        </p:txBody>
      </p:sp>
      <p:grpSp>
        <p:nvGrpSpPr>
          <p:cNvPr id="3" name="Group 9"/>
          <p:cNvGrpSpPr/>
          <p:nvPr/>
        </p:nvGrpSpPr>
        <p:grpSpPr>
          <a:xfrm>
            <a:off x="3812308" y="2011902"/>
            <a:ext cx="3494371" cy="1601653"/>
            <a:chOff x="3912752" y="2128447"/>
            <a:chExt cx="3494371" cy="1601653"/>
          </a:xfrm>
          <a:effectLst>
            <a:glow rad="63500">
              <a:schemeClr val="accent4">
                <a:satMod val="175000"/>
                <a:alpha val="40000"/>
              </a:schemeClr>
            </a:glow>
          </a:effectLst>
        </p:grpSpPr>
        <p:pic>
          <p:nvPicPr>
            <p:cNvPr id="31" name="Picture 3"/>
            <p:cNvPicPr>
              <a:picLocks noChangeAspect="1" noChangeArrowheads="1"/>
            </p:cNvPicPr>
            <p:nvPr/>
          </p:nvPicPr>
          <p:blipFill rotWithShape="1">
            <a:blip r:embed="rId5" cstate="print"/>
            <a:srcRect/>
            <a:stretch/>
          </p:blipFill>
          <p:spPr bwMode="auto">
            <a:xfrm>
              <a:off x="3912752" y="2128447"/>
              <a:ext cx="3494371" cy="316306"/>
            </a:xfrm>
            <a:prstGeom prst="rect">
              <a:avLst/>
            </a:prstGeom>
            <a:noFill/>
            <a:ln w="9525">
              <a:noFill/>
              <a:miter lim="800000"/>
              <a:headEnd/>
              <a:tailEnd/>
            </a:ln>
            <a:effectLst/>
          </p:spPr>
        </p:pic>
        <p:pic>
          <p:nvPicPr>
            <p:cNvPr id="33" name="Picture 3"/>
            <p:cNvPicPr>
              <a:picLocks noChangeAspect="1" noChangeArrowheads="1"/>
            </p:cNvPicPr>
            <p:nvPr/>
          </p:nvPicPr>
          <p:blipFill rotWithShape="1">
            <a:blip r:embed="rId6" cstate="print"/>
            <a:srcRect/>
            <a:stretch/>
          </p:blipFill>
          <p:spPr bwMode="auto">
            <a:xfrm>
              <a:off x="3912752" y="2341430"/>
              <a:ext cx="3494371" cy="1388670"/>
            </a:xfrm>
            <a:prstGeom prst="rect">
              <a:avLst/>
            </a:prstGeom>
            <a:noFill/>
            <a:ln w="9525">
              <a:noFill/>
              <a:miter lim="800000"/>
              <a:headEnd/>
              <a:tailEnd/>
            </a:ln>
            <a:effectLst/>
          </p:spPr>
        </p:pic>
      </p:grpSp>
      <p:cxnSp>
        <p:nvCxnSpPr>
          <p:cNvPr id="34" name="Straight Arrow Connector 33"/>
          <p:cNvCxnSpPr/>
          <p:nvPr/>
        </p:nvCxnSpPr>
        <p:spPr bwMode="auto">
          <a:xfrm>
            <a:off x="4429957" y="2972884"/>
            <a:ext cx="3355760" cy="2361460"/>
          </a:xfrm>
          <a:prstGeom prst="straightConnector1">
            <a:avLst/>
          </a:prstGeom>
          <a:solidFill>
            <a:schemeClr val="accent1"/>
          </a:solidFill>
          <a:ln w="38100" cap="flat" cmpd="sng" algn="ctr">
            <a:solidFill>
              <a:schemeClr val="tx2">
                <a:lumMod val="60000"/>
                <a:lumOff val="40000"/>
              </a:schemeClr>
            </a:solidFill>
            <a:prstDash val="solid"/>
            <a:round/>
            <a:headEnd type="triangle" w="med" len="med"/>
            <a:tailEnd type="triangle" w="med" len="med"/>
          </a:ln>
          <a:effectLst>
            <a:glow rad="63500">
              <a:schemeClr val="bg1">
                <a:alpha val="40000"/>
              </a:schemeClr>
            </a:glow>
          </a:effectLst>
        </p:spPr>
      </p:cxnSp>
      <p:sp>
        <p:nvSpPr>
          <p:cNvPr id="35" name="TextBox 34"/>
          <p:cNvSpPr txBox="1"/>
          <p:nvPr/>
        </p:nvSpPr>
        <p:spPr>
          <a:xfrm>
            <a:off x="4843875" y="3890303"/>
            <a:ext cx="2482529" cy="408623"/>
          </a:xfrm>
          <a:prstGeom prst="roundRect">
            <a:avLst/>
          </a:prstGeom>
          <a:solidFill>
            <a:schemeClr val="bg1"/>
          </a:solidFill>
          <a:ln w="38100">
            <a:solidFill>
              <a:schemeClr val="tx2">
                <a:lumMod val="60000"/>
                <a:lumOff val="40000"/>
              </a:schemeClr>
            </a:solidFill>
          </a:ln>
          <a:effectLst>
            <a:outerShdw blurRad="50800" dist="38100" dir="2700000" algn="tl" rotWithShape="0">
              <a:prstClr val="black">
                <a:alpha val="40000"/>
              </a:prstClr>
            </a:outerShdw>
          </a:effectLst>
        </p:spPr>
        <p:txBody>
          <a:bodyPr wrap="none" rtlCol="0" anchor="ctr">
            <a:spAutoFit/>
          </a:bodyPr>
          <a:lstStyle/>
          <a:p>
            <a:pPr algn="ctr"/>
            <a:r>
              <a:rPr lang="en-US" dirty="0" smtClean="0"/>
              <a:t>Timestamp Correlated</a:t>
            </a:r>
            <a:endParaRPr lang="en-US" dirty="0"/>
          </a:p>
        </p:txBody>
      </p:sp>
    </p:spTree>
    <p:extLst>
      <p:ext uri="{BB962C8B-B14F-4D97-AF65-F5344CB8AC3E}">
        <p14:creationId xmlns:p14="http://schemas.microsoft.com/office/powerpoint/2010/main" val="2377351132"/>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cstate="print"/>
          <a:srcRect/>
          <a:stretch>
            <a:fillRect/>
          </a:stretch>
        </p:blipFill>
        <p:spPr bwMode="auto">
          <a:xfrm>
            <a:off x="4496481" y="1953551"/>
            <a:ext cx="3895725" cy="1581150"/>
          </a:xfrm>
          <a:prstGeom prst="rect">
            <a:avLst/>
          </a:prstGeom>
          <a:noFill/>
          <a:ln w="9525">
            <a:solidFill>
              <a:schemeClr val="accent1"/>
            </a:solidFill>
            <a:miter lim="800000"/>
            <a:headEnd/>
            <a:tailEnd/>
          </a:ln>
        </p:spPr>
      </p:pic>
      <p:sp>
        <p:nvSpPr>
          <p:cNvPr id="75" name="Right Arrow 74"/>
          <p:cNvSpPr/>
          <p:nvPr/>
        </p:nvSpPr>
        <p:spPr bwMode="auto">
          <a:xfrm>
            <a:off x="1441769" y="2254270"/>
            <a:ext cx="3054032" cy="326572"/>
          </a:xfrm>
          <a:prstGeom prst="rightArrow">
            <a:avLst/>
          </a:prstGeom>
          <a:solidFill>
            <a:srgbClr val="00B05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sp>
        <p:nvSpPr>
          <p:cNvPr id="76" name="Right Arrow 75"/>
          <p:cNvSpPr/>
          <p:nvPr/>
        </p:nvSpPr>
        <p:spPr bwMode="auto">
          <a:xfrm>
            <a:off x="1192893" y="3379127"/>
            <a:ext cx="3864882" cy="348342"/>
          </a:xfrm>
          <a:prstGeom prst="rightArrow">
            <a:avLst/>
          </a:prstGeom>
          <a:solidFill>
            <a:srgbClr val="00B05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sp>
        <p:nvSpPr>
          <p:cNvPr id="77" name="Right Arrow 76"/>
          <p:cNvSpPr/>
          <p:nvPr/>
        </p:nvSpPr>
        <p:spPr bwMode="auto">
          <a:xfrm>
            <a:off x="1200150" y="4489470"/>
            <a:ext cx="3848100" cy="348342"/>
          </a:xfrm>
          <a:prstGeom prst="rightArrow">
            <a:avLst/>
          </a:prstGeom>
          <a:solidFill>
            <a:schemeClr val="tx2">
              <a:lumMod val="40000"/>
              <a:lumOff val="6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sp>
        <p:nvSpPr>
          <p:cNvPr id="72" name="Right Arrow 71"/>
          <p:cNvSpPr/>
          <p:nvPr/>
        </p:nvSpPr>
        <p:spPr bwMode="auto">
          <a:xfrm rot="16200000">
            <a:off x="191635" y="3469160"/>
            <a:ext cx="3651703" cy="333829"/>
          </a:xfrm>
          <a:prstGeom prst="rightArrow">
            <a:avLst/>
          </a:prstGeom>
          <a:solidFill>
            <a:schemeClr val="bg2"/>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ＭＳ Ｐゴシック" pitchFamily="34" charset="-128"/>
            </a:endParaRPr>
          </a:p>
        </p:txBody>
      </p:sp>
      <p:sp>
        <p:nvSpPr>
          <p:cNvPr id="2" name="Title 1"/>
          <p:cNvSpPr>
            <a:spLocks noGrp="1"/>
          </p:cNvSpPr>
          <p:nvPr>
            <p:ph type="title"/>
          </p:nvPr>
        </p:nvSpPr>
        <p:spPr>
          <a:xfrm>
            <a:off x="251520" y="188640"/>
            <a:ext cx="8664771" cy="779320"/>
          </a:xfrm>
        </p:spPr>
        <p:txBody>
          <a:bodyPr/>
          <a:lstStyle/>
          <a:p>
            <a:r>
              <a:rPr lang="en-GB" dirty="0" smtClean="0"/>
              <a:t>Cross-Domain Debug 3</a:t>
            </a:r>
            <a:endParaRPr lang="en-GB" dirty="0"/>
          </a:p>
        </p:txBody>
      </p:sp>
      <p:sp>
        <p:nvSpPr>
          <p:cNvPr id="3" name="Content Placeholder 2"/>
          <p:cNvSpPr>
            <a:spLocks noGrp="1"/>
          </p:cNvSpPr>
          <p:nvPr>
            <p:ph idx="1"/>
          </p:nvPr>
        </p:nvSpPr>
        <p:spPr>
          <a:xfrm>
            <a:off x="323528" y="1052736"/>
            <a:ext cx="8674101" cy="4641764"/>
          </a:xfrm>
        </p:spPr>
        <p:txBody>
          <a:bodyPr/>
          <a:lstStyle/>
          <a:p>
            <a:r>
              <a:rPr lang="en-GB" dirty="0" smtClean="0"/>
              <a:t>Exploiting the power of </a:t>
            </a:r>
            <a:r>
              <a:rPr lang="en-GB" dirty="0" err="1" smtClean="0"/>
              <a:t>CoreSight</a:t>
            </a:r>
            <a:r>
              <a:rPr lang="en-GB" dirty="0" smtClean="0"/>
              <a:t> trace</a:t>
            </a:r>
            <a:endParaRPr lang="en-GB" dirty="0"/>
          </a:p>
        </p:txBody>
      </p:sp>
      <p:pic>
        <p:nvPicPr>
          <p:cNvPr id="59394" name="Picture 2"/>
          <p:cNvPicPr>
            <a:picLocks noChangeAspect="1" noChangeArrowheads="1"/>
          </p:cNvPicPr>
          <p:nvPr/>
        </p:nvPicPr>
        <p:blipFill>
          <a:blip r:embed="rId3" cstate="print"/>
          <a:srcRect/>
          <a:stretch>
            <a:fillRect/>
          </a:stretch>
        </p:blipFill>
        <p:spPr bwMode="auto">
          <a:xfrm>
            <a:off x="5036460" y="3272988"/>
            <a:ext cx="3367312" cy="1531101"/>
          </a:xfrm>
          <a:prstGeom prst="rect">
            <a:avLst/>
          </a:prstGeom>
          <a:noFill/>
          <a:ln w="9525">
            <a:solidFill>
              <a:schemeClr val="accent1"/>
            </a:solidFill>
            <a:miter lim="800000"/>
            <a:headEnd/>
            <a:tailEnd/>
          </a:ln>
        </p:spPr>
      </p:pic>
      <p:grpSp>
        <p:nvGrpSpPr>
          <p:cNvPr id="4" name="Group 100"/>
          <p:cNvGrpSpPr/>
          <p:nvPr/>
        </p:nvGrpSpPr>
        <p:grpSpPr>
          <a:xfrm>
            <a:off x="1565370" y="3126344"/>
            <a:ext cx="897467" cy="829733"/>
            <a:chOff x="2362227" y="3738023"/>
            <a:chExt cx="897467" cy="829733"/>
          </a:xfrm>
          <a:solidFill>
            <a:srgbClr val="00B050"/>
          </a:solidFill>
        </p:grpSpPr>
        <p:sp>
          <p:nvSpPr>
            <p:cNvPr id="58" name="Isosceles Triangle 57"/>
            <p:cNvSpPr/>
            <p:nvPr/>
          </p:nvSpPr>
          <p:spPr bwMode="auto">
            <a:xfrm rot="5400000">
              <a:off x="2438427" y="3903123"/>
              <a:ext cx="829733" cy="499533"/>
            </a:xfrm>
            <a:prstGeom prst="triangle">
              <a:avLst/>
            </a:prstGeom>
            <a:grp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cene3d>
                <a:camera prst="orthographicFront">
                  <a:rot lat="0" lon="0" rev="10799999"/>
                </a:camera>
                <a:lightRig rig="threePt" dir="t"/>
              </a:scene3d>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000000"/>
                </a:solidFill>
                <a:effectLst/>
                <a:latin typeface="Arial" charset="0"/>
                <a:ea typeface="MS PGothic" pitchFamily="34" charset="-128"/>
              </a:endParaRPr>
            </a:p>
          </p:txBody>
        </p:sp>
        <p:sp>
          <p:nvSpPr>
            <p:cNvPr id="59" name="TextBox 58"/>
            <p:cNvSpPr txBox="1"/>
            <p:nvPr/>
          </p:nvSpPr>
          <p:spPr>
            <a:xfrm>
              <a:off x="2362227" y="4004728"/>
              <a:ext cx="897467" cy="307777"/>
            </a:xfrm>
            <a:prstGeom prst="rect">
              <a:avLst/>
            </a:prstGeom>
            <a:noFill/>
          </p:spPr>
          <p:txBody>
            <a:bodyPr wrap="square" rtlCol="0">
              <a:spAutoFit/>
            </a:bodyPr>
            <a:lstStyle/>
            <a:p>
              <a:pPr algn="ctr"/>
              <a:r>
                <a:rPr lang="en-GB" sz="1400" b="0" dirty="0" smtClean="0"/>
                <a:t>STM</a:t>
              </a:r>
              <a:endParaRPr lang="en-GB" sz="1400" b="0" dirty="0"/>
            </a:p>
          </p:txBody>
        </p:sp>
      </p:grpSp>
      <p:grpSp>
        <p:nvGrpSpPr>
          <p:cNvPr id="5" name="Group 100"/>
          <p:cNvGrpSpPr/>
          <p:nvPr/>
        </p:nvGrpSpPr>
        <p:grpSpPr>
          <a:xfrm>
            <a:off x="1558112" y="2001487"/>
            <a:ext cx="897467" cy="829733"/>
            <a:chOff x="2362227" y="3738023"/>
            <a:chExt cx="897467" cy="829733"/>
          </a:xfrm>
          <a:solidFill>
            <a:srgbClr val="00B050"/>
          </a:solidFill>
        </p:grpSpPr>
        <p:sp>
          <p:nvSpPr>
            <p:cNvPr id="66" name="Isosceles Triangle 65"/>
            <p:cNvSpPr/>
            <p:nvPr/>
          </p:nvSpPr>
          <p:spPr bwMode="auto">
            <a:xfrm rot="5400000">
              <a:off x="2438427" y="3903123"/>
              <a:ext cx="829733" cy="499533"/>
            </a:xfrm>
            <a:prstGeom prst="triangle">
              <a:avLst/>
            </a:prstGeom>
            <a:grp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cene3d>
                <a:camera prst="orthographicFront">
                  <a:rot lat="0" lon="0" rev="10799999"/>
                </a:camera>
                <a:lightRig rig="threePt" dir="t"/>
              </a:scene3d>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000000"/>
                </a:solidFill>
                <a:effectLst/>
                <a:latin typeface="Arial" charset="0"/>
                <a:ea typeface="MS PGothic" pitchFamily="34" charset="-128"/>
              </a:endParaRPr>
            </a:p>
          </p:txBody>
        </p:sp>
        <p:sp>
          <p:nvSpPr>
            <p:cNvPr id="67" name="TextBox 66"/>
            <p:cNvSpPr txBox="1"/>
            <p:nvPr/>
          </p:nvSpPr>
          <p:spPr>
            <a:xfrm>
              <a:off x="2362227" y="4004728"/>
              <a:ext cx="897467" cy="307777"/>
            </a:xfrm>
            <a:prstGeom prst="rect">
              <a:avLst/>
            </a:prstGeom>
            <a:noFill/>
          </p:spPr>
          <p:txBody>
            <a:bodyPr wrap="square" rtlCol="0">
              <a:spAutoFit/>
            </a:bodyPr>
            <a:lstStyle/>
            <a:p>
              <a:pPr algn="ctr"/>
              <a:r>
                <a:rPr lang="en-GB" sz="1400" b="0" dirty="0" smtClean="0"/>
                <a:t>PTM</a:t>
              </a:r>
              <a:endParaRPr lang="en-GB" sz="1400" b="0" dirty="0"/>
            </a:p>
          </p:txBody>
        </p:sp>
      </p:grpSp>
      <p:grpSp>
        <p:nvGrpSpPr>
          <p:cNvPr id="6" name="Group 100"/>
          <p:cNvGrpSpPr/>
          <p:nvPr/>
        </p:nvGrpSpPr>
        <p:grpSpPr>
          <a:xfrm>
            <a:off x="1587142" y="4251201"/>
            <a:ext cx="897467" cy="829733"/>
            <a:chOff x="2362227" y="3738023"/>
            <a:chExt cx="897467" cy="829733"/>
          </a:xfrm>
          <a:solidFill>
            <a:srgbClr val="00B050"/>
          </a:solidFill>
        </p:grpSpPr>
        <p:sp>
          <p:nvSpPr>
            <p:cNvPr id="69" name="Isosceles Triangle 68"/>
            <p:cNvSpPr/>
            <p:nvPr/>
          </p:nvSpPr>
          <p:spPr bwMode="auto">
            <a:xfrm rot="5400000">
              <a:off x="2438427" y="3903123"/>
              <a:ext cx="829733" cy="499533"/>
            </a:xfrm>
            <a:prstGeom prst="triangle">
              <a:avLst/>
            </a:prstGeom>
            <a:solidFill>
              <a:schemeClr val="accent1">
                <a:lumMod val="20000"/>
                <a:lumOff val="8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cene3d>
                <a:camera prst="orthographicFront">
                  <a:rot lat="0" lon="0" rev="10799999"/>
                </a:camera>
                <a:lightRig rig="threePt" dir="t"/>
              </a:scene3d>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000000"/>
                </a:solidFill>
                <a:effectLst/>
                <a:latin typeface="Arial" charset="0"/>
                <a:ea typeface="MS PGothic" pitchFamily="34" charset="-128"/>
              </a:endParaRPr>
            </a:p>
          </p:txBody>
        </p:sp>
        <p:sp>
          <p:nvSpPr>
            <p:cNvPr id="70" name="TextBox 69"/>
            <p:cNvSpPr txBox="1"/>
            <p:nvPr/>
          </p:nvSpPr>
          <p:spPr>
            <a:xfrm>
              <a:off x="2362227" y="4004728"/>
              <a:ext cx="897467" cy="307777"/>
            </a:xfrm>
            <a:prstGeom prst="rect">
              <a:avLst/>
            </a:prstGeom>
            <a:noFill/>
          </p:spPr>
          <p:txBody>
            <a:bodyPr wrap="square" rtlCol="0">
              <a:spAutoFit/>
            </a:bodyPr>
            <a:lstStyle/>
            <a:p>
              <a:pPr algn="ctr"/>
              <a:r>
                <a:rPr lang="en-GB" sz="1400" b="0" dirty="0" smtClean="0"/>
                <a:t>STM</a:t>
              </a:r>
              <a:endParaRPr lang="en-GB" sz="1400" b="0" dirty="0"/>
            </a:p>
          </p:txBody>
        </p:sp>
      </p:grpSp>
      <p:sp>
        <p:nvSpPr>
          <p:cNvPr id="71" name="Rounded Rectangle 70"/>
          <p:cNvSpPr/>
          <p:nvPr/>
        </p:nvSpPr>
        <p:spPr bwMode="auto">
          <a:xfrm>
            <a:off x="1465741" y="5309320"/>
            <a:ext cx="1190372" cy="783976"/>
          </a:xfrm>
          <a:prstGeom prst="roundRect">
            <a:avLst/>
          </a:prstGeom>
          <a:solidFill>
            <a:schemeClr val="bg2"/>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ea typeface="MS PGothic" pitchFamily="34" charset="-128"/>
              </a:rPr>
              <a:t>Global </a:t>
            </a:r>
            <a:br>
              <a:rPr kumimoji="0" lang="en-GB" sz="1400" b="0" i="0" u="none" strike="noStrike" cap="none" normalizeH="0" baseline="0" dirty="0" smtClean="0">
                <a:ln>
                  <a:noFill/>
                </a:ln>
                <a:solidFill>
                  <a:srgbClr val="000000"/>
                </a:solidFill>
                <a:effectLst/>
                <a:latin typeface="Arial" charset="0"/>
                <a:ea typeface="MS PGothic" pitchFamily="34" charset="-128"/>
              </a:rPr>
            </a:br>
            <a:r>
              <a:rPr kumimoji="0" lang="en-GB" sz="1400" b="0" i="0" u="none" strike="noStrike" cap="none" normalizeH="0" baseline="0" dirty="0" smtClean="0">
                <a:ln>
                  <a:noFill/>
                </a:ln>
                <a:solidFill>
                  <a:srgbClr val="000000"/>
                </a:solidFill>
                <a:effectLst/>
                <a:latin typeface="Arial" charset="0"/>
                <a:ea typeface="MS PGothic" pitchFamily="34" charset="-128"/>
              </a:rPr>
              <a:t>timestamp</a:t>
            </a:r>
            <a:r>
              <a:rPr kumimoji="0" lang="en-GB" sz="1400" b="0" i="0" u="none" strike="noStrike" cap="none" normalizeH="0" dirty="0" smtClean="0">
                <a:ln>
                  <a:noFill/>
                </a:ln>
                <a:solidFill>
                  <a:srgbClr val="000000"/>
                </a:solidFill>
                <a:effectLst/>
                <a:latin typeface="Arial" charset="0"/>
                <a:ea typeface="MS PGothic" pitchFamily="34" charset="-128"/>
              </a:rPr>
              <a:t/>
            </a:r>
            <a:br>
              <a:rPr kumimoji="0" lang="en-GB" sz="1400" b="0" i="0" u="none" strike="noStrike" cap="none" normalizeH="0" dirty="0" smtClean="0">
                <a:ln>
                  <a:noFill/>
                </a:ln>
                <a:solidFill>
                  <a:srgbClr val="000000"/>
                </a:solidFill>
                <a:effectLst/>
                <a:latin typeface="Arial" charset="0"/>
                <a:ea typeface="MS PGothic" pitchFamily="34" charset="-128"/>
              </a:rPr>
            </a:br>
            <a:r>
              <a:rPr kumimoji="0" lang="en-GB" sz="1400" b="0" i="0" u="none" strike="noStrike" cap="none" normalizeH="0" dirty="0" smtClean="0">
                <a:ln>
                  <a:noFill/>
                </a:ln>
                <a:solidFill>
                  <a:srgbClr val="000000"/>
                </a:solidFill>
                <a:effectLst/>
                <a:latin typeface="Arial" charset="0"/>
                <a:ea typeface="MS PGothic" pitchFamily="34" charset="-128"/>
              </a:rPr>
              <a:t>unit</a:t>
            </a:r>
            <a:endParaRPr kumimoji="0" lang="en-GB" sz="1400" b="0" i="0" u="none" strike="noStrike" cap="none" normalizeH="0" baseline="0" dirty="0" smtClean="0">
              <a:ln>
                <a:noFill/>
              </a:ln>
              <a:solidFill>
                <a:srgbClr val="000000"/>
              </a:solidFill>
              <a:effectLst/>
              <a:latin typeface="Arial" charset="0"/>
              <a:ea typeface="MS PGothic" pitchFamily="34" charset="-128"/>
            </a:endParaRPr>
          </a:p>
        </p:txBody>
      </p:sp>
      <p:sp>
        <p:nvSpPr>
          <p:cNvPr id="73" name="Rounded Rectangle 72"/>
          <p:cNvSpPr/>
          <p:nvPr/>
        </p:nvSpPr>
        <p:spPr bwMode="auto">
          <a:xfrm>
            <a:off x="326370" y="1978291"/>
            <a:ext cx="1190372" cy="1981406"/>
          </a:xfrm>
          <a:prstGeom prst="roundRect">
            <a:avLst>
              <a:gd name="adj" fmla="val 10570"/>
            </a:avLst>
          </a:prstGeom>
          <a:solidFill>
            <a:srgbClr val="00B05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smtClean="0">
                <a:ln>
                  <a:noFill/>
                </a:ln>
                <a:solidFill>
                  <a:srgbClr val="000000"/>
                </a:solidFill>
                <a:effectLst/>
                <a:latin typeface="Arial" charset="0"/>
                <a:ea typeface="MS PGothic" pitchFamily="34" charset="-128"/>
              </a:rPr>
              <a:t>CPUs</a:t>
            </a:r>
          </a:p>
        </p:txBody>
      </p:sp>
      <p:sp>
        <p:nvSpPr>
          <p:cNvPr id="74" name="Rounded Rectangle 73"/>
          <p:cNvSpPr/>
          <p:nvPr/>
        </p:nvSpPr>
        <p:spPr bwMode="auto">
          <a:xfrm>
            <a:off x="319113" y="4235470"/>
            <a:ext cx="1190372" cy="812799"/>
          </a:xfrm>
          <a:prstGeom prst="roundRect">
            <a:avLst>
              <a:gd name="adj" fmla="val 10570"/>
            </a:avLst>
          </a:prstGeom>
          <a:solidFill>
            <a:schemeClr val="tx2">
              <a:lumMod val="40000"/>
              <a:lumOff val="6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ea typeface="MS PGothic" pitchFamily="34" charset="-128"/>
              </a:rPr>
              <a:t>28 FPGA </a:t>
            </a:r>
          </a:p>
          <a:p>
            <a:pPr marL="0" marR="0" indent="0" algn="ctr" defTabSz="914400" rtl="0" eaLnBrk="1" fontAlgn="base" latinLnBrk="0" hangingPunct="1">
              <a:lnSpc>
                <a:spcPct val="100000"/>
              </a:lnSpc>
              <a:spcBef>
                <a:spcPct val="0"/>
              </a:spcBef>
              <a:spcAft>
                <a:spcPct val="0"/>
              </a:spcAft>
              <a:buClrTx/>
              <a:buSzTx/>
              <a:buFontTx/>
              <a:buNone/>
              <a:tabLst/>
            </a:pPr>
            <a:r>
              <a:rPr lang="en-GB" sz="1400" dirty="0" smtClean="0">
                <a:solidFill>
                  <a:srgbClr val="000000"/>
                </a:solidFill>
                <a:ea typeface="MS PGothic" pitchFamily="34" charset="-128"/>
              </a:rPr>
              <a:t>E</a:t>
            </a:r>
            <a:r>
              <a:rPr kumimoji="0" lang="en-GB" sz="1400" b="0" i="0" u="none" strike="noStrike" cap="none" normalizeH="0" baseline="0" dirty="0" smtClean="0">
                <a:ln>
                  <a:noFill/>
                </a:ln>
                <a:solidFill>
                  <a:srgbClr val="000000"/>
                </a:solidFill>
                <a:effectLst/>
                <a:latin typeface="Arial" charset="0"/>
                <a:ea typeface="MS PGothic" pitchFamily="34" charset="-128"/>
              </a:rPr>
              <a:t>vents</a:t>
            </a:r>
          </a:p>
        </p:txBody>
      </p:sp>
      <p:sp>
        <p:nvSpPr>
          <p:cNvPr id="78" name="Rounded Rectangle 77"/>
          <p:cNvSpPr/>
          <p:nvPr/>
        </p:nvSpPr>
        <p:spPr bwMode="auto">
          <a:xfrm>
            <a:off x="4651627" y="2689491"/>
            <a:ext cx="1190372" cy="471921"/>
          </a:xfrm>
          <a:prstGeom prst="roundRect">
            <a:avLst/>
          </a:prstGeom>
          <a:solidFill>
            <a:schemeClr val="bg2"/>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smtClean="0">
                <a:ln>
                  <a:noFill/>
                </a:ln>
                <a:solidFill>
                  <a:srgbClr val="000000"/>
                </a:solidFill>
                <a:effectLst/>
                <a:latin typeface="Arial" charset="0"/>
                <a:ea typeface="MS PGothic" pitchFamily="34" charset="-128"/>
              </a:rPr>
              <a:t>Timestamp</a:t>
            </a:r>
          </a:p>
        </p:txBody>
      </p:sp>
      <p:sp>
        <p:nvSpPr>
          <p:cNvPr id="79" name="Rounded Rectangle 78"/>
          <p:cNvSpPr/>
          <p:nvPr/>
        </p:nvSpPr>
        <p:spPr bwMode="auto">
          <a:xfrm>
            <a:off x="5181399" y="3872406"/>
            <a:ext cx="1190372" cy="471921"/>
          </a:xfrm>
          <a:prstGeom prst="roundRect">
            <a:avLst/>
          </a:prstGeom>
          <a:solidFill>
            <a:schemeClr val="bg2"/>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smtClean="0">
                <a:ln>
                  <a:noFill/>
                </a:ln>
                <a:solidFill>
                  <a:srgbClr val="000000"/>
                </a:solidFill>
                <a:effectLst/>
                <a:latin typeface="Arial" charset="0"/>
                <a:ea typeface="MS PGothic" pitchFamily="34" charset="-128"/>
              </a:rPr>
              <a:t>Timestamp</a:t>
            </a:r>
          </a:p>
        </p:txBody>
      </p:sp>
      <p:sp>
        <p:nvSpPr>
          <p:cNvPr id="26" name="Rectangle 25"/>
          <p:cNvSpPr/>
          <p:nvPr/>
        </p:nvSpPr>
        <p:spPr bwMode="auto">
          <a:xfrm>
            <a:off x="3203848" y="5373216"/>
            <a:ext cx="5400241" cy="443810"/>
          </a:xfrm>
          <a:prstGeom prst="rect">
            <a:avLst/>
          </a:prstGeom>
          <a:solidFill>
            <a:schemeClr val="tx2">
              <a:lumMod val="60000"/>
              <a:lumOff val="4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dirty="0" smtClean="0">
                <a:solidFill>
                  <a:schemeClr val="bg1"/>
                </a:solidFill>
              </a:rPr>
              <a:t>BREAKING THROUGH THE DEBUG BARRIER!</a:t>
            </a:r>
            <a:endParaRPr kumimoji="0" lang="en-GB" sz="1400" b="1" i="0" u="none" strike="noStrike" cap="none" normalizeH="0" baseline="0" dirty="0" smtClean="0">
              <a:ln>
                <a:noFill/>
              </a:ln>
              <a:solidFill>
                <a:schemeClr val="bg1"/>
              </a:solidFill>
              <a:effectLst/>
              <a:latin typeface="Arial" charset="0"/>
              <a:ea typeface="ＭＳ Ｐゴシック" pitchFamily="34" charset="-128"/>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7" name="Rectangle 13"/>
          <p:cNvSpPr>
            <a:spLocks noGrp="1" noChangeArrowheads="1"/>
          </p:cNvSpPr>
          <p:nvPr>
            <p:ph type="ctrTitle"/>
          </p:nvPr>
        </p:nvSpPr>
        <p:spPr>
          <a:xfrm>
            <a:off x="611560" y="1412776"/>
            <a:ext cx="7772400" cy="1470025"/>
          </a:xfrm>
          <a:noFill/>
          <a:ln/>
        </p:spPr>
        <p:txBody>
          <a:bodyPr/>
          <a:lstStyle/>
          <a:p>
            <a:r>
              <a:rPr lang="en-US" dirty="0" smtClean="0"/>
              <a:t>Altera and the Linux Community</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664771" cy="779320"/>
          </a:xfrm>
        </p:spPr>
        <p:txBody>
          <a:bodyPr/>
          <a:lstStyle/>
          <a:p>
            <a:r>
              <a:rPr lang="en-GB" dirty="0" smtClean="0"/>
              <a:t>Open Source</a:t>
            </a:r>
            <a:endParaRPr lang="en-GB"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86</a:t>
            </a:fld>
            <a:endParaRPr lang="en-US" dirty="0"/>
          </a:p>
        </p:txBody>
      </p:sp>
      <p:sp>
        <p:nvSpPr>
          <p:cNvPr id="6" name="Flowchart: Preparation 5"/>
          <p:cNvSpPr/>
          <p:nvPr/>
        </p:nvSpPr>
        <p:spPr bwMode="auto">
          <a:xfrm>
            <a:off x="3435937" y="1163766"/>
            <a:ext cx="2230582" cy="1205345"/>
          </a:xfrm>
          <a:prstGeom prst="flowChartPreparatio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none" lIns="0" tIns="72000" rIns="0" bIns="144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600"/>
              </a:spcAft>
              <a:buClrTx/>
              <a:buSzTx/>
              <a:buFontTx/>
              <a:buNone/>
              <a:tabLst/>
            </a:pPr>
            <a:r>
              <a:rPr lang="en-GB" sz="2400" dirty="0" smtClean="0">
                <a:solidFill>
                  <a:schemeClr val="bg1"/>
                </a:solidFill>
              </a:rPr>
              <a:t>Code </a:t>
            </a:r>
            <a:br>
              <a:rPr lang="en-GB" sz="2400" dirty="0" smtClean="0">
                <a:solidFill>
                  <a:schemeClr val="bg1"/>
                </a:solidFill>
              </a:rPr>
            </a:br>
            <a:r>
              <a:rPr lang="en-GB" sz="2400" dirty="0" smtClean="0">
                <a:solidFill>
                  <a:schemeClr val="bg1"/>
                </a:solidFill>
              </a:rPr>
              <a:t>Repository</a:t>
            </a:r>
            <a:endParaRPr kumimoji="0" lang="en-GB" sz="2400" b="0" i="0" u="none" strike="noStrike" cap="none" normalizeH="0" baseline="0" dirty="0" smtClean="0">
              <a:ln>
                <a:noFill/>
              </a:ln>
              <a:solidFill>
                <a:schemeClr val="bg1"/>
              </a:solidFill>
              <a:effectLst/>
              <a:latin typeface="Arial" charset="0"/>
            </a:endParaRPr>
          </a:p>
        </p:txBody>
      </p:sp>
      <p:sp>
        <p:nvSpPr>
          <p:cNvPr id="7" name="Cloud 6"/>
          <p:cNvSpPr/>
          <p:nvPr/>
        </p:nvSpPr>
        <p:spPr bwMode="auto">
          <a:xfrm>
            <a:off x="3144989" y="4156347"/>
            <a:ext cx="2867891" cy="1814945"/>
          </a:xfrm>
          <a:prstGeom prst="cloud">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charset="0"/>
              </a:rPr>
              <a:t>Community</a:t>
            </a:r>
          </a:p>
        </p:txBody>
      </p:sp>
      <p:sp>
        <p:nvSpPr>
          <p:cNvPr id="8" name="Rounded Rectangle 7"/>
          <p:cNvSpPr/>
          <p:nvPr/>
        </p:nvSpPr>
        <p:spPr bwMode="auto">
          <a:xfrm>
            <a:off x="1094519" y="2881730"/>
            <a:ext cx="1579419" cy="831272"/>
          </a:xfrm>
          <a:prstGeom prst="roundRect">
            <a:avLst/>
          </a:prstGeom>
          <a:solidFill>
            <a:srgbClr val="9999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bg1"/>
                </a:solidFill>
                <a:effectLst/>
                <a:latin typeface="Arial" charset="0"/>
              </a:rPr>
              <a:t>Founders</a:t>
            </a:r>
            <a:br>
              <a:rPr kumimoji="0" lang="en-GB" sz="2000" b="0" i="0" u="none" strike="noStrike" cap="none" normalizeH="0" baseline="0" dirty="0" smtClean="0">
                <a:ln>
                  <a:noFill/>
                </a:ln>
                <a:solidFill>
                  <a:schemeClr val="bg1"/>
                </a:solidFill>
                <a:effectLst/>
                <a:latin typeface="Arial" charset="0"/>
              </a:rPr>
            </a:br>
            <a:r>
              <a:rPr kumimoji="0" lang="en-GB" sz="2000" b="0" i="0" u="none" strike="noStrike" cap="none" normalizeH="0" baseline="0" dirty="0" smtClean="0">
                <a:ln>
                  <a:noFill/>
                </a:ln>
                <a:solidFill>
                  <a:schemeClr val="bg1"/>
                </a:solidFill>
                <a:effectLst/>
                <a:latin typeface="Arial" charset="0"/>
              </a:rPr>
              <a:t>/ Admin</a:t>
            </a:r>
          </a:p>
        </p:txBody>
      </p:sp>
      <p:cxnSp>
        <p:nvCxnSpPr>
          <p:cNvPr id="11" name="Straight Arrow Connector 10"/>
          <p:cNvCxnSpPr/>
          <p:nvPr/>
        </p:nvCxnSpPr>
        <p:spPr bwMode="auto">
          <a:xfrm>
            <a:off x="4572000" y="2396819"/>
            <a:ext cx="0" cy="1759528"/>
          </a:xfrm>
          <a:prstGeom prst="straightConnector1">
            <a:avLst/>
          </a:prstGeom>
          <a:solidFill>
            <a:schemeClr val="accent1"/>
          </a:solidFill>
          <a:ln w="82550" cap="flat" cmpd="sng" algn="ctr">
            <a:solidFill>
              <a:schemeClr val="tx1"/>
            </a:solidFill>
            <a:prstDash val="solid"/>
            <a:round/>
            <a:headEnd type="none" w="med" len="med"/>
            <a:tailEnd type="triangle"/>
          </a:ln>
          <a:effectLst/>
        </p:spPr>
      </p:cxnSp>
      <p:cxnSp>
        <p:nvCxnSpPr>
          <p:cNvPr id="20" name="Elbow Connector 19"/>
          <p:cNvCxnSpPr>
            <a:stCxn id="7" idx="2"/>
            <a:endCxn id="8" idx="2"/>
          </p:cNvCxnSpPr>
          <p:nvPr/>
        </p:nvCxnSpPr>
        <p:spPr bwMode="auto">
          <a:xfrm rot="10800000">
            <a:off x="1884229" y="3713002"/>
            <a:ext cx="1269656" cy="1350818"/>
          </a:xfrm>
          <a:prstGeom prst="bentConnector2">
            <a:avLst/>
          </a:prstGeom>
          <a:solidFill>
            <a:schemeClr val="accent1"/>
          </a:solidFill>
          <a:ln w="82550" cap="flat" cmpd="sng" algn="ctr">
            <a:solidFill>
              <a:schemeClr val="tx1"/>
            </a:solidFill>
            <a:prstDash val="solid"/>
            <a:round/>
            <a:headEnd type="none" w="med" len="med"/>
            <a:tailEnd type="triangle"/>
          </a:ln>
          <a:effectLst/>
        </p:spPr>
      </p:cxnSp>
      <p:cxnSp>
        <p:nvCxnSpPr>
          <p:cNvPr id="22" name="Elbow Connector 19"/>
          <p:cNvCxnSpPr>
            <a:stCxn id="8" idx="0"/>
            <a:endCxn id="6" idx="1"/>
          </p:cNvCxnSpPr>
          <p:nvPr/>
        </p:nvCxnSpPr>
        <p:spPr bwMode="auto">
          <a:xfrm rot="5400000" flipH="1" flipV="1">
            <a:off x="2102438" y="1548231"/>
            <a:ext cx="1115291" cy="1551708"/>
          </a:xfrm>
          <a:prstGeom prst="bentConnector2">
            <a:avLst/>
          </a:prstGeom>
          <a:solidFill>
            <a:schemeClr val="accent1"/>
          </a:solidFill>
          <a:ln w="82550" cap="flat" cmpd="sng" algn="ctr">
            <a:solidFill>
              <a:schemeClr val="tx1"/>
            </a:solidFill>
            <a:prstDash val="solid"/>
            <a:round/>
            <a:headEnd type="none" w="med" len="med"/>
            <a:tailEnd type="triangle"/>
          </a:ln>
          <a:effectLst/>
        </p:spPr>
      </p:cxnSp>
      <p:cxnSp>
        <p:nvCxnSpPr>
          <p:cNvPr id="25" name="Straight Arrow Connector 24"/>
          <p:cNvCxnSpPr/>
          <p:nvPr/>
        </p:nvCxnSpPr>
        <p:spPr bwMode="auto">
          <a:xfrm flipV="1">
            <a:off x="4890632" y="2369111"/>
            <a:ext cx="0" cy="1759528"/>
          </a:xfrm>
          <a:prstGeom prst="straightConnector1">
            <a:avLst/>
          </a:prstGeom>
          <a:solidFill>
            <a:schemeClr val="accent1"/>
          </a:solidFill>
          <a:ln w="82550" cap="flat" cmpd="sng" algn="ctr">
            <a:solidFill>
              <a:schemeClr val="tx1"/>
            </a:solidFill>
            <a:prstDash val="solid"/>
            <a:round/>
            <a:headEnd type="none" w="med" len="med"/>
            <a:tailEnd type="triangle"/>
          </a:ln>
          <a:effectLst/>
        </p:spPr>
      </p:cxnSp>
      <p:sp>
        <p:nvSpPr>
          <p:cNvPr id="29" name="Rounded Rectangle 28"/>
          <p:cNvSpPr/>
          <p:nvPr/>
        </p:nvSpPr>
        <p:spPr bwMode="auto">
          <a:xfrm>
            <a:off x="6996545" y="4655128"/>
            <a:ext cx="1579419" cy="831272"/>
          </a:xfrm>
          <a:prstGeom prst="round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bg1"/>
                </a:solidFill>
                <a:effectLst/>
                <a:latin typeface="Arial" charset="0"/>
              </a:rPr>
              <a:t>Founders</a:t>
            </a:r>
            <a:br>
              <a:rPr kumimoji="0" lang="en-GB" sz="2000" b="0" i="0" u="none" strike="noStrike" cap="none" normalizeH="0" baseline="0" dirty="0" smtClean="0">
                <a:ln>
                  <a:noFill/>
                </a:ln>
                <a:solidFill>
                  <a:schemeClr val="bg1"/>
                </a:solidFill>
                <a:effectLst/>
                <a:latin typeface="Arial" charset="0"/>
              </a:rPr>
            </a:br>
            <a:r>
              <a:rPr kumimoji="0" lang="en-GB" sz="2000" b="0" i="0" u="none" strike="noStrike" cap="none" normalizeH="0" baseline="0" dirty="0" smtClean="0">
                <a:ln>
                  <a:noFill/>
                </a:ln>
                <a:solidFill>
                  <a:schemeClr val="bg1"/>
                </a:solidFill>
                <a:effectLst/>
                <a:latin typeface="Arial" charset="0"/>
              </a:rPr>
              <a:t>/ Admin</a:t>
            </a:r>
          </a:p>
        </p:txBody>
      </p:sp>
      <p:sp>
        <p:nvSpPr>
          <p:cNvPr id="30" name="Flowchart: Preparation 29"/>
          <p:cNvSpPr/>
          <p:nvPr/>
        </p:nvSpPr>
        <p:spPr bwMode="auto">
          <a:xfrm>
            <a:off x="6657108" y="2244420"/>
            <a:ext cx="2230582" cy="1205345"/>
          </a:xfrm>
          <a:prstGeom prst="flowChartPreparation">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none" lIns="36000" tIns="72000" rIns="36000" bIns="144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dirty="0" smtClean="0">
                <a:solidFill>
                  <a:schemeClr val="bg1"/>
                </a:solidFill>
              </a:rPr>
              <a:t>Code </a:t>
            </a:r>
            <a:br>
              <a:rPr lang="en-GB" sz="2400" dirty="0" smtClean="0">
                <a:solidFill>
                  <a:schemeClr val="bg1"/>
                </a:solidFill>
              </a:rPr>
            </a:br>
            <a:r>
              <a:rPr lang="en-GB" sz="2400" dirty="0" smtClean="0">
                <a:solidFill>
                  <a:schemeClr val="bg1"/>
                </a:solidFill>
              </a:rPr>
              <a:t>Repository</a:t>
            </a:r>
            <a:endParaRPr kumimoji="0" lang="en-GB" sz="2400" b="0" i="0" u="none" strike="noStrike" cap="none" normalizeH="0" baseline="0" dirty="0" smtClean="0">
              <a:ln>
                <a:noFill/>
              </a:ln>
              <a:solidFill>
                <a:schemeClr val="bg1"/>
              </a:solidFill>
              <a:effectLst/>
              <a:latin typeface="Arial" charset="0"/>
            </a:endParaRPr>
          </a:p>
        </p:txBody>
      </p:sp>
      <p:cxnSp>
        <p:nvCxnSpPr>
          <p:cNvPr id="31" name="Straight Arrow Connector 30"/>
          <p:cNvCxnSpPr>
            <a:endCxn id="29" idx="1"/>
          </p:cNvCxnSpPr>
          <p:nvPr/>
        </p:nvCxnSpPr>
        <p:spPr bwMode="auto">
          <a:xfrm>
            <a:off x="6054402" y="5063820"/>
            <a:ext cx="942143" cy="6944"/>
          </a:xfrm>
          <a:prstGeom prst="straightConnector1">
            <a:avLst/>
          </a:prstGeom>
          <a:solidFill>
            <a:schemeClr val="accent1"/>
          </a:solidFill>
          <a:ln w="82550" cap="flat" cmpd="sng" algn="ctr">
            <a:solidFill>
              <a:schemeClr val="tx1"/>
            </a:solidFill>
            <a:prstDash val="solid"/>
            <a:round/>
            <a:headEnd type="none" w="med" len="med"/>
            <a:tailEnd type="triangle"/>
          </a:ln>
          <a:effectLst/>
        </p:spPr>
      </p:cxnSp>
      <p:cxnSp>
        <p:nvCxnSpPr>
          <p:cNvPr id="38" name="Straight Arrow Connector 37"/>
          <p:cNvCxnSpPr/>
          <p:nvPr/>
        </p:nvCxnSpPr>
        <p:spPr bwMode="auto">
          <a:xfrm flipV="1">
            <a:off x="7772400" y="3449765"/>
            <a:ext cx="0" cy="1205363"/>
          </a:xfrm>
          <a:prstGeom prst="straightConnector1">
            <a:avLst/>
          </a:prstGeom>
          <a:solidFill>
            <a:schemeClr val="accent1"/>
          </a:solidFill>
          <a:ln w="82550" cap="flat" cmpd="sng" algn="ctr">
            <a:solidFill>
              <a:schemeClr val="tx1"/>
            </a:solidFill>
            <a:prstDash val="solid"/>
            <a:round/>
            <a:headEnd type="none" w="med" len="med"/>
            <a:tailEnd type="triangle"/>
          </a:ln>
          <a:effectLst/>
        </p:spPr>
      </p:cxnSp>
      <p:cxnSp>
        <p:nvCxnSpPr>
          <p:cNvPr id="40" name="Straight Arrow Connector 39"/>
          <p:cNvCxnSpPr/>
          <p:nvPr/>
        </p:nvCxnSpPr>
        <p:spPr bwMode="auto">
          <a:xfrm flipH="1">
            <a:off x="5666519" y="3200401"/>
            <a:ext cx="1267681" cy="1219199"/>
          </a:xfrm>
          <a:prstGeom prst="straightConnector1">
            <a:avLst/>
          </a:prstGeom>
          <a:solidFill>
            <a:schemeClr val="accent1"/>
          </a:solidFill>
          <a:ln w="82550" cap="flat" cmpd="sng" algn="ctr">
            <a:solidFill>
              <a:schemeClr val="tx1"/>
            </a:solidFill>
            <a:prstDash val="solid"/>
            <a:round/>
            <a:headEnd type="none" w="med" len="med"/>
            <a:tailEnd type="triangle"/>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childTnLst>
                          </p:cTn>
                        </p:par>
                        <p:par>
                          <p:cTn id="29" fill="hold">
                            <p:stCondLst>
                              <p:cond delay="1500"/>
                            </p:stCondLst>
                            <p:childTnLst>
                              <p:par>
                                <p:cTn id="30" presetID="22" presetClass="entr" presetSubtype="4"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par>
                          <p:cTn id="33" fill="hold">
                            <p:stCondLst>
                              <p:cond delay="2000"/>
                            </p:stCondLst>
                            <p:childTnLst>
                              <p:par>
                                <p:cTn id="34" presetID="22" presetClass="entr" presetSubtype="2"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right)">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352928" cy="779320"/>
          </a:xfrm>
        </p:spPr>
        <p:txBody>
          <a:bodyPr/>
          <a:lstStyle/>
          <a:p>
            <a:r>
              <a:rPr lang="en-GB" dirty="0" smtClean="0"/>
              <a:t>Linux Distribution</a:t>
            </a:r>
            <a:endParaRPr lang="en-GB"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87</a:t>
            </a:fld>
            <a:endParaRPr lang="en-US" dirty="0"/>
          </a:p>
        </p:txBody>
      </p:sp>
      <p:sp>
        <p:nvSpPr>
          <p:cNvPr id="5" name="Rounded Rectangle 4"/>
          <p:cNvSpPr/>
          <p:nvPr/>
        </p:nvSpPr>
        <p:spPr bwMode="auto">
          <a:xfrm>
            <a:off x="1295400" y="2286000"/>
            <a:ext cx="1579428" cy="900545"/>
          </a:xfrm>
          <a:prstGeom prst="round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none" lIns="0" tIns="72000" rIns="0" bIns="72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600"/>
              </a:spcAft>
              <a:buClrTx/>
              <a:buSzTx/>
              <a:buFontTx/>
              <a:buNone/>
              <a:tabLst/>
            </a:pPr>
            <a:r>
              <a:rPr lang="en-GB" dirty="0" smtClean="0">
                <a:solidFill>
                  <a:schemeClr val="bg1"/>
                </a:solidFill>
              </a:rPr>
              <a:t>SW </a:t>
            </a:r>
            <a:br>
              <a:rPr lang="en-GB" dirty="0" smtClean="0">
                <a:solidFill>
                  <a:schemeClr val="bg1"/>
                </a:solidFill>
              </a:rPr>
            </a:br>
            <a:r>
              <a:rPr lang="en-GB" dirty="0" smtClean="0">
                <a:solidFill>
                  <a:schemeClr val="bg1"/>
                </a:solidFill>
              </a:rPr>
              <a:t>Development </a:t>
            </a:r>
            <a:br>
              <a:rPr lang="en-GB" dirty="0" smtClean="0">
                <a:solidFill>
                  <a:schemeClr val="bg1"/>
                </a:solidFill>
              </a:rPr>
            </a:br>
            <a:r>
              <a:rPr lang="en-GB" dirty="0" smtClean="0">
                <a:solidFill>
                  <a:schemeClr val="bg1"/>
                </a:solidFill>
              </a:rPr>
              <a:t>Tools</a:t>
            </a:r>
            <a:endParaRPr kumimoji="0" lang="en-GB" b="0" i="0" u="none" strike="noStrike" cap="none" normalizeH="0" baseline="0" dirty="0" smtClean="0">
              <a:ln>
                <a:noFill/>
              </a:ln>
              <a:solidFill>
                <a:schemeClr val="bg1"/>
              </a:solidFill>
              <a:effectLst/>
              <a:latin typeface="Arial" charset="0"/>
            </a:endParaRPr>
          </a:p>
        </p:txBody>
      </p:sp>
      <p:sp>
        <p:nvSpPr>
          <p:cNvPr id="6" name="Rounded Rectangle 5"/>
          <p:cNvSpPr/>
          <p:nvPr/>
        </p:nvSpPr>
        <p:spPr bwMode="auto">
          <a:xfrm>
            <a:off x="6192972" y="2286000"/>
            <a:ext cx="1579428" cy="900545"/>
          </a:xfrm>
          <a:prstGeom prst="roundRect">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vert="horz" wrap="none" lIns="0" tIns="72000" rIns="0" bIns="72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600"/>
              </a:spcAft>
              <a:buClrTx/>
              <a:buSzTx/>
              <a:buFontTx/>
              <a:buNone/>
              <a:tabLst/>
            </a:pPr>
            <a:r>
              <a:rPr lang="en-GB" dirty="0" smtClean="0">
                <a:solidFill>
                  <a:schemeClr val="bg1"/>
                </a:solidFill>
              </a:rPr>
              <a:t>Applications</a:t>
            </a:r>
            <a:endParaRPr kumimoji="0" lang="en-GB" b="0" i="0" u="none" strike="noStrike" cap="none" normalizeH="0" baseline="0" dirty="0" smtClean="0">
              <a:ln>
                <a:noFill/>
              </a:ln>
              <a:solidFill>
                <a:schemeClr val="bg1"/>
              </a:solidFill>
              <a:effectLst/>
              <a:latin typeface="Arial" charset="0"/>
            </a:endParaRPr>
          </a:p>
        </p:txBody>
      </p:sp>
      <p:sp>
        <p:nvSpPr>
          <p:cNvPr id="7" name="Rounded Rectangle 6"/>
          <p:cNvSpPr/>
          <p:nvPr/>
        </p:nvSpPr>
        <p:spPr bwMode="auto">
          <a:xfrm>
            <a:off x="4627428" y="1281545"/>
            <a:ext cx="1579428" cy="900545"/>
          </a:xfrm>
          <a:prstGeom prst="roundRect">
            <a:avLst/>
          </a:prstGeom>
          <a:solidFill>
            <a:srgbClr val="9933FF"/>
          </a:solidFill>
          <a:ln w="9525" cap="flat" cmpd="sng" algn="ctr">
            <a:solidFill>
              <a:schemeClr val="tx1"/>
            </a:solidFill>
            <a:prstDash val="solid"/>
            <a:round/>
            <a:headEnd type="none" w="med" len="med"/>
            <a:tailEnd type="none" w="med" len="med"/>
          </a:ln>
          <a:effectLst/>
        </p:spPr>
        <p:txBody>
          <a:bodyPr vert="horz" wrap="none" lIns="0" tIns="72000" rIns="0" bIns="72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600"/>
              </a:spcAft>
              <a:buClrTx/>
              <a:buSzTx/>
              <a:buFontTx/>
              <a:buNone/>
              <a:tabLst/>
            </a:pPr>
            <a:r>
              <a:rPr lang="en-GB" dirty="0" smtClean="0">
                <a:solidFill>
                  <a:schemeClr val="bg1"/>
                </a:solidFill>
              </a:rPr>
              <a:t>Utilities</a:t>
            </a:r>
            <a:endParaRPr kumimoji="0" lang="en-GB" b="0" i="0" u="none" strike="noStrike" cap="none" normalizeH="0" baseline="0" dirty="0" smtClean="0">
              <a:ln>
                <a:noFill/>
              </a:ln>
              <a:solidFill>
                <a:schemeClr val="bg1"/>
              </a:solidFill>
              <a:effectLst/>
              <a:latin typeface="Arial" charset="0"/>
            </a:endParaRPr>
          </a:p>
        </p:txBody>
      </p:sp>
      <p:sp>
        <p:nvSpPr>
          <p:cNvPr id="8" name="Rounded Rectangle 7"/>
          <p:cNvSpPr/>
          <p:nvPr/>
        </p:nvSpPr>
        <p:spPr bwMode="auto">
          <a:xfrm>
            <a:off x="2895600" y="1281545"/>
            <a:ext cx="1579428" cy="900545"/>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p:spPr>
        <p:txBody>
          <a:bodyPr vert="horz" wrap="none" lIns="0" tIns="72000" rIns="0" bIns="72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600"/>
              </a:spcAft>
              <a:buClrTx/>
              <a:buSzTx/>
              <a:buFontTx/>
              <a:buNone/>
              <a:tabLst/>
            </a:pPr>
            <a:r>
              <a:rPr lang="en-GB" dirty="0" smtClean="0">
                <a:solidFill>
                  <a:schemeClr val="bg1"/>
                </a:solidFill>
              </a:rPr>
              <a:t>Linux OS</a:t>
            </a:r>
            <a:endParaRPr kumimoji="0" lang="en-GB" b="0" i="0" u="none" strike="noStrike" cap="none" normalizeH="0" baseline="0" dirty="0" smtClean="0">
              <a:ln>
                <a:noFill/>
              </a:ln>
              <a:solidFill>
                <a:schemeClr val="bg1"/>
              </a:solidFill>
              <a:effectLst/>
              <a:latin typeface="Arial" charset="0"/>
            </a:endParaRPr>
          </a:p>
        </p:txBody>
      </p:sp>
      <p:sp>
        <p:nvSpPr>
          <p:cNvPr id="9" name="Flowchart: Preparation 8"/>
          <p:cNvSpPr/>
          <p:nvPr/>
        </p:nvSpPr>
        <p:spPr bwMode="auto">
          <a:xfrm>
            <a:off x="3435937" y="4648200"/>
            <a:ext cx="2230582" cy="1205345"/>
          </a:xfrm>
          <a:prstGeom prst="flowChartPreparation">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none" lIns="0" tIns="72000" rIns="0" bIns="144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600"/>
              </a:spcAft>
              <a:buClrTx/>
              <a:buSzTx/>
              <a:buFontTx/>
              <a:buNone/>
              <a:tabLst/>
            </a:pPr>
            <a:r>
              <a:rPr lang="en-GB" sz="2400" dirty="0" smtClean="0">
                <a:solidFill>
                  <a:schemeClr val="bg1"/>
                </a:solidFill>
              </a:rPr>
              <a:t>Linux </a:t>
            </a:r>
          </a:p>
          <a:p>
            <a:pPr marL="0" marR="0" indent="0" algn="ctr" defTabSz="914400" rtl="0" eaLnBrk="0" fontAlgn="base" latinLnBrk="0" hangingPunct="0">
              <a:lnSpc>
                <a:spcPct val="100000"/>
              </a:lnSpc>
              <a:spcBef>
                <a:spcPct val="0"/>
              </a:spcBef>
              <a:spcAft>
                <a:spcPts val="600"/>
              </a:spcAft>
              <a:buClrTx/>
              <a:buSzTx/>
              <a:buFontTx/>
              <a:buNone/>
              <a:tabLst/>
            </a:pPr>
            <a:r>
              <a:rPr lang="en-GB" sz="2400" dirty="0" smtClean="0">
                <a:solidFill>
                  <a:schemeClr val="bg1"/>
                </a:solidFill>
              </a:rPr>
              <a:t>Distribution</a:t>
            </a:r>
            <a:endParaRPr kumimoji="0" lang="en-GB" sz="2400" b="0" i="0" u="none" strike="noStrike" cap="none" normalizeH="0" baseline="0" dirty="0" smtClean="0">
              <a:ln>
                <a:noFill/>
              </a:ln>
              <a:solidFill>
                <a:schemeClr val="bg1"/>
              </a:solidFill>
              <a:effectLst/>
              <a:latin typeface="Arial" charset="0"/>
            </a:endParaRPr>
          </a:p>
        </p:txBody>
      </p:sp>
      <p:cxnSp>
        <p:nvCxnSpPr>
          <p:cNvPr id="10" name="Straight Arrow Connector 9"/>
          <p:cNvCxnSpPr>
            <a:stCxn id="8" idx="2"/>
          </p:cNvCxnSpPr>
          <p:nvPr/>
        </p:nvCxnSpPr>
        <p:spPr bwMode="auto">
          <a:xfrm>
            <a:off x="3685314" y="2182090"/>
            <a:ext cx="429486" cy="2466110"/>
          </a:xfrm>
          <a:prstGeom prst="straightConnector1">
            <a:avLst/>
          </a:prstGeom>
          <a:solidFill>
            <a:schemeClr val="accent1"/>
          </a:solidFill>
          <a:ln w="82550" cap="flat" cmpd="sng" algn="ctr">
            <a:solidFill>
              <a:schemeClr val="tx1"/>
            </a:solidFill>
            <a:prstDash val="solid"/>
            <a:round/>
            <a:headEnd type="none" w="med" len="med"/>
            <a:tailEnd type="triangle"/>
          </a:ln>
          <a:effectLst/>
        </p:spPr>
      </p:cxnSp>
      <p:cxnSp>
        <p:nvCxnSpPr>
          <p:cNvPr id="13" name="Straight Arrow Connector 12"/>
          <p:cNvCxnSpPr/>
          <p:nvPr/>
        </p:nvCxnSpPr>
        <p:spPr bwMode="auto">
          <a:xfrm>
            <a:off x="2133600" y="3186545"/>
            <a:ext cx="1752600" cy="1461655"/>
          </a:xfrm>
          <a:prstGeom prst="straightConnector1">
            <a:avLst/>
          </a:prstGeom>
          <a:solidFill>
            <a:schemeClr val="accent1"/>
          </a:solidFill>
          <a:ln w="82550" cap="flat" cmpd="sng" algn="ctr">
            <a:solidFill>
              <a:schemeClr val="tx1"/>
            </a:solidFill>
            <a:prstDash val="solid"/>
            <a:round/>
            <a:headEnd type="none" w="med" len="med"/>
            <a:tailEnd type="triangle"/>
          </a:ln>
          <a:effectLst/>
        </p:spPr>
      </p:cxnSp>
      <p:cxnSp>
        <p:nvCxnSpPr>
          <p:cNvPr id="16" name="Straight Arrow Connector 15"/>
          <p:cNvCxnSpPr/>
          <p:nvPr/>
        </p:nvCxnSpPr>
        <p:spPr bwMode="auto">
          <a:xfrm flipH="1">
            <a:off x="4980714" y="2182090"/>
            <a:ext cx="429486" cy="2466110"/>
          </a:xfrm>
          <a:prstGeom prst="straightConnector1">
            <a:avLst/>
          </a:prstGeom>
          <a:solidFill>
            <a:schemeClr val="accent1"/>
          </a:solidFill>
          <a:ln w="82550" cap="flat" cmpd="sng" algn="ctr">
            <a:solidFill>
              <a:schemeClr val="tx1"/>
            </a:solidFill>
            <a:prstDash val="solid"/>
            <a:round/>
            <a:headEnd type="none" w="med" len="med"/>
            <a:tailEnd type="triangle"/>
          </a:ln>
          <a:effectLst/>
        </p:spPr>
      </p:cxnSp>
      <p:cxnSp>
        <p:nvCxnSpPr>
          <p:cNvPr id="17" name="Straight Arrow Connector 16"/>
          <p:cNvCxnSpPr/>
          <p:nvPr/>
        </p:nvCxnSpPr>
        <p:spPr bwMode="auto">
          <a:xfrm flipH="1">
            <a:off x="5257800" y="3186545"/>
            <a:ext cx="1752600" cy="1461655"/>
          </a:xfrm>
          <a:prstGeom prst="straightConnector1">
            <a:avLst/>
          </a:prstGeom>
          <a:solidFill>
            <a:schemeClr val="accent1"/>
          </a:solidFill>
          <a:ln w="82550" cap="flat" cmpd="sng" algn="ctr">
            <a:solidFill>
              <a:schemeClr val="tx1"/>
            </a:solidFill>
            <a:prstDash val="solid"/>
            <a:round/>
            <a:headEnd type="none" w="med" len="med"/>
            <a:tailEnd type="triangle"/>
          </a:ln>
          <a:effectLst/>
        </p:spPr>
      </p:cxnSp>
      <p:sp>
        <p:nvSpPr>
          <p:cNvPr id="18" name="Rounded Rectangle 17"/>
          <p:cNvSpPr/>
          <p:nvPr/>
        </p:nvSpPr>
        <p:spPr bwMode="auto">
          <a:xfrm>
            <a:off x="3096486" y="2362200"/>
            <a:ext cx="1378542" cy="491835"/>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p:spPr>
        <p:txBody>
          <a:bodyPr vert="horz" wrap="none" lIns="0" tIns="72000" rIns="0" bIns="72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600"/>
              </a:spcAft>
              <a:buClrTx/>
              <a:buSzTx/>
              <a:buFontTx/>
              <a:buNone/>
              <a:tabLst/>
            </a:pPr>
            <a:r>
              <a:rPr lang="en-GB" dirty="0" smtClean="0">
                <a:solidFill>
                  <a:schemeClr val="bg1"/>
                </a:solidFill>
              </a:rPr>
              <a:t>Kernel.org</a:t>
            </a:r>
            <a:endParaRPr kumimoji="0" lang="en-GB" b="0" i="0" u="none" strike="noStrike" cap="none" normalizeH="0" baseline="0" dirty="0" smtClean="0">
              <a:ln>
                <a:noFill/>
              </a:ln>
              <a:solidFill>
                <a:schemeClr val="bg1"/>
              </a:solidFill>
              <a:effectLst/>
              <a:latin typeface="Arial" charset="0"/>
            </a:endParaRPr>
          </a:p>
        </p:txBody>
      </p:sp>
      <p:sp>
        <p:nvSpPr>
          <p:cNvPr id="19" name="Rounded Rectangle 18"/>
          <p:cNvSpPr/>
          <p:nvPr/>
        </p:nvSpPr>
        <p:spPr bwMode="auto">
          <a:xfrm>
            <a:off x="1676400" y="3318165"/>
            <a:ext cx="1378542" cy="491835"/>
          </a:xfrm>
          <a:prstGeom prst="round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none" lIns="0" tIns="72000" rIns="0" bIns="72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600"/>
              </a:spcAft>
              <a:buClrTx/>
              <a:buSzTx/>
              <a:buFontTx/>
              <a:buNone/>
              <a:tabLst/>
            </a:pPr>
            <a:r>
              <a:rPr lang="en-GB" dirty="0" smtClean="0">
                <a:solidFill>
                  <a:schemeClr val="bg1"/>
                </a:solidFill>
              </a:rPr>
              <a:t>GNU.org</a:t>
            </a:r>
            <a:endParaRPr kumimoji="0" lang="en-GB" b="0" i="0" u="none" strike="noStrike" cap="none" normalizeH="0" baseline="0" dirty="0" smtClean="0">
              <a:ln>
                <a:noFill/>
              </a:ln>
              <a:solidFill>
                <a:schemeClr val="bg1"/>
              </a:solidFill>
              <a:effectLst/>
              <a:latin typeface="Arial" charset="0"/>
            </a:endParaRPr>
          </a:p>
        </p:txBody>
      </p:sp>
      <p:sp>
        <p:nvSpPr>
          <p:cNvPr id="20" name="Rounded Rectangle 19"/>
          <p:cNvSpPr/>
          <p:nvPr/>
        </p:nvSpPr>
        <p:spPr bwMode="auto">
          <a:xfrm>
            <a:off x="4641258" y="2362200"/>
            <a:ext cx="1378542" cy="491835"/>
          </a:xfrm>
          <a:prstGeom prst="roundRect">
            <a:avLst/>
          </a:prstGeom>
          <a:solidFill>
            <a:srgbClr val="9933FF"/>
          </a:solidFill>
          <a:ln w="9525" cap="flat" cmpd="sng" algn="ctr">
            <a:solidFill>
              <a:schemeClr val="tx1"/>
            </a:solidFill>
            <a:prstDash val="solid"/>
            <a:round/>
            <a:headEnd type="none" w="med" len="med"/>
            <a:tailEnd type="none" w="med" len="med"/>
          </a:ln>
          <a:effectLst/>
        </p:spPr>
        <p:txBody>
          <a:bodyPr vert="horz" wrap="none" lIns="0" tIns="72000" rIns="0" bIns="72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600"/>
              </a:spcAft>
              <a:buClrTx/>
              <a:buSzTx/>
              <a:buFontTx/>
              <a:buNone/>
              <a:tabLst/>
            </a:pPr>
            <a:r>
              <a:rPr lang="en-GB" dirty="0" smtClean="0">
                <a:solidFill>
                  <a:schemeClr val="bg1"/>
                </a:solidFill>
              </a:rPr>
              <a:t>Busybox.net</a:t>
            </a:r>
            <a:endParaRPr kumimoji="0" lang="en-GB" b="0" i="0" u="none" strike="noStrike" cap="none" normalizeH="0" baseline="0" dirty="0" smtClean="0">
              <a:ln>
                <a:noFill/>
              </a:ln>
              <a:solidFill>
                <a:schemeClr val="bg1"/>
              </a:solidFill>
              <a:effectLst/>
              <a:latin typeface="Arial" charset="0"/>
            </a:endParaRPr>
          </a:p>
        </p:txBody>
      </p:sp>
      <p:sp>
        <p:nvSpPr>
          <p:cNvPr id="21" name="Rounded Rectangle 20"/>
          <p:cNvSpPr/>
          <p:nvPr/>
        </p:nvSpPr>
        <p:spPr bwMode="auto">
          <a:xfrm>
            <a:off x="6089058" y="3318165"/>
            <a:ext cx="1378542" cy="491835"/>
          </a:xfrm>
          <a:prstGeom prst="roundRect">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vert="horz" wrap="none" lIns="0" tIns="72000" rIns="0" bIns="72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600"/>
              </a:spcAft>
              <a:buClrTx/>
              <a:buSzTx/>
              <a:buFontTx/>
              <a:buNone/>
              <a:tabLst/>
            </a:pPr>
            <a:r>
              <a:rPr lang="en-GB" dirty="0" smtClean="0">
                <a:solidFill>
                  <a:schemeClr val="bg1"/>
                </a:solidFill>
              </a:rPr>
              <a:t>x.org</a:t>
            </a:r>
            <a:endParaRPr kumimoji="0" lang="en-GB" b="0" i="0" u="none" strike="noStrike" cap="none" normalizeH="0" baseline="0" dirty="0" smtClean="0">
              <a:ln>
                <a:noFill/>
              </a:ln>
              <a:solidFill>
                <a:schemeClr val="bg1"/>
              </a:solidFill>
              <a:effectLst/>
              <a:latin typeface="Arial" charset="0"/>
            </a:endParaRPr>
          </a:p>
        </p:txBody>
      </p:sp>
      <p:sp>
        <p:nvSpPr>
          <p:cNvPr id="22" name="Oval 21"/>
          <p:cNvSpPr/>
          <p:nvPr/>
        </p:nvSpPr>
        <p:spPr bwMode="auto">
          <a:xfrm>
            <a:off x="7086600" y="4724400"/>
            <a:ext cx="1676400" cy="1066800"/>
          </a:xfrm>
          <a:prstGeom prst="ellipse">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Build Tools</a:t>
            </a:r>
          </a:p>
        </p:txBody>
      </p:sp>
      <p:cxnSp>
        <p:nvCxnSpPr>
          <p:cNvPr id="23" name="Straight Arrow Connector 22"/>
          <p:cNvCxnSpPr>
            <a:stCxn id="22" idx="2"/>
            <a:endCxn id="9" idx="3"/>
          </p:cNvCxnSpPr>
          <p:nvPr/>
        </p:nvCxnSpPr>
        <p:spPr bwMode="auto">
          <a:xfrm flipH="1" flipV="1">
            <a:off x="5666519" y="5250873"/>
            <a:ext cx="1420081" cy="6927"/>
          </a:xfrm>
          <a:prstGeom prst="straightConnector1">
            <a:avLst/>
          </a:prstGeom>
          <a:solidFill>
            <a:schemeClr val="accent1"/>
          </a:solidFill>
          <a:ln w="82550" cap="flat" cmpd="sng" algn="ctr">
            <a:solidFill>
              <a:schemeClr val="tx1"/>
            </a:solidFill>
            <a:prstDash val="solid"/>
            <a:round/>
            <a:headEnd type="none" w="med" len="med"/>
            <a:tailEnd type="triangle"/>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Altera in the Linux Community</a:t>
            </a:r>
            <a:endParaRPr lang="en-US" dirty="0"/>
          </a:p>
        </p:txBody>
      </p:sp>
      <p:sp>
        <p:nvSpPr>
          <p:cNvPr id="3" name="Content Placeholder 2"/>
          <p:cNvSpPr>
            <a:spLocks noGrp="1"/>
          </p:cNvSpPr>
          <p:nvPr>
            <p:ph sz="half" idx="1"/>
          </p:nvPr>
        </p:nvSpPr>
        <p:spPr>
          <a:xfrm>
            <a:off x="217667" y="1104900"/>
            <a:ext cx="4930397" cy="4762499"/>
          </a:xfrm>
        </p:spPr>
        <p:txBody>
          <a:bodyPr/>
          <a:lstStyle/>
          <a:p>
            <a:r>
              <a:rPr lang="en-US" sz="2000" dirty="0" smtClean="0"/>
              <a:t>Altera  awarded </a:t>
            </a:r>
            <a:r>
              <a:rPr lang="en-US" sz="2000" dirty="0" err="1" smtClean="0"/>
              <a:t>maintainership</a:t>
            </a:r>
            <a:r>
              <a:rPr lang="en-US" sz="2000" dirty="0" smtClean="0"/>
              <a:t> for the ‘</a:t>
            </a:r>
            <a:r>
              <a:rPr lang="en-US" sz="2000" dirty="0" err="1" smtClean="0"/>
              <a:t>SoC</a:t>
            </a:r>
            <a:r>
              <a:rPr lang="en-US" sz="2000" dirty="0" smtClean="0"/>
              <a:t> FPGA’ architecture</a:t>
            </a:r>
          </a:p>
          <a:p>
            <a:pPr lvl="1"/>
            <a:r>
              <a:rPr lang="en-US" sz="1800" dirty="0" smtClean="0"/>
              <a:t>Kernel (arch/arm/mach-</a:t>
            </a:r>
            <a:r>
              <a:rPr lang="en-US" sz="1800" dirty="0" err="1" smtClean="0"/>
              <a:t>socfpga</a:t>
            </a:r>
            <a:r>
              <a:rPr lang="en-US" sz="1800" dirty="0" smtClean="0"/>
              <a:t>)</a:t>
            </a:r>
          </a:p>
          <a:p>
            <a:pPr lvl="1"/>
            <a:r>
              <a:rPr lang="en-US" sz="1800" dirty="0" smtClean="0"/>
              <a:t>U-Boot (</a:t>
            </a:r>
            <a:r>
              <a:rPr lang="en-US" sz="1800" dirty="0" err="1" smtClean="0"/>
              <a:t>altera</a:t>
            </a:r>
            <a:r>
              <a:rPr lang="en-US" sz="1800" dirty="0" smtClean="0"/>
              <a:t>/socfpga_cyclone5)</a:t>
            </a:r>
          </a:p>
          <a:p>
            <a:pPr lvl="1"/>
            <a:endParaRPr lang="en-US" sz="1800" dirty="0" smtClean="0"/>
          </a:p>
          <a:p>
            <a:r>
              <a:rPr lang="en-US" sz="2000" dirty="0" smtClean="0"/>
              <a:t>Being a maintainer means</a:t>
            </a:r>
          </a:p>
          <a:p>
            <a:pPr lvl="1"/>
            <a:r>
              <a:rPr lang="en-US" sz="1800" dirty="0" smtClean="0"/>
              <a:t>Upstream the </a:t>
            </a:r>
            <a:r>
              <a:rPr lang="en-US" sz="1800" dirty="0" err="1" smtClean="0"/>
              <a:t>SoC</a:t>
            </a:r>
            <a:r>
              <a:rPr lang="en-US" sz="1800" dirty="0" smtClean="0"/>
              <a:t> related code</a:t>
            </a:r>
          </a:p>
          <a:p>
            <a:pPr lvl="1"/>
            <a:r>
              <a:rPr lang="en-US" sz="1800" dirty="0" smtClean="0"/>
              <a:t>Control the changes against the </a:t>
            </a:r>
            <a:r>
              <a:rPr lang="en-US" sz="1800" dirty="0" err="1" smtClean="0"/>
              <a:t>SoC</a:t>
            </a:r>
            <a:r>
              <a:rPr lang="en-US" sz="1800" dirty="0" smtClean="0"/>
              <a:t> code requested by the community</a:t>
            </a:r>
          </a:p>
          <a:p>
            <a:pPr lvl="1"/>
            <a:endParaRPr lang="en-US" sz="1800" dirty="0" smtClean="0"/>
          </a:p>
          <a:p>
            <a:r>
              <a:rPr lang="en-US" sz="2000" dirty="0" err="1" smtClean="0"/>
              <a:t>SoC</a:t>
            </a:r>
            <a:r>
              <a:rPr lang="en-US" sz="2000" dirty="0" smtClean="0"/>
              <a:t> FPGA is 1 of the 5 ARM platforms included in Kernel v3.7</a:t>
            </a:r>
          </a:p>
          <a:p>
            <a:pPr lvl="1"/>
            <a:r>
              <a:rPr lang="en-US" sz="1800" dirty="0" smtClean="0"/>
              <a:t>Build one kernel that contains support for 5 ARM platforms</a:t>
            </a:r>
          </a:p>
          <a:p>
            <a:pPr lvl="1"/>
            <a:endParaRPr lang="en-US" sz="1800" dirty="0" smtClean="0"/>
          </a:p>
          <a:p>
            <a:endParaRPr lang="en-US" sz="2000"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fld id="{6CE5E3FE-A279-48DF-B3FF-4EAF46D5DB6F}" type="slidenum">
              <a:rPr lang="en-US" smtClean="0"/>
              <a:pPr/>
              <a:t>88</a:t>
            </a:fld>
            <a:endParaRPr lang="en-US" dirty="0"/>
          </a:p>
        </p:txBody>
      </p:sp>
      <p:sp>
        <p:nvSpPr>
          <p:cNvPr id="5" name="Rounded Rectangle 4"/>
          <p:cNvSpPr/>
          <p:nvPr/>
        </p:nvSpPr>
        <p:spPr bwMode="auto">
          <a:xfrm>
            <a:off x="5429331" y="1270676"/>
            <a:ext cx="3564581" cy="870946"/>
          </a:xfrm>
          <a:prstGeom prst="roundRect">
            <a:avLst/>
          </a:prstGeom>
          <a:solidFill>
            <a:schemeClr val="tx2">
              <a:lumMod val="75000"/>
            </a:schemeClr>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solidFill>
                  <a:schemeClr val="bg1"/>
                </a:solidFill>
              </a:rPr>
              <a:t>O</a:t>
            </a:r>
            <a:r>
              <a:rPr kumimoji="0" lang="en-US" sz="2000" b="0" i="0" u="none" strike="noStrike" cap="none" normalizeH="0" baseline="0" dirty="0" smtClean="0">
                <a:ln>
                  <a:noFill/>
                </a:ln>
                <a:solidFill>
                  <a:schemeClr val="bg1"/>
                </a:solidFill>
                <a:effectLst/>
                <a:latin typeface="Arial" charset="0"/>
              </a:rPr>
              <a:t>pen </a:t>
            </a:r>
            <a:r>
              <a:rPr lang="en-US" sz="2000" dirty="0" smtClean="0">
                <a:solidFill>
                  <a:schemeClr val="bg1"/>
                </a:solidFill>
              </a:rPr>
              <a:t>S</a:t>
            </a:r>
            <a:r>
              <a:rPr kumimoji="0" lang="en-US" sz="2000" b="0" i="0" u="none" strike="noStrike" cap="none" normalizeH="0" baseline="0" dirty="0" smtClean="0">
                <a:ln>
                  <a:noFill/>
                </a:ln>
                <a:solidFill>
                  <a:schemeClr val="bg1"/>
                </a:solidFill>
                <a:effectLst/>
                <a:latin typeface="Arial" charset="0"/>
              </a:rPr>
              <a:t>ource </a:t>
            </a:r>
            <a:r>
              <a:rPr lang="en-US" sz="2000" dirty="0" smtClean="0">
                <a:solidFill>
                  <a:schemeClr val="bg1"/>
                </a:solidFill>
              </a:rPr>
              <a:t>C</a:t>
            </a:r>
            <a:r>
              <a:rPr kumimoji="0" lang="en-US" sz="2000" b="0" i="0" u="none" strike="noStrike" cap="none" normalizeH="0" baseline="0" dirty="0" smtClean="0">
                <a:ln>
                  <a:noFill/>
                </a:ln>
                <a:solidFill>
                  <a:schemeClr val="bg1"/>
                </a:solidFill>
                <a:effectLst/>
                <a:latin typeface="Arial" charset="0"/>
              </a:rPr>
              <a:t>ommunity</a:t>
            </a:r>
          </a:p>
          <a:p>
            <a:pPr marL="0" marR="0" indent="0" algn="ctr" defTabSz="914400" rtl="0" eaLnBrk="0" fontAlgn="base" latinLnBrk="0" hangingPunct="0">
              <a:lnSpc>
                <a:spcPct val="100000"/>
              </a:lnSpc>
              <a:spcBef>
                <a:spcPct val="0"/>
              </a:spcBef>
              <a:spcAft>
                <a:spcPct val="0"/>
              </a:spcAft>
              <a:buClrTx/>
              <a:buSzTx/>
              <a:buFontTx/>
              <a:buNone/>
              <a:tabLst/>
            </a:pPr>
            <a:r>
              <a:rPr lang="en-US" sz="1100" dirty="0" smtClean="0">
                <a:solidFill>
                  <a:schemeClr val="bg1"/>
                </a:solidFill>
              </a:rPr>
              <a:t>Kernel.org, U-Boot, Yocto, Android</a:t>
            </a:r>
            <a:endParaRPr kumimoji="0" lang="en-US" sz="1100" b="0" i="0" u="none" strike="noStrike" cap="none" normalizeH="0" baseline="0" dirty="0" smtClean="0">
              <a:ln>
                <a:noFill/>
              </a:ln>
              <a:solidFill>
                <a:schemeClr val="bg1"/>
              </a:solidFill>
              <a:effectLst/>
              <a:latin typeface="Arial" charset="0"/>
            </a:endParaRPr>
          </a:p>
        </p:txBody>
      </p:sp>
      <p:sp>
        <p:nvSpPr>
          <p:cNvPr id="6" name="Rounded Rectangle 5"/>
          <p:cNvSpPr/>
          <p:nvPr/>
        </p:nvSpPr>
        <p:spPr bwMode="auto">
          <a:xfrm>
            <a:off x="5538531" y="2634601"/>
            <a:ext cx="3320715" cy="2204441"/>
          </a:xfrm>
          <a:prstGeom prst="roundRect">
            <a:avLst/>
          </a:prstGeom>
          <a:gradFill flip="none" rotWithShape="1">
            <a:gsLst>
              <a:gs pos="0">
                <a:srgbClr val="5E9EFF"/>
              </a:gs>
              <a:gs pos="39999">
                <a:srgbClr val="85C2FF"/>
              </a:gs>
              <a:gs pos="70000">
                <a:srgbClr val="C4D6EB"/>
              </a:gs>
              <a:gs pos="100000">
                <a:srgbClr val="FFEBFA"/>
              </a:gs>
            </a:gsLst>
            <a:lin ang="16200000" scaled="1"/>
            <a:tileRec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7" name="Rounded Rectangle 6"/>
          <p:cNvSpPr/>
          <p:nvPr/>
        </p:nvSpPr>
        <p:spPr bwMode="auto">
          <a:xfrm>
            <a:off x="5598689" y="5332021"/>
            <a:ext cx="3344779" cy="744117"/>
          </a:xfrm>
          <a:prstGeom prst="roundRect">
            <a:avLst/>
          </a:prstGeom>
          <a:solidFill>
            <a:schemeClr val="tx2">
              <a:lumMod val="75000"/>
            </a:schemeClr>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Customers &amp; Partners</a:t>
            </a:r>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solidFill>
                  <a:schemeClr val="bg1"/>
                </a:solidFill>
                <a:latin typeface="Arial" charset="0"/>
              </a:rPr>
              <a:t>Contributors</a:t>
            </a:r>
            <a:endParaRPr kumimoji="0" lang="en-US" sz="1800" b="0" i="0" u="none" strike="noStrike" cap="none" normalizeH="0" baseline="0" dirty="0" smtClean="0">
              <a:ln>
                <a:noFill/>
              </a:ln>
              <a:solidFill>
                <a:schemeClr val="bg1"/>
              </a:solidFill>
              <a:effectLst/>
              <a:latin typeface="Arial" charset="0"/>
            </a:endParaRPr>
          </a:p>
        </p:txBody>
      </p:sp>
      <p:sp>
        <p:nvSpPr>
          <p:cNvPr id="10" name="Oval 9"/>
          <p:cNvSpPr/>
          <p:nvPr/>
        </p:nvSpPr>
        <p:spPr bwMode="auto">
          <a:xfrm>
            <a:off x="6494477" y="3797779"/>
            <a:ext cx="1579417" cy="990944"/>
          </a:xfrm>
          <a:prstGeom prst="ellipse">
            <a:avLst/>
          </a:prstGeom>
          <a:ln w="9525" cap="flat" cmpd="sng" algn="ctr">
            <a:solidFill>
              <a:schemeClr val="tx1"/>
            </a:solidFill>
            <a:prstDash val="solid"/>
            <a:round/>
            <a:headEnd type="none" w="med" len="med"/>
            <a:tailEnd type="none" w="med" len="med"/>
          </a:ln>
          <a:effectLst/>
        </p:spPr>
        <p:style>
          <a:lnRef idx="0">
            <a:scrgbClr r="0" g="0" b="0"/>
          </a:lnRef>
          <a:fillRef idx="1002">
            <a:schemeClr val="lt1"/>
          </a:fillRef>
          <a:effectRef idx="0">
            <a:scrgbClr r="0" g="0" b="0"/>
          </a:effectRef>
          <a:fontRef idx="major"/>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Public</a:t>
            </a:r>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t>Repo/git</a:t>
            </a:r>
            <a:endParaRPr kumimoji="0" lang="en-US" sz="1800" b="0" i="0" u="none" strike="noStrike" cap="none" normalizeH="0" baseline="0" dirty="0" smtClean="0">
              <a:ln>
                <a:noFill/>
              </a:ln>
              <a:solidFill>
                <a:schemeClr val="tx1"/>
              </a:solidFill>
              <a:effectLst/>
              <a:latin typeface="Arial" charset="0"/>
            </a:endParaRPr>
          </a:p>
        </p:txBody>
      </p:sp>
      <p:sp>
        <p:nvSpPr>
          <p:cNvPr id="12" name="Up-Down Arrow 11"/>
          <p:cNvSpPr/>
          <p:nvPr/>
        </p:nvSpPr>
        <p:spPr bwMode="auto">
          <a:xfrm>
            <a:off x="7042395" y="2102659"/>
            <a:ext cx="349380" cy="544288"/>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3" name="Rounded Rectangle 12"/>
          <p:cNvSpPr/>
          <p:nvPr/>
        </p:nvSpPr>
        <p:spPr bwMode="auto">
          <a:xfrm>
            <a:off x="6574947" y="3204209"/>
            <a:ext cx="1411613" cy="482421"/>
          </a:xfrm>
          <a:prstGeom prst="roundRect">
            <a:avLst/>
          </a:prstGeom>
          <a:ln>
            <a:headEnd type="none" w="med" len="med"/>
            <a:tailEnd type="none" w="med" len="med"/>
          </a:ln>
        </p:spPr>
        <p:style>
          <a:lnRef idx="1">
            <a:schemeClr val="dk1"/>
          </a:lnRef>
          <a:fillRef idx="1003">
            <a:schemeClr val="lt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b="1" dirty="0" smtClean="0"/>
              <a:t>M</a:t>
            </a:r>
            <a:r>
              <a:rPr kumimoji="0" lang="en-US" sz="1800" b="1" i="0" u="none" strike="noStrike" cap="none" normalizeH="0" baseline="0" dirty="0" smtClean="0">
                <a:ln>
                  <a:noFill/>
                </a:ln>
                <a:solidFill>
                  <a:schemeClr val="tx1"/>
                </a:solidFill>
                <a:effectLst/>
                <a:latin typeface="Arial" charset="0"/>
              </a:rPr>
              <a:t>aintainer</a:t>
            </a:r>
          </a:p>
        </p:txBody>
      </p:sp>
      <p:sp>
        <p:nvSpPr>
          <p:cNvPr id="14" name="Up-Down Arrow 13"/>
          <p:cNvSpPr/>
          <p:nvPr/>
        </p:nvSpPr>
        <p:spPr bwMode="auto">
          <a:xfrm>
            <a:off x="7122225" y="4817875"/>
            <a:ext cx="349380" cy="544288"/>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1026" name="Picture 1" descr="http://marketing/cm/marcom/Logos2/Corporate%20Logos/Standard/_w/alterajpg_jpg.jpg"/>
          <p:cNvPicPr>
            <a:picLocks noChangeAspect="1" noChangeArrowheads="1"/>
          </p:cNvPicPr>
          <p:nvPr/>
        </p:nvPicPr>
        <p:blipFill>
          <a:blip r:embed="rId3" cstate="print">
            <a:clrChange>
              <a:clrFrom>
                <a:srgbClr val="FBFFFF"/>
              </a:clrFrom>
              <a:clrTo>
                <a:srgbClr val="FBFFFF">
                  <a:alpha val="0"/>
                </a:srgbClr>
              </a:clrTo>
            </a:clrChange>
          </a:blip>
          <a:srcRect/>
          <a:stretch>
            <a:fillRect/>
          </a:stretch>
        </p:blipFill>
        <p:spPr bwMode="auto">
          <a:xfrm>
            <a:off x="5760559" y="2780928"/>
            <a:ext cx="1475737" cy="321175"/>
          </a:xfrm>
          <a:prstGeom prst="rect">
            <a:avLst/>
          </a:prstGeom>
          <a:noFill/>
          <a:ln w="9525">
            <a:noFill/>
            <a:miter lim="800000"/>
            <a:headEnd/>
            <a:tailEnd/>
          </a:ln>
        </p:spPr>
      </p:pic>
      <p:sp>
        <p:nvSpPr>
          <p:cNvPr id="15" name="TextBox 14"/>
          <p:cNvSpPr txBox="1"/>
          <p:nvPr/>
        </p:nvSpPr>
        <p:spPr>
          <a:xfrm>
            <a:off x="7474856" y="2177147"/>
            <a:ext cx="1146468" cy="369332"/>
          </a:xfrm>
          <a:prstGeom prst="rect">
            <a:avLst/>
          </a:prstGeom>
          <a:noFill/>
        </p:spPr>
        <p:txBody>
          <a:bodyPr wrap="none" rtlCol="0">
            <a:spAutoFit/>
          </a:bodyPr>
          <a:lstStyle/>
          <a:p>
            <a:r>
              <a:rPr lang="en-US" i="1" dirty="0" smtClean="0"/>
              <a:t>upstream</a:t>
            </a:r>
            <a:endParaRPr lang="en-US" i="1"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175526" cy="779320"/>
          </a:xfrm>
        </p:spPr>
        <p:txBody>
          <a:bodyPr/>
          <a:lstStyle/>
          <a:p>
            <a:r>
              <a:rPr lang="en-GB" dirty="0" smtClean="0"/>
              <a:t>Software Delivery</a:t>
            </a:r>
            <a:endParaRPr lang="en-GB" dirty="0"/>
          </a:p>
        </p:txBody>
      </p:sp>
      <p:sp>
        <p:nvSpPr>
          <p:cNvPr id="3" name="Content Placeholder 2"/>
          <p:cNvSpPr>
            <a:spLocks noGrp="1"/>
          </p:cNvSpPr>
          <p:nvPr>
            <p:ph idx="1"/>
          </p:nvPr>
        </p:nvSpPr>
        <p:spPr/>
        <p:txBody>
          <a:bodyPr/>
          <a:lstStyle/>
          <a:p>
            <a:r>
              <a:rPr lang="en-GB" sz="2400" dirty="0" smtClean="0"/>
              <a:t>SoC Embedded Development Suite (EDS) will be shipped with the Altera ACDS distribution (Quartus II, etc.)</a:t>
            </a:r>
          </a:p>
          <a:p>
            <a:pPr lvl="1"/>
            <a:r>
              <a:rPr lang="en-GB" dirty="0" smtClean="0"/>
              <a:t>Stand alone install</a:t>
            </a:r>
          </a:p>
          <a:p>
            <a:pPr>
              <a:buNone/>
            </a:pPr>
            <a:endParaRPr lang="en-GB" dirty="0" smtClean="0"/>
          </a:p>
          <a:p>
            <a:r>
              <a:rPr lang="en-GB" sz="2400" dirty="0" smtClean="0"/>
              <a:t>The Portal site </a:t>
            </a:r>
            <a:r>
              <a:rPr lang="en-GB" sz="2400" i="1" dirty="0" smtClean="0">
                <a:solidFill>
                  <a:schemeClr val="tx2">
                    <a:lumMod val="75000"/>
                  </a:schemeClr>
                </a:solidFill>
              </a:rPr>
              <a:t>RocketBoards.org</a:t>
            </a:r>
            <a:r>
              <a:rPr lang="en-GB" sz="2400" dirty="0" smtClean="0"/>
              <a:t> will host the SoC Linux GIT server to deliver upgrades, patches, etc.</a:t>
            </a:r>
          </a:p>
          <a:p>
            <a:pPr>
              <a:buNone/>
            </a:pPr>
            <a:endParaRPr lang="en-GB" dirty="0" smtClean="0"/>
          </a:p>
          <a:p>
            <a:r>
              <a:rPr lang="en-GB" sz="2400" dirty="0" smtClean="0"/>
              <a:t>Commercial OS vendors will distribute through their normal channels</a:t>
            </a:r>
            <a:endParaRPr lang="en-GB" sz="2400"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89</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77" name="Rectangle 13"/>
          <p:cNvSpPr>
            <a:spLocks noGrp="1" noChangeArrowheads="1"/>
          </p:cNvSpPr>
          <p:nvPr>
            <p:ph type="ctrTitle"/>
          </p:nvPr>
        </p:nvSpPr>
        <p:spPr>
          <a:xfrm>
            <a:off x="683568" y="1700808"/>
            <a:ext cx="7772400" cy="1045989"/>
          </a:xfrm>
          <a:noFill/>
          <a:ln/>
        </p:spPr>
        <p:txBody>
          <a:bodyPr/>
          <a:lstStyle/>
          <a:p>
            <a:r>
              <a:rPr lang="en-US" dirty="0" smtClean="0"/>
              <a:t>Arrow’s </a:t>
            </a:r>
            <a:r>
              <a:rPr lang="en-US" dirty="0" err="1" smtClean="0"/>
              <a:t>SoCkit</a:t>
            </a:r>
            <a:r>
              <a:rPr lang="en-US" dirty="0" smtClean="0"/>
              <a:t> Overview </a:t>
            </a:r>
            <a:endParaRPr lang="en-US"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659451" y="3990318"/>
            <a:ext cx="2390398" cy="646331"/>
          </a:xfrm>
          <a:prstGeom prst="rect">
            <a:avLst/>
          </a:prstGeom>
        </p:spPr>
        <p:txBody>
          <a:bodyPr wrap="none">
            <a:spAutoFit/>
          </a:bodyPr>
          <a:lstStyle/>
          <a:p>
            <a:pPr algn="ctr"/>
            <a:r>
              <a:rPr lang="en-US" dirty="0" smtClean="0"/>
              <a:t>Linux Portal</a:t>
            </a:r>
          </a:p>
          <a:p>
            <a:pPr algn="ctr"/>
            <a:r>
              <a:rPr lang="en-US" dirty="0" smtClean="0"/>
              <a:t>One User Experience</a:t>
            </a:r>
            <a:endParaRPr lang="en-US" dirty="0"/>
          </a:p>
        </p:txBody>
      </p:sp>
      <p:sp>
        <p:nvSpPr>
          <p:cNvPr id="2" name="Title 1"/>
          <p:cNvSpPr>
            <a:spLocks noGrp="1"/>
          </p:cNvSpPr>
          <p:nvPr>
            <p:ph type="title"/>
          </p:nvPr>
        </p:nvSpPr>
        <p:spPr>
          <a:xfrm>
            <a:off x="539552" y="188640"/>
            <a:ext cx="7848872" cy="779320"/>
          </a:xfrm>
        </p:spPr>
        <p:txBody>
          <a:bodyPr/>
          <a:lstStyle/>
          <a:p>
            <a:r>
              <a:rPr lang="en-US" dirty="0" smtClean="0"/>
              <a:t>Welcome to the RocketBoards.org!</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94803446"/>
              </p:ext>
            </p:extLst>
          </p:nvPr>
        </p:nvGraphicFramePr>
        <p:xfrm>
          <a:off x="-472852" y="1005839"/>
          <a:ext cx="6660293" cy="5225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90</a:t>
            </a:fld>
            <a:endParaRPr lang="en-US" dirty="0"/>
          </a:p>
        </p:txBody>
      </p:sp>
      <p:pic>
        <p:nvPicPr>
          <p:cNvPr id="1028" name="Picture 4" descr="C:\Users\fshearer\AppData\Local\Microsoft\Windows\Temporary Internet Files\Content.IE5\0CL2GPDS\MP900401287[1].jpg"/>
          <p:cNvPicPr>
            <a:picLocks noChangeAspect="1" noChangeArrowheads="1"/>
          </p:cNvPicPr>
          <p:nvPr/>
        </p:nvPicPr>
        <p:blipFill>
          <a:blip r:embed="rId8" cstate="print"/>
          <a:srcRect/>
          <a:stretch>
            <a:fillRect/>
          </a:stretch>
        </p:blipFill>
        <p:spPr bwMode="auto">
          <a:xfrm>
            <a:off x="5858189" y="1274920"/>
            <a:ext cx="2052499" cy="1367798"/>
          </a:xfrm>
          <a:prstGeom prst="rect">
            <a:avLst/>
          </a:prstGeom>
          <a:noFill/>
        </p:spPr>
      </p:pic>
      <p:pic>
        <p:nvPicPr>
          <p:cNvPr id="1026" name="Picture 2" descr="C:\Users\fshearer\AppData\Local\Microsoft\Windows\Temporary Internet Files\Content.IE5\MYLIACY4\MC900434719[1].png"/>
          <p:cNvPicPr>
            <a:picLocks noChangeAspect="1" noChangeArrowheads="1"/>
          </p:cNvPicPr>
          <p:nvPr/>
        </p:nvPicPr>
        <p:blipFill>
          <a:blip r:embed="rId9" cstate="print"/>
          <a:srcRect/>
          <a:stretch>
            <a:fillRect/>
          </a:stretch>
        </p:blipFill>
        <p:spPr bwMode="auto">
          <a:xfrm rot="20497905">
            <a:off x="6996681" y="2181273"/>
            <a:ext cx="1456868" cy="1456868"/>
          </a:xfrm>
          <a:prstGeom prst="rect">
            <a:avLst/>
          </a:prstGeom>
          <a:noFill/>
        </p:spPr>
      </p:pic>
      <p:pic>
        <p:nvPicPr>
          <p:cNvPr id="11" name="Picture 2"/>
          <p:cNvPicPr>
            <a:picLocks noChangeAspect="1" noChangeArrowheads="1"/>
          </p:cNvPicPr>
          <p:nvPr/>
        </p:nvPicPr>
        <p:blipFill>
          <a:blip r:embed="rId10" cstate="print"/>
          <a:srcRect t="17491" r="1946" b="3166"/>
          <a:stretch>
            <a:fillRect/>
          </a:stretch>
        </p:blipFill>
        <p:spPr bwMode="auto">
          <a:xfrm>
            <a:off x="5292080" y="3429000"/>
            <a:ext cx="3707904" cy="2178342"/>
          </a:xfrm>
          <a:prstGeom prst="rect">
            <a:avLst/>
          </a:prstGeom>
          <a:noFill/>
          <a:ln w="9525">
            <a:noFill/>
            <a:miter lim="800000"/>
            <a:headEnd/>
            <a:tailEnd/>
          </a:ln>
        </p:spPr>
      </p:pic>
      <p:sp>
        <p:nvSpPr>
          <p:cNvPr id="6" name="Right Brace 5"/>
          <p:cNvSpPr/>
          <p:nvPr/>
        </p:nvSpPr>
        <p:spPr bwMode="auto">
          <a:xfrm>
            <a:off x="4630917" y="2226835"/>
            <a:ext cx="1007522" cy="3945365"/>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2" name="Rectangle 11"/>
          <p:cNvSpPr/>
          <p:nvPr/>
        </p:nvSpPr>
        <p:spPr>
          <a:xfrm>
            <a:off x="4499992" y="836712"/>
            <a:ext cx="2270173" cy="276999"/>
          </a:xfrm>
          <a:prstGeom prst="rect">
            <a:avLst/>
          </a:prstGeom>
        </p:spPr>
        <p:txBody>
          <a:bodyPr wrap="none">
            <a:spAutoFit/>
          </a:bodyPr>
          <a:lstStyle/>
          <a:p>
            <a:pPr lvl="1"/>
            <a:r>
              <a:rPr lang="en-US" sz="1200" dirty="0" smtClean="0">
                <a:hlinkClick r:id="rId11"/>
              </a:rPr>
              <a:t>http://rocketboards.org</a:t>
            </a:r>
            <a:r>
              <a:rPr lang="en-US" sz="1200" dirty="0" smtClean="0"/>
              <a:t> </a:t>
            </a:r>
          </a:p>
        </p:txBody>
      </p:sp>
    </p:spTree>
    <p:extLst>
      <p:ext uri="{BB962C8B-B14F-4D97-AF65-F5344CB8AC3E}">
        <p14:creationId xmlns:p14="http://schemas.microsoft.com/office/powerpoint/2010/main" val="311633812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Coordinated Multi-Channel Delivery</a:t>
            </a:r>
          </a:p>
        </p:txBody>
      </p:sp>
      <p:sp>
        <p:nvSpPr>
          <p:cNvPr id="21507" name="Slide Number Placeholder 3"/>
          <p:cNvSpPr>
            <a:spLocks noGrp="1"/>
          </p:cNvSpPr>
          <p:nvPr>
            <p:ph type="sldNum" sz="quarter" idx="4294967295"/>
          </p:nvPr>
        </p:nvSpPr>
        <p:spPr>
          <a:xfrm>
            <a:off x="146644" y="6588125"/>
            <a:ext cx="698500" cy="282575"/>
          </a:xfrm>
          <a:prstGeom prst="rect">
            <a:avLst/>
          </a:prstGeom>
          <a:noFill/>
        </p:spPr>
        <p:txBody>
          <a:bodyPr/>
          <a:lstStyle/>
          <a:p>
            <a:fld id="{FC768AF3-3B40-4D0F-8CE2-BAF113F5CD83}" type="slidenum">
              <a:rPr lang="en-US" smtClean="0">
                <a:latin typeface="Arial" pitchFamily="34" charset="0"/>
              </a:rPr>
              <a:pPr/>
              <a:t>91</a:t>
            </a:fld>
            <a:endParaRPr lang="en-US" smtClean="0">
              <a:latin typeface="Arial" pitchFamily="34" charset="0"/>
            </a:endParaRPr>
          </a:p>
        </p:txBody>
      </p:sp>
      <p:sp>
        <p:nvSpPr>
          <p:cNvPr id="25" name="AutoShape 93"/>
          <p:cNvSpPr>
            <a:spLocks noChangeAspect="1" noChangeArrowheads="1"/>
          </p:cNvSpPr>
          <p:nvPr/>
        </p:nvSpPr>
        <p:spPr bwMode="auto">
          <a:xfrm>
            <a:off x="1026633" y="1489397"/>
            <a:ext cx="882092" cy="807480"/>
          </a:xfrm>
          <a:custGeom>
            <a:avLst/>
            <a:gdLst>
              <a:gd name="G0" fmla="+- 9450 0 0"/>
              <a:gd name="G1" fmla="+- 21600 0 9450"/>
              <a:gd name="G2" fmla="+- 21600 0 945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50" y="10800"/>
                </a:moveTo>
                <a:cubicBezTo>
                  <a:pt x="9450" y="11546"/>
                  <a:pt x="10054" y="12150"/>
                  <a:pt x="10800" y="12150"/>
                </a:cubicBezTo>
                <a:cubicBezTo>
                  <a:pt x="11546" y="12150"/>
                  <a:pt x="12150" y="11546"/>
                  <a:pt x="12150" y="10800"/>
                </a:cubicBezTo>
                <a:cubicBezTo>
                  <a:pt x="12150" y="10054"/>
                  <a:pt x="11546" y="9450"/>
                  <a:pt x="10800" y="9450"/>
                </a:cubicBezTo>
                <a:cubicBezTo>
                  <a:pt x="10054" y="9450"/>
                  <a:pt x="9450" y="10054"/>
                  <a:pt x="9450" y="10800"/>
                </a:cubicBezTo>
                <a:close/>
              </a:path>
            </a:pathLst>
          </a:custGeom>
          <a:gradFill rotWithShape="0">
            <a:gsLst>
              <a:gs pos="0">
                <a:srgbClr val="BDEFAD">
                  <a:gamma/>
                  <a:shade val="46275"/>
                  <a:invGamma/>
                </a:srgbClr>
              </a:gs>
              <a:gs pos="50000">
                <a:srgbClr val="BDEFAD"/>
              </a:gs>
              <a:gs pos="100000">
                <a:srgbClr val="BDEFAD">
                  <a:gamma/>
                  <a:shade val="46275"/>
                  <a:invGamma/>
                </a:srgbClr>
              </a:gs>
            </a:gsLst>
            <a:lin ang="2700000" scaled="1"/>
          </a:gradFill>
          <a:ln w="12700">
            <a:solidFill>
              <a:schemeClr val="tx1"/>
            </a:solidFill>
            <a:round/>
            <a:headEnd type="none" w="sm" len="sm"/>
            <a:tailEnd type="none" w="sm" len="sm"/>
          </a:ln>
          <a:effectLst/>
        </p:spPr>
        <p:txBody>
          <a:bodyPr wrap="none" anchor="ctr"/>
          <a:lstStyle/>
          <a:p>
            <a:pPr algn="ctr">
              <a:defRPr/>
            </a:pPr>
            <a:r>
              <a:rPr lang="en-US" altLang="zh-CN" sz="1200" b="1" dirty="0" smtClean="0">
                <a:solidFill>
                  <a:schemeClr val="accent6">
                    <a:lumMod val="75000"/>
                  </a:schemeClr>
                </a:solidFill>
                <a:effectLst>
                  <a:outerShdw blurRad="38100" dist="38100" dir="2700000" algn="tl">
                    <a:srgbClr val="000000"/>
                  </a:outerShdw>
                </a:effectLst>
                <a:latin typeface="Arial" charset="0"/>
                <a:ea typeface="宋体" pitchFamily="2" charset="-122"/>
                <a:cs typeface="Arial" charset="0"/>
              </a:rPr>
              <a:t>QII</a:t>
            </a:r>
            <a:endParaRPr lang="en-US" altLang="zh-CN" sz="1200" b="1" dirty="0">
              <a:solidFill>
                <a:schemeClr val="accent6">
                  <a:lumMod val="75000"/>
                </a:schemeClr>
              </a:solidFill>
              <a:effectLst>
                <a:outerShdw blurRad="38100" dist="38100" dir="2700000" algn="tl">
                  <a:srgbClr val="000000"/>
                </a:outerShdw>
              </a:effectLst>
              <a:latin typeface="Arial" charset="0"/>
              <a:ea typeface="宋体" pitchFamily="2" charset="-122"/>
              <a:cs typeface="Arial" charset="0"/>
            </a:endParaRPr>
          </a:p>
          <a:p>
            <a:pPr algn="ctr">
              <a:defRPr/>
            </a:pPr>
            <a:endParaRPr lang="en-US" altLang="zh-CN" sz="1200" b="1" dirty="0" smtClean="0">
              <a:solidFill>
                <a:schemeClr val="accent6">
                  <a:lumMod val="75000"/>
                </a:schemeClr>
              </a:solidFill>
              <a:effectLst>
                <a:outerShdw blurRad="38100" dist="38100" dir="2700000" algn="tl">
                  <a:srgbClr val="000000"/>
                </a:outerShdw>
              </a:effectLst>
              <a:latin typeface="Arial" charset="0"/>
              <a:ea typeface="宋体" pitchFamily="2" charset="-122"/>
              <a:cs typeface="Arial" charset="0"/>
            </a:endParaRPr>
          </a:p>
          <a:p>
            <a:pPr algn="ctr">
              <a:defRPr/>
            </a:pPr>
            <a:endParaRPr lang="en-US" altLang="zh-CN" sz="1200" b="1" dirty="0">
              <a:solidFill>
                <a:schemeClr val="accent6">
                  <a:lumMod val="75000"/>
                </a:schemeClr>
              </a:solidFill>
              <a:effectLst>
                <a:outerShdw blurRad="38100" dist="38100" dir="2700000" algn="tl">
                  <a:srgbClr val="000000"/>
                </a:outerShdw>
              </a:effectLst>
              <a:latin typeface="Arial" charset="0"/>
              <a:ea typeface="宋体" pitchFamily="2" charset="-122"/>
              <a:cs typeface="Arial" charset="0"/>
            </a:endParaRPr>
          </a:p>
        </p:txBody>
      </p:sp>
      <p:sp>
        <p:nvSpPr>
          <p:cNvPr id="29" name="Rounded Rectangle 28"/>
          <p:cNvSpPr/>
          <p:nvPr/>
        </p:nvSpPr>
        <p:spPr bwMode="auto">
          <a:xfrm>
            <a:off x="503583" y="2963899"/>
            <a:ext cx="1928192" cy="3109950"/>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chemeClr val="bg1"/>
                </a:solidFill>
              </a:rPr>
              <a:t>Altera.com</a:t>
            </a:r>
          </a:p>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smtClean="0">
              <a:solidFill>
                <a:schemeClr val="bg1"/>
              </a:solidFill>
            </a:endParaRPr>
          </a:p>
          <a:p>
            <a:r>
              <a:rPr lang="en-US" sz="1400" b="1" dirty="0" smtClean="0">
                <a:solidFill>
                  <a:schemeClr val="bg1"/>
                </a:solidFill>
              </a:rPr>
              <a:t>Major Releases</a:t>
            </a:r>
          </a:p>
          <a:p>
            <a:pPr>
              <a:spcBef>
                <a:spcPts val="600"/>
              </a:spcBef>
            </a:pPr>
            <a:r>
              <a:rPr lang="en-US" sz="1400" b="1" dirty="0" smtClean="0">
                <a:solidFill>
                  <a:schemeClr val="bg1"/>
                </a:solidFill>
              </a:rPr>
              <a:t>Binaries of Kernel, U-Boot,</a:t>
            </a:r>
          </a:p>
          <a:p>
            <a:r>
              <a:rPr lang="en-US" sz="1400" b="1" dirty="0" err="1" smtClean="0">
                <a:solidFill>
                  <a:schemeClr val="bg1"/>
                </a:solidFill>
              </a:rPr>
              <a:t>Yocto</a:t>
            </a:r>
            <a:r>
              <a:rPr lang="en-US" sz="1400" b="1" dirty="0" smtClean="0">
                <a:solidFill>
                  <a:schemeClr val="bg1"/>
                </a:solidFill>
              </a:rPr>
              <a:t>, RFS </a:t>
            </a:r>
          </a:p>
          <a:p>
            <a:pPr>
              <a:spcBef>
                <a:spcPts val="600"/>
              </a:spcBef>
            </a:pPr>
            <a:r>
              <a:rPr lang="en-US" sz="1400" b="1" dirty="0" smtClean="0">
                <a:solidFill>
                  <a:schemeClr val="bg1"/>
                </a:solidFill>
              </a:rPr>
              <a:t>Source for</a:t>
            </a:r>
          </a:p>
          <a:p>
            <a:r>
              <a:rPr lang="en-US" sz="1400" b="1" dirty="0" smtClean="0">
                <a:solidFill>
                  <a:schemeClr val="bg1"/>
                </a:solidFill>
              </a:rPr>
              <a:t>Kernel, U-Boot </a:t>
            </a:r>
          </a:p>
          <a:p>
            <a:r>
              <a:rPr lang="en-US" sz="1400" b="1" dirty="0" err="1" smtClean="0">
                <a:solidFill>
                  <a:schemeClr val="bg1"/>
                </a:solidFill>
              </a:rPr>
              <a:t>Yocto</a:t>
            </a:r>
            <a:r>
              <a:rPr lang="en-US" sz="1400" b="1" dirty="0" smtClean="0">
                <a:solidFill>
                  <a:schemeClr val="bg1"/>
                </a:solidFill>
              </a:rPr>
              <a:t>, min. RFS, </a:t>
            </a:r>
          </a:p>
          <a:p>
            <a:r>
              <a:rPr lang="en-US" sz="1400" b="1" dirty="0" smtClean="0">
                <a:solidFill>
                  <a:schemeClr val="bg1"/>
                </a:solidFill>
              </a:rPr>
              <a:t>GNU </a:t>
            </a:r>
            <a:r>
              <a:rPr lang="en-US" sz="1400" b="1" dirty="0" err="1" smtClean="0">
                <a:solidFill>
                  <a:schemeClr val="bg1"/>
                </a:solidFill>
              </a:rPr>
              <a:t>Toolchain</a:t>
            </a:r>
            <a:endParaRPr lang="en-US" sz="1400" b="1" dirty="0" smtClean="0">
              <a:solidFill>
                <a:schemeClr val="bg1"/>
              </a:solidFill>
            </a:endParaRPr>
          </a:p>
          <a:p>
            <a:pPr>
              <a:spcBef>
                <a:spcPts val="600"/>
              </a:spcBef>
            </a:pPr>
            <a:r>
              <a:rPr lang="en-US" sz="1400" b="1" dirty="0" smtClean="0">
                <a:solidFill>
                  <a:schemeClr val="bg1"/>
                </a:solidFill>
              </a:rPr>
              <a:t>Documentation</a:t>
            </a:r>
          </a:p>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smtClean="0">
              <a:solidFill>
                <a:schemeClr val="bg1"/>
              </a:solidFill>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400" b="1" dirty="0" smtClean="0">
              <a:solidFill>
                <a:schemeClr val="bg1"/>
              </a:solidFill>
            </a:endParaRPr>
          </a:p>
        </p:txBody>
      </p:sp>
      <p:sp>
        <p:nvSpPr>
          <p:cNvPr id="87" name="AutoShape 93"/>
          <p:cNvSpPr>
            <a:spLocks noChangeAspect="1" noChangeArrowheads="1"/>
          </p:cNvSpPr>
          <p:nvPr/>
        </p:nvSpPr>
        <p:spPr bwMode="auto">
          <a:xfrm>
            <a:off x="3054555" y="1483392"/>
            <a:ext cx="859672" cy="819490"/>
          </a:xfrm>
          <a:custGeom>
            <a:avLst/>
            <a:gdLst>
              <a:gd name="G0" fmla="+- 9450 0 0"/>
              <a:gd name="G1" fmla="+- 21600 0 9450"/>
              <a:gd name="G2" fmla="+- 21600 0 945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50" y="10800"/>
                </a:moveTo>
                <a:cubicBezTo>
                  <a:pt x="9450" y="11546"/>
                  <a:pt x="10054" y="12150"/>
                  <a:pt x="10800" y="12150"/>
                </a:cubicBezTo>
                <a:cubicBezTo>
                  <a:pt x="11546" y="12150"/>
                  <a:pt x="12150" y="11546"/>
                  <a:pt x="12150" y="10800"/>
                </a:cubicBezTo>
                <a:cubicBezTo>
                  <a:pt x="12150" y="10054"/>
                  <a:pt x="11546" y="9450"/>
                  <a:pt x="10800" y="9450"/>
                </a:cubicBezTo>
                <a:cubicBezTo>
                  <a:pt x="10054" y="9450"/>
                  <a:pt x="9450" y="10054"/>
                  <a:pt x="9450" y="10800"/>
                </a:cubicBezTo>
                <a:close/>
              </a:path>
            </a:pathLst>
          </a:cu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0" scaled="1"/>
            <a:tileRect/>
          </a:gradFill>
          <a:ln w="12700">
            <a:solidFill>
              <a:schemeClr val="tx1"/>
            </a:solidFill>
            <a:round/>
            <a:headEnd type="none" w="sm" len="sm"/>
            <a:tailEnd type="none" w="sm" len="sm"/>
          </a:ln>
          <a:effectLst/>
        </p:spPr>
        <p:txBody>
          <a:bodyPr wrap="none" anchor="ctr"/>
          <a:lstStyle/>
          <a:p>
            <a:pPr algn="ctr">
              <a:defRPr/>
            </a:pPr>
            <a:r>
              <a:rPr lang="en-US" altLang="zh-CN" sz="1200" b="1" dirty="0" err="1" smtClean="0">
                <a:solidFill>
                  <a:srgbClr val="0000FF"/>
                </a:solidFill>
                <a:effectLst>
                  <a:outerShdw blurRad="38100" dist="38100" dir="2700000" algn="tl">
                    <a:srgbClr val="000000"/>
                  </a:outerShdw>
                </a:effectLst>
                <a:ea typeface="宋体" pitchFamily="2" charset="-122"/>
                <a:cs typeface="Arial" charset="0"/>
              </a:rPr>
              <a:t>SoC</a:t>
            </a:r>
            <a:r>
              <a:rPr lang="en-US" altLang="zh-CN" sz="1200" b="1" dirty="0" smtClean="0">
                <a:solidFill>
                  <a:srgbClr val="0000FF"/>
                </a:solidFill>
                <a:effectLst>
                  <a:outerShdw blurRad="38100" dist="38100" dir="2700000" algn="tl">
                    <a:srgbClr val="000000"/>
                  </a:outerShdw>
                </a:effectLst>
                <a:ea typeface="宋体" pitchFamily="2" charset="-122"/>
                <a:cs typeface="Arial" charset="0"/>
              </a:rPr>
              <a:t> EDS</a:t>
            </a:r>
            <a:endParaRPr lang="en-US" altLang="zh-CN" sz="1200" b="1" dirty="0">
              <a:solidFill>
                <a:srgbClr val="0000FF"/>
              </a:solidFill>
              <a:effectLst>
                <a:outerShdw blurRad="38100" dist="38100" dir="2700000" algn="tl">
                  <a:srgbClr val="000000"/>
                </a:outerShdw>
              </a:effectLst>
              <a:latin typeface="Arial" charset="0"/>
              <a:ea typeface="宋体" pitchFamily="2" charset="-122"/>
              <a:cs typeface="Arial" charset="0"/>
            </a:endParaRPr>
          </a:p>
          <a:p>
            <a:pPr algn="ctr">
              <a:defRPr/>
            </a:pPr>
            <a:endParaRPr lang="en-US" altLang="zh-CN" sz="1200" b="1" dirty="0">
              <a:solidFill>
                <a:srgbClr val="0000FF"/>
              </a:solidFill>
              <a:effectLst>
                <a:outerShdw blurRad="38100" dist="38100" dir="2700000" algn="tl">
                  <a:srgbClr val="000000"/>
                </a:outerShdw>
              </a:effectLst>
              <a:latin typeface="Arial" charset="0"/>
              <a:ea typeface="宋体" pitchFamily="2" charset="-122"/>
              <a:cs typeface="Arial" charset="0"/>
            </a:endParaRPr>
          </a:p>
          <a:p>
            <a:pPr algn="ctr">
              <a:defRPr/>
            </a:pPr>
            <a:endParaRPr lang="en-US" altLang="zh-CN" sz="1200" b="1" dirty="0" smtClean="0">
              <a:solidFill>
                <a:srgbClr val="0000FF"/>
              </a:solidFill>
              <a:effectLst>
                <a:outerShdw blurRad="38100" dist="38100" dir="2700000" algn="tl">
                  <a:srgbClr val="000000"/>
                </a:outerShdw>
              </a:effectLst>
              <a:ea typeface="宋体" pitchFamily="2" charset="-122"/>
              <a:cs typeface="Arial" charset="0"/>
            </a:endParaRPr>
          </a:p>
        </p:txBody>
      </p:sp>
      <p:sp>
        <p:nvSpPr>
          <p:cNvPr id="30" name="Rounded Rectangle 29"/>
          <p:cNvSpPr/>
          <p:nvPr/>
        </p:nvSpPr>
        <p:spPr bwMode="auto">
          <a:xfrm>
            <a:off x="2520295" y="2963899"/>
            <a:ext cx="1928192" cy="3109950"/>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chemeClr val="bg1"/>
                </a:solidFill>
              </a:rPr>
              <a:t>Altera.com</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dirty="0" smtClean="0">
              <a:ln>
                <a:noFill/>
              </a:ln>
              <a:solidFill>
                <a:schemeClr val="bg1"/>
              </a:solidFill>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dirty="0" smtClean="0">
                <a:ln>
                  <a:noFill/>
                </a:ln>
                <a:solidFill>
                  <a:schemeClr val="bg1"/>
                </a:solidFill>
                <a:effectLst/>
                <a:latin typeface="Arial" charset="0"/>
              </a:rPr>
              <a:t>Prebuilt Binaries:</a:t>
            </a:r>
          </a:p>
          <a:p>
            <a:r>
              <a:rPr lang="en-US" sz="1400" b="1" dirty="0" smtClean="0">
                <a:solidFill>
                  <a:schemeClr val="bg1"/>
                </a:solidFill>
              </a:rPr>
              <a:t>  </a:t>
            </a:r>
            <a:r>
              <a:rPr lang="en-US" sz="1400" b="1" i="1" dirty="0" smtClean="0">
                <a:solidFill>
                  <a:schemeClr val="bg1"/>
                </a:solidFill>
              </a:rPr>
              <a:t>Kernel ,</a:t>
            </a:r>
            <a:r>
              <a:rPr kumimoji="0" lang="en-US" sz="1400" b="1" i="1" u="none" strike="noStrike" cap="none" normalizeH="0" baseline="0" dirty="0" smtClean="0">
                <a:ln>
                  <a:noFill/>
                </a:ln>
                <a:solidFill>
                  <a:schemeClr val="bg1"/>
                </a:solidFill>
                <a:effectLst/>
                <a:latin typeface="Arial" charset="0"/>
              </a:rPr>
              <a:t>U-Boot</a:t>
            </a:r>
            <a:r>
              <a:rPr lang="en-US" sz="1400" b="1" i="1" dirty="0" smtClean="0">
                <a:solidFill>
                  <a:schemeClr val="bg1"/>
                </a:solidFill>
              </a:rPr>
              <a:t>, </a:t>
            </a:r>
          </a:p>
          <a:p>
            <a:r>
              <a:rPr lang="en-US" sz="1400" b="1" i="1" dirty="0" smtClean="0">
                <a:solidFill>
                  <a:schemeClr val="bg1"/>
                </a:solidFill>
              </a:rPr>
              <a:t>  Tools, </a:t>
            </a:r>
            <a:r>
              <a:rPr lang="en-US" sz="1400" b="1" i="1" dirty="0" err="1" smtClean="0">
                <a:solidFill>
                  <a:schemeClr val="bg1"/>
                </a:solidFill>
              </a:rPr>
              <a:t>yocto</a:t>
            </a:r>
            <a:r>
              <a:rPr lang="en-US" sz="1400" b="1" i="1" dirty="0" smtClean="0">
                <a:solidFill>
                  <a:schemeClr val="bg1"/>
                </a:solidFill>
              </a:rPr>
              <a:t>,</a:t>
            </a:r>
            <a:br>
              <a:rPr lang="en-US" sz="1400" b="1" i="1" dirty="0" smtClean="0">
                <a:solidFill>
                  <a:schemeClr val="bg1"/>
                </a:solidFill>
              </a:rPr>
            </a:br>
            <a:r>
              <a:rPr lang="en-US" sz="1400" b="1" i="1" dirty="0" smtClean="0">
                <a:solidFill>
                  <a:schemeClr val="bg1"/>
                </a:solidFill>
              </a:rPr>
              <a:t>  Minimal RFS</a:t>
            </a:r>
            <a:endParaRPr kumimoji="0" lang="en-US" sz="1400" b="1" i="1" u="none" strike="noStrike" cap="none" normalizeH="0" baseline="0" dirty="0" smtClean="0">
              <a:ln>
                <a:noFill/>
              </a:ln>
              <a:solidFill>
                <a:schemeClr val="bg1"/>
              </a:solidFill>
              <a:effectLst/>
              <a:latin typeface="Arial" charset="0"/>
            </a:endParaRPr>
          </a:p>
          <a:p>
            <a:r>
              <a:rPr lang="en-US" sz="1400" b="1" dirty="0" smtClean="0">
                <a:solidFill>
                  <a:schemeClr val="bg1"/>
                </a:solidFill>
              </a:rPr>
              <a:t>  </a:t>
            </a:r>
            <a:r>
              <a:rPr lang="en-US" sz="1400" b="1" i="1" dirty="0" smtClean="0">
                <a:solidFill>
                  <a:schemeClr val="bg1"/>
                </a:solidFill>
              </a:rPr>
              <a:t>GNU </a:t>
            </a:r>
            <a:r>
              <a:rPr lang="en-US" sz="1400" b="1" i="1" dirty="0" err="1" smtClean="0">
                <a:solidFill>
                  <a:schemeClr val="bg1"/>
                </a:solidFill>
              </a:rPr>
              <a:t>Toolchain</a:t>
            </a:r>
            <a:endParaRPr lang="en-US" sz="1400" b="1" i="1" dirty="0" smtClean="0">
              <a:solidFill>
                <a:schemeClr val="bg1"/>
              </a:solidFill>
            </a:endParaRPr>
          </a:p>
          <a:p>
            <a:pPr>
              <a:spcBef>
                <a:spcPts val="600"/>
              </a:spcBef>
            </a:pPr>
            <a:r>
              <a:rPr lang="en-US" sz="1400" b="1" dirty="0" smtClean="0">
                <a:solidFill>
                  <a:schemeClr val="bg1"/>
                </a:solidFill>
              </a:rPr>
              <a:t>Eclipse IDE</a:t>
            </a:r>
          </a:p>
          <a:p>
            <a:r>
              <a:rPr lang="en-US" sz="1400" b="1" dirty="0" smtClean="0">
                <a:solidFill>
                  <a:schemeClr val="bg1"/>
                </a:solidFill>
              </a:rPr>
              <a:t>Libraries/APIs</a:t>
            </a:r>
          </a:p>
          <a:p>
            <a:r>
              <a:rPr lang="en-US" sz="1400" b="1" dirty="0" err="1" smtClean="0">
                <a:solidFill>
                  <a:schemeClr val="bg1"/>
                </a:solidFill>
              </a:rPr>
              <a:t>SoC</a:t>
            </a:r>
            <a:r>
              <a:rPr lang="en-US" sz="1400" b="1" dirty="0" smtClean="0">
                <a:solidFill>
                  <a:schemeClr val="bg1"/>
                </a:solidFill>
              </a:rPr>
              <a:t> Tools</a:t>
            </a:r>
          </a:p>
          <a:p>
            <a:r>
              <a:rPr lang="en-US" sz="1400" b="1" dirty="0" smtClean="0">
                <a:solidFill>
                  <a:schemeClr val="bg1"/>
                </a:solidFill>
              </a:rPr>
              <a:t>Sample Apps</a:t>
            </a:r>
          </a:p>
          <a:p>
            <a:r>
              <a:rPr lang="en-US" sz="1400" b="1" dirty="0" smtClean="0">
                <a:solidFill>
                  <a:schemeClr val="bg1"/>
                </a:solidFill>
              </a:rPr>
              <a:t>GHRD, Drivers</a:t>
            </a:r>
          </a:p>
          <a:p>
            <a:r>
              <a:rPr lang="en-US" sz="1400" b="1" dirty="0" smtClean="0">
                <a:solidFill>
                  <a:schemeClr val="bg1"/>
                </a:solidFill>
              </a:rPr>
              <a:t>Ref Designs</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bg1"/>
              </a:solidFill>
              <a:effectLst/>
              <a:latin typeface="Arial" charset="0"/>
            </a:endParaRPr>
          </a:p>
        </p:txBody>
      </p:sp>
      <p:sp>
        <p:nvSpPr>
          <p:cNvPr id="27" name="Cloud 26"/>
          <p:cNvSpPr/>
          <p:nvPr/>
        </p:nvSpPr>
        <p:spPr bwMode="auto">
          <a:xfrm>
            <a:off x="5017399" y="1535328"/>
            <a:ext cx="967408" cy="715618"/>
          </a:xfrm>
          <a:prstGeom prst="cloud">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.org</a:t>
            </a:r>
          </a:p>
        </p:txBody>
      </p:sp>
      <p:sp>
        <p:nvSpPr>
          <p:cNvPr id="31" name="Rounded Rectangle 30"/>
          <p:cNvSpPr/>
          <p:nvPr/>
        </p:nvSpPr>
        <p:spPr bwMode="auto">
          <a:xfrm>
            <a:off x="4537007" y="2963899"/>
            <a:ext cx="1928192" cy="3109950"/>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chemeClr val="bg1"/>
                </a:solidFill>
              </a:rPr>
              <a:t>RocketBoards.org</a:t>
            </a:r>
          </a:p>
          <a:p>
            <a:pPr marL="0" marR="0" indent="0" algn="l" defTabSz="914400" rtl="0" eaLnBrk="0" fontAlgn="base" latinLnBrk="0" hangingPunct="0">
              <a:lnSpc>
                <a:spcPct val="100000"/>
              </a:lnSpc>
              <a:spcBef>
                <a:spcPct val="0"/>
              </a:spcBef>
              <a:spcAft>
                <a:spcPct val="0"/>
              </a:spcAft>
              <a:buClrTx/>
              <a:buSzTx/>
              <a:buFontTx/>
              <a:buNone/>
              <a:tabLst/>
            </a:pPr>
            <a:endParaRPr lang="en-US" sz="1400" b="1" dirty="0" smtClean="0">
              <a:solidFill>
                <a:schemeClr val="bg1"/>
              </a:solidFill>
            </a:endParaRPr>
          </a:p>
          <a:p>
            <a:r>
              <a:rPr lang="en-US" sz="1400" b="1" dirty="0" smtClean="0">
                <a:solidFill>
                  <a:schemeClr val="bg1"/>
                </a:solidFill>
              </a:rPr>
              <a:t>Source for Kernel </a:t>
            </a:r>
          </a:p>
          <a:p>
            <a:r>
              <a:rPr lang="en-US" sz="1400" b="1" dirty="0" smtClean="0">
                <a:solidFill>
                  <a:schemeClr val="bg1"/>
                </a:solidFill>
              </a:rPr>
              <a:t>U-Boot &amp; </a:t>
            </a:r>
            <a:r>
              <a:rPr lang="en-US" sz="1400" b="1" dirty="0" err="1" smtClean="0">
                <a:solidFill>
                  <a:schemeClr val="bg1"/>
                </a:solidFill>
              </a:rPr>
              <a:t>Yocto</a:t>
            </a:r>
            <a:r>
              <a:rPr lang="en-US" sz="1400" b="1" dirty="0" smtClean="0">
                <a:solidFill>
                  <a:schemeClr val="bg1"/>
                </a:solidFill>
              </a:rPr>
              <a:t> </a:t>
            </a:r>
          </a:p>
          <a:p>
            <a:pPr marL="0" marR="0" indent="0" algn="l" defTabSz="914400" rtl="0" eaLnBrk="0" fontAlgn="base" latinLnBrk="0" hangingPunct="0">
              <a:lnSpc>
                <a:spcPct val="100000"/>
              </a:lnSpc>
              <a:spcBef>
                <a:spcPts val="600"/>
              </a:spcBef>
              <a:spcAft>
                <a:spcPct val="0"/>
              </a:spcAft>
              <a:buClrTx/>
              <a:buSzTx/>
              <a:buFontTx/>
              <a:buNone/>
              <a:tabLst/>
            </a:pPr>
            <a:r>
              <a:rPr lang="en-US" sz="1400" b="1" dirty="0" smtClean="0">
                <a:solidFill>
                  <a:schemeClr val="bg1"/>
                </a:solidFill>
              </a:rPr>
              <a:t>Updates </a:t>
            </a:r>
          </a:p>
          <a:p>
            <a:pPr marL="0" marR="0" indent="0" algn="l" defTabSz="914400" rtl="0" eaLnBrk="0" fontAlgn="base" latinLnBrk="0" hangingPunct="0">
              <a:lnSpc>
                <a:spcPct val="100000"/>
              </a:lnSpc>
              <a:spcBef>
                <a:spcPts val="0"/>
              </a:spcBef>
              <a:spcAft>
                <a:spcPct val="0"/>
              </a:spcAft>
              <a:buClrTx/>
              <a:buSzTx/>
              <a:buFontTx/>
              <a:buNone/>
              <a:tabLst/>
            </a:pPr>
            <a:r>
              <a:rPr lang="en-US" sz="1400" b="1" dirty="0" smtClean="0">
                <a:solidFill>
                  <a:schemeClr val="bg1"/>
                </a:solidFill>
              </a:rPr>
              <a:t>Patches</a:t>
            </a:r>
          </a:p>
          <a:p>
            <a:pPr marL="0" marR="0" indent="0" algn="l" defTabSz="914400" rtl="0" eaLnBrk="0" fontAlgn="base" latinLnBrk="0" hangingPunct="0">
              <a:lnSpc>
                <a:spcPct val="100000"/>
              </a:lnSpc>
              <a:spcBef>
                <a:spcPct val="0"/>
              </a:spcBef>
              <a:spcAft>
                <a:spcPct val="0"/>
              </a:spcAft>
              <a:buClrTx/>
              <a:buSzTx/>
              <a:buFontTx/>
              <a:buNone/>
              <a:tabLst/>
            </a:pPr>
            <a:r>
              <a:rPr lang="en-US" sz="1400" b="1" dirty="0" smtClean="0">
                <a:solidFill>
                  <a:schemeClr val="bg1"/>
                </a:solidFill>
              </a:rPr>
              <a:t>Public GIT</a:t>
            </a:r>
          </a:p>
          <a:p>
            <a:r>
              <a:rPr lang="en-US" sz="1400" b="1" dirty="0" smtClean="0">
                <a:solidFill>
                  <a:schemeClr val="bg1"/>
                </a:solidFill>
              </a:rPr>
              <a:t>Wiki</a:t>
            </a:r>
          </a:p>
          <a:p>
            <a:r>
              <a:rPr lang="en-US" sz="1400" b="1" dirty="0" smtClean="0">
                <a:solidFill>
                  <a:schemeClr val="bg1"/>
                </a:solidFill>
              </a:rPr>
              <a:t>Forum</a:t>
            </a:r>
          </a:p>
          <a:p>
            <a:r>
              <a:rPr lang="en-US" sz="1400" b="1" dirty="0" smtClean="0">
                <a:solidFill>
                  <a:schemeClr val="bg1"/>
                </a:solidFill>
              </a:rPr>
              <a:t>List Server</a:t>
            </a:r>
          </a:p>
          <a:p>
            <a:endParaRPr lang="en-US" sz="1400" b="1" dirty="0" smtClean="0">
              <a:solidFill>
                <a:schemeClr val="bg1"/>
              </a:solidFill>
            </a:endParaRPr>
          </a:p>
          <a:p>
            <a:r>
              <a:rPr lang="en-US" sz="1400" b="1" dirty="0" smtClean="0">
                <a:solidFill>
                  <a:schemeClr val="bg1"/>
                </a:solidFill>
              </a:rPr>
              <a:t>Market place</a:t>
            </a:r>
          </a:p>
          <a:p>
            <a:r>
              <a:rPr lang="en-US" sz="1400" b="1" dirty="0" smtClean="0">
                <a:solidFill>
                  <a:schemeClr val="bg1"/>
                </a:solidFill>
              </a:rPr>
              <a:t>Partner centre</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bg1"/>
              </a:solidFill>
              <a:effectLst/>
              <a:latin typeface="Arial" charset="0"/>
            </a:endParaRPr>
          </a:p>
        </p:txBody>
      </p:sp>
      <p:sp>
        <p:nvSpPr>
          <p:cNvPr id="32" name="Rounded Rectangle 31"/>
          <p:cNvSpPr/>
          <p:nvPr/>
        </p:nvSpPr>
        <p:spPr bwMode="auto">
          <a:xfrm>
            <a:off x="6566453" y="2963899"/>
            <a:ext cx="1928192" cy="3109950"/>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chemeClr val="bg1"/>
                </a:solidFill>
              </a:rPr>
              <a:t>Partners</a:t>
            </a:r>
          </a:p>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smtClean="0">
              <a:solidFill>
                <a:schemeClr val="bg1"/>
              </a:solidFill>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b="1" dirty="0" smtClean="0">
                <a:solidFill>
                  <a:schemeClr val="bg1"/>
                </a:solidFill>
              </a:rPr>
              <a:t>OSs</a:t>
            </a:r>
          </a:p>
          <a:p>
            <a:pPr marL="0" marR="0" indent="0" algn="l" defTabSz="914400" rtl="0" eaLnBrk="0" fontAlgn="base" latinLnBrk="0" hangingPunct="0">
              <a:lnSpc>
                <a:spcPct val="100000"/>
              </a:lnSpc>
              <a:spcBef>
                <a:spcPct val="0"/>
              </a:spcBef>
              <a:spcAft>
                <a:spcPct val="0"/>
              </a:spcAft>
              <a:buClrTx/>
              <a:buSzTx/>
              <a:buFontTx/>
              <a:buNone/>
              <a:tabLst/>
            </a:pPr>
            <a:r>
              <a:rPr lang="en-US" sz="1400" b="1" dirty="0" smtClean="0">
                <a:solidFill>
                  <a:schemeClr val="bg1"/>
                </a:solidFill>
              </a:rPr>
              <a:t>BSPs</a:t>
            </a:r>
          </a:p>
          <a:p>
            <a:pPr marL="0" marR="0" indent="0" algn="l" defTabSz="914400" rtl="0" eaLnBrk="0" fontAlgn="base" latinLnBrk="0" hangingPunct="0">
              <a:lnSpc>
                <a:spcPct val="100000"/>
              </a:lnSpc>
              <a:spcBef>
                <a:spcPct val="0"/>
              </a:spcBef>
              <a:spcAft>
                <a:spcPct val="0"/>
              </a:spcAft>
              <a:buClrTx/>
              <a:buSzTx/>
              <a:buFontTx/>
              <a:buNone/>
              <a:tabLst/>
            </a:pPr>
            <a:endParaRPr lang="en-US" sz="1400" b="1" dirty="0" smtClean="0">
              <a:solidFill>
                <a:schemeClr val="bg1"/>
              </a:solidFill>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Middleware</a:t>
            </a:r>
          </a:p>
          <a:p>
            <a:pPr marL="0" marR="0" indent="0" algn="l" defTabSz="914400" rtl="0" eaLnBrk="0" fontAlgn="base" latinLnBrk="0" hangingPunct="0">
              <a:lnSpc>
                <a:spcPct val="100000"/>
              </a:lnSpc>
              <a:spcBef>
                <a:spcPct val="0"/>
              </a:spcBef>
              <a:spcAft>
                <a:spcPct val="0"/>
              </a:spcAft>
              <a:buClrTx/>
              <a:buSzTx/>
              <a:buFontTx/>
              <a:buNone/>
              <a:tabLst/>
            </a:pPr>
            <a:endParaRPr lang="en-US" sz="1400" b="1" dirty="0" smtClean="0">
              <a:solidFill>
                <a:schemeClr val="bg1"/>
              </a:solidFill>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b="1" dirty="0" smtClean="0">
                <a:solidFill>
                  <a:schemeClr val="bg1"/>
                </a:solidFill>
              </a:rPr>
              <a:t>3</a:t>
            </a:r>
            <a:r>
              <a:rPr lang="en-US" sz="1400" b="1" baseline="30000" dirty="0" smtClean="0">
                <a:solidFill>
                  <a:schemeClr val="bg1"/>
                </a:solidFill>
              </a:rPr>
              <a:t>rd</a:t>
            </a:r>
            <a:r>
              <a:rPr lang="en-US" sz="1400" b="1" dirty="0" smtClean="0">
                <a:solidFill>
                  <a:schemeClr val="bg1"/>
                </a:solidFill>
              </a:rPr>
              <a:t> Party Tools</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bg1"/>
              </a:solidFill>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b="1" dirty="0" smtClean="0">
                <a:solidFill>
                  <a:schemeClr val="bg1"/>
                </a:solidFill>
              </a:rPr>
              <a:t>Support</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bg1"/>
              </a:solidFill>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400" b="1" dirty="0" smtClean="0">
                <a:solidFill>
                  <a:schemeClr val="bg1"/>
                </a:solidFill>
              </a:rPr>
              <a:t>Design Services</a:t>
            </a:r>
            <a:endParaRPr kumimoji="0" lang="en-US" sz="1400" b="1" i="0" u="none" strike="noStrike" cap="none" normalizeH="0" baseline="0" dirty="0" smtClean="0">
              <a:ln>
                <a:noFill/>
              </a:ln>
              <a:solidFill>
                <a:schemeClr val="bg1"/>
              </a:solidFill>
              <a:effectLst/>
              <a:latin typeface="Arial" charset="0"/>
            </a:endParaRPr>
          </a:p>
        </p:txBody>
      </p:sp>
      <p:grpSp>
        <p:nvGrpSpPr>
          <p:cNvPr id="2" name="Group 38"/>
          <p:cNvGrpSpPr/>
          <p:nvPr/>
        </p:nvGrpSpPr>
        <p:grpSpPr>
          <a:xfrm>
            <a:off x="6553718" y="1095579"/>
            <a:ext cx="1953662" cy="1595117"/>
            <a:chOff x="6647002" y="812319"/>
            <a:chExt cx="1953662" cy="1595117"/>
          </a:xfrm>
        </p:grpSpPr>
        <p:pic>
          <p:nvPicPr>
            <p:cNvPr id="1027" name="Picture 3"/>
            <p:cNvPicPr>
              <a:picLocks noChangeAspect="1" noChangeArrowheads="1"/>
            </p:cNvPicPr>
            <p:nvPr/>
          </p:nvPicPr>
          <p:blipFill>
            <a:blip r:embed="rId3" cstate="print"/>
            <a:srcRect/>
            <a:stretch>
              <a:fillRect/>
            </a:stretch>
          </p:blipFill>
          <p:spPr bwMode="auto">
            <a:xfrm>
              <a:off x="6647002" y="812319"/>
              <a:ext cx="1330808" cy="1123834"/>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7245008" y="976315"/>
              <a:ext cx="1355656" cy="1159417"/>
            </a:xfrm>
            <a:prstGeom prst="rect">
              <a:avLst/>
            </a:prstGeom>
            <a:noFill/>
            <a:ln w="9525">
              <a:noFill/>
              <a:miter lim="800000"/>
              <a:headEnd/>
              <a:tailEnd/>
            </a:ln>
          </p:spPr>
        </p:pic>
        <p:pic>
          <p:nvPicPr>
            <p:cNvPr id="36" name="Picture 2"/>
            <p:cNvPicPr>
              <a:picLocks noChangeAspect="1" noChangeArrowheads="1"/>
            </p:cNvPicPr>
            <p:nvPr/>
          </p:nvPicPr>
          <p:blipFill>
            <a:blip r:embed="rId5" cstate="print"/>
            <a:srcRect/>
            <a:stretch>
              <a:fillRect/>
            </a:stretch>
          </p:blipFill>
          <p:spPr bwMode="auto">
            <a:xfrm>
              <a:off x="6907282" y="1335268"/>
              <a:ext cx="1269309" cy="1072168"/>
            </a:xfrm>
            <a:prstGeom prst="rect">
              <a:avLst/>
            </a:prstGeom>
            <a:noFill/>
            <a:ln w="9525">
              <a:noFill/>
              <a:miter lim="800000"/>
              <a:headEnd/>
              <a:tailEnd/>
            </a:ln>
          </p:spPr>
        </p:pic>
      </p:grpSp>
      <p:cxnSp>
        <p:nvCxnSpPr>
          <p:cNvPr id="49" name="Straight Connector 48"/>
          <p:cNvCxnSpPr/>
          <p:nvPr/>
        </p:nvCxnSpPr>
        <p:spPr bwMode="auto">
          <a:xfrm>
            <a:off x="509607" y="3421786"/>
            <a:ext cx="803897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6424637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136904" cy="779320"/>
          </a:xfrm>
        </p:spPr>
        <p:txBody>
          <a:bodyPr/>
          <a:lstStyle/>
          <a:p>
            <a:r>
              <a:rPr lang="en-US" dirty="0" smtClean="0"/>
              <a:t>Linux Mainline Release Cycle</a:t>
            </a:r>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smtClean="0"/>
              <a:pPr>
                <a:defRPr/>
              </a:pPr>
              <a:t>92</a:t>
            </a:fld>
            <a:endParaRPr lang="en-US" dirty="0"/>
          </a:p>
        </p:txBody>
      </p:sp>
      <p:sp>
        <p:nvSpPr>
          <p:cNvPr id="5" name="Rounded Rectangle 4"/>
          <p:cNvSpPr/>
          <p:nvPr/>
        </p:nvSpPr>
        <p:spPr bwMode="auto">
          <a:xfrm>
            <a:off x="1195821" y="2794697"/>
            <a:ext cx="914400" cy="9144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smtClean="0"/>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t>v3.7</a:t>
            </a:r>
            <a:endParaRPr kumimoji="0" lang="en-US" sz="1800" b="0" i="0" u="none" strike="noStrike" cap="none" normalizeH="0" baseline="0" dirty="0" smtClean="0">
              <a:ln>
                <a:noFill/>
              </a:ln>
              <a:solidFill>
                <a:schemeClr val="tx1"/>
              </a:solidFill>
              <a:effectLst/>
              <a:latin typeface="Arial" charset="0"/>
            </a:endParaRPr>
          </a:p>
        </p:txBody>
      </p:sp>
      <p:sp>
        <p:nvSpPr>
          <p:cNvPr id="6" name="Rounded Rectangle 5"/>
          <p:cNvSpPr/>
          <p:nvPr/>
        </p:nvSpPr>
        <p:spPr bwMode="auto">
          <a:xfrm>
            <a:off x="4292120" y="2794697"/>
            <a:ext cx="914400" cy="9144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smtClean="0"/>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t>v</a:t>
            </a:r>
            <a:r>
              <a:rPr kumimoji="0" lang="en-US" sz="1800" b="0" i="0" u="none" strike="noStrike" cap="none" normalizeH="0" baseline="0" dirty="0" smtClean="0">
                <a:ln>
                  <a:noFill/>
                </a:ln>
                <a:solidFill>
                  <a:schemeClr val="tx1"/>
                </a:solidFill>
                <a:effectLst/>
                <a:latin typeface="Arial" charset="0"/>
              </a:rPr>
              <a:t>3.8</a:t>
            </a:r>
          </a:p>
        </p:txBody>
      </p:sp>
      <p:sp>
        <p:nvSpPr>
          <p:cNvPr id="7" name="Rounded Rectangle 6"/>
          <p:cNvSpPr/>
          <p:nvPr/>
        </p:nvSpPr>
        <p:spPr bwMode="auto">
          <a:xfrm>
            <a:off x="7326634" y="2794697"/>
            <a:ext cx="914400" cy="9144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smtClean="0"/>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t>v</a:t>
            </a:r>
            <a:r>
              <a:rPr kumimoji="0" lang="en-US" sz="1800" b="0" i="0" u="none" strike="noStrike" cap="none" normalizeH="0" baseline="0" dirty="0" smtClean="0">
                <a:ln>
                  <a:noFill/>
                </a:ln>
                <a:solidFill>
                  <a:schemeClr val="tx1"/>
                </a:solidFill>
                <a:effectLst/>
                <a:latin typeface="Arial" charset="0"/>
              </a:rPr>
              <a:t>3.9</a:t>
            </a:r>
          </a:p>
        </p:txBody>
      </p:sp>
      <p:cxnSp>
        <p:nvCxnSpPr>
          <p:cNvPr id="9" name="Straight Arrow Connector 8"/>
          <p:cNvCxnSpPr>
            <a:endCxn id="12" idx="1"/>
          </p:cNvCxnSpPr>
          <p:nvPr/>
        </p:nvCxnSpPr>
        <p:spPr bwMode="auto">
          <a:xfrm flipV="1">
            <a:off x="2110221" y="3251898"/>
            <a:ext cx="323643" cy="103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 name="Straight Arrow Connector 10"/>
          <p:cNvCxnSpPr>
            <a:stCxn id="6" idx="3"/>
            <a:endCxn id="16" idx="1"/>
          </p:cNvCxnSpPr>
          <p:nvPr/>
        </p:nvCxnSpPr>
        <p:spPr bwMode="auto">
          <a:xfrm>
            <a:off x="5206520" y="3251897"/>
            <a:ext cx="323643" cy="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 name="Rounded Rectangle 11"/>
          <p:cNvSpPr/>
          <p:nvPr/>
        </p:nvSpPr>
        <p:spPr bwMode="auto">
          <a:xfrm>
            <a:off x="2433864" y="3109795"/>
            <a:ext cx="407773" cy="284205"/>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100" dirty="0" smtClean="0"/>
              <a:t>rc</a:t>
            </a:r>
            <a:r>
              <a:rPr kumimoji="0" lang="en-US" sz="1100" b="0" i="0" u="none" strike="noStrike" cap="none" normalizeH="0" baseline="0" dirty="0" smtClean="0">
                <a:ln>
                  <a:noFill/>
                </a:ln>
                <a:solidFill>
                  <a:schemeClr val="tx1"/>
                </a:solidFill>
                <a:effectLst/>
                <a:latin typeface="Arial" charset="0"/>
              </a:rPr>
              <a:t>1</a:t>
            </a:r>
          </a:p>
        </p:txBody>
      </p:sp>
      <p:sp>
        <p:nvSpPr>
          <p:cNvPr id="14" name="Rounded Rectangle 13"/>
          <p:cNvSpPr/>
          <p:nvPr/>
        </p:nvSpPr>
        <p:spPr bwMode="auto">
          <a:xfrm>
            <a:off x="3560704" y="3109795"/>
            <a:ext cx="407773" cy="284205"/>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100" dirty="0" err="1" smtClean="0"/>
              <a:t>rcn</a:t>
            </a:r>
            <a:endParaRPr kumimoji="0" lang="en-US" sz="1100" b="0" i="0" u="none" strike="noStrike" cap="none" normalizeH="0" baseline="0" dirty="0" smtClean="0">
              <a:ln>
                <a:noFill/>
              </a:ln>
              <a:solidFill>
                <a:schemeClr val="tx1"/>
              </a:solidFill>
              <a:effectLst/>
              <a:latin typeface="Arial" charset="0"/>
            </a:endParaRPr>
          </a:p>
        </p:txBody>
      </p:sp>
      <p:sp>
        <p:nvSpPr>
          <p:cNvPr id="15" name="Rounded Rectangle 14"/>
          <p:cNvSpPr/>
          <p:nvPr/>
        </p:nvSpPr>
        <p:spPr bwMode="auto">
          <a:xfrm>
            <a:off x="6595218" y="3109795"/>
            <a:ext cx="407773" cy="284205"/>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100" dirty="0" err="1" smtClean="0"/>
              <a:t>rcn</a:t>
            </a:r>
            <a:endParaRPr kumimoji="0" lang="en-US" sz="1100" b="0" i="0" u="none" strike="noStrike" cap="none" normalizeH="0" baseline="0" dirty="0" smtClean="0">
              <a:ln>
                <a:noFill/>
              </a:ln>
              <a:solidFill>
                <a:schemeClr val="tx1"/>
              </a:solidFill>
              <a:effectLst/>
              <a:latin typeface="Arial" charset="0"/>
            </a:endParaRPr>
          </a:p>
        </p:txBody>
      </p:sp>
      <p:sp>
        <p:nvSpPr>
          <p:cNvPr id="16" name="Rounded Rectangle 15"/>
          <p:cNvSpPr/>
          <p:nvPr/>
        </p:nvSpPr>
        <p:spPr bwMode="auto">
          <a:xfrm>
            <a:off x="5530163" y="3109795"/>
            <a:ext cx="407773" cy="284205"/>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100" dirty="0" smtClean="0"/>
              <a:t>rc</a:t>
            </a:r>
            <a:r>
              <a:rPr kumimoji="0" lang="en-US" sz="1100" b="0" i="0" u="none" strike="noStrike" cap="none" normalizeH="0" baseline="0" dirty="0" smtClean="0">
                <a:ln>
                  <a:noFill/>
                </a:ln>
                <a:solidFill>
                  <a:schemeClr val="tx1"/>
                </a:solidFill>
                <a:effectLst/>
                <a:latin typeface="Arial" charset="0"/>
              </a:rPr>
              <a:t>1</a:t>
            </a:r>
          </a:p>
        </p:txBody>
      </p:sp>
      <p:sp>
        <p:nvSpPr>
          <p:cNvPr id="17" name="Rounded Rectangle 16"/>
          <p:cNvSpPr/>
          <p:nvPr/>
        </p:nvSpPr>
        <p:spPr bwMode="auto">
          <a:xfrm>
            <a:off x="8564679" y="3109795"/>
            <a:ext cx="407773" cy="284205"/>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100" dirty="0" smtClean="0"/>
              <a:t>rc</a:t>
            </a:r>
            <a:r>
              <a:rPr kumimoji="0" lang="en-US" sz="1100" b="0" i="0" u="none" strike="noStrike" cap="none" normalizeH="0" baseline="0" dirty="0" smtClean="0">
                <a:ln>
                  <a:noFill/>
                </a:ln>
                <a:solidFill>
                  <a:schemeClr val="tx1"/>
                </a:solidFill>
                <a:effectLst/>
                <a:latin typeface="Arial" charset="0"/>
              </a:rPr>
              <a:t>1</a:t>
            </a:r>
          </a:p>
        </p:txBody>
      </p:sp>
      <p:cxnSp>
        <p:nvCxnSpPr>
          <p:cNvPr id="22" name="Straight Arrow Connector 21"/>
          <p:cNvCxnSpPr>
            <a:stCxn id="12" idx="3"/>
            <a:endCxn id="14" idx="1"/>
          </p:cNvCxnSpPr>
          <p:nvPr/>
        </p:nvCxnSpPr>
        <p:spPr bwMode="auto">
          <a:xfrm>
            <a:off x="2841637" y="3251898"/>
            <a:ext cx="719067" cy="0"/>
          </a:xfrm>
          <a:prstGeom prst="straightConnector1">
            <a:avLst/>
          </a:prstGeom>
          <a:solidFill>
            <a:schemeClr val="accent1"/>
          </a:solidFill>
          <a:ln w="9525" cap="flat" cmpd="sng" algn="ctr">
            <a:solidFill>
              <a:schemeClr val="tx1"/>
            </a:solidFill>
            <a:prstDash val="dash"/>
            <a:round/>
            <a:headEnd type="none" w="med" len="med"/>
            <a:tailEnd type="arrow"/>
          </a:ln>
          <a:effectLst/>
        </p:spPr>
      </p:cxnSp>
      <p:cxnSp>
        <p:nvCxnSpPr>
          <p:cNvPr id="24" name="Straight Arrow Connector 23"/>
          <p:cNvCxnSpPr>
            <a:endCxn id="15" idx="1"/>
          </p:cNvCxnSpPr>
          <p:nvPr/>
        </p:nvCxnSpPr>
        <p:spPr bwMode="auto">
          <a:xfrm flipV="1">
            <a:off x="5937936" y="3251898"/>
            <a:ext cx="657282" cy="15"/>
          </a:xfrm>
          <a:prstGeom prst="straightConnector1">
            <a:avLst/>
          </a:prstGeom>
          <a:solidFill>
            <a:schemeClr val="accent1"/>
          </a:solidFill>
          <a:ln w="9525" cap="flat" cmpd="sng" algn="ctr">
            <a:solidFill>
              <a:schemeClr val="tx1"/>
            </a:solidFill>
            <a:prstDash val="dash"/>
            <a:round/>
            <a:headEnd type="none" w="med" len="med"/>
            <a:tailEnd type="arrow"/>
          </a:ln>
          <a:effectLst/>
        </p:spPr>
      </p:cxnSp>
      <p:cxnSp>
        <p:nvCxnSpPr>
          <p:cNvPr id="26" name="Straight Arrow Connector 25"/>
          <p:cNvCxnSpPr>
            <a:stCxn id="14" idx="3"/>
            <a:endCxn id="6" idx="1"/>
          </p:cNvCxnSpPr>
          <p:nvPr/>
        </p:nvCxnSpPr>
        <p:spPr bwMode="auto">
          <a:xfrm flipV="1">
            <a:off x="3968477" y="3251897"/>
            <a:ext cx="323643" cy="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flipV="1">
            <a:off x="7002991" y="3248808"/>
            <a:ext cx="323643" cy="617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a:stCxn id="7" idx="3"/>
            <a:endCxn id="17" idx="1"/>
          </p:cNvCxnSpPr>
          <p:nvPr/>
        </p:nvCxnSpPr>
        <p:spPr bwMode="auto">
          <a:xfrm>
            <a:off x="8241034" y="3251897"/>
            <a:ext cx="323645" cy="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6" name="Straight Arrow Connector 35"/>
          <p:cNvCxnSpPr/>
          <p:nvPr/>
        </p:nvCxnSpPr>
        <p:spPr bwMode="auto">
          <a:xfrm>
            <a:off x="2123728" y="1556792"/>
            <a:ext cx="5537461" cy="12517"/>
          </a:xfrm>
          <a:prstGeom prst="straightConnector1">
            <a:avLst/>
          </a:prstGeom>
          <a:solidFill>
            <a:schemeClr val="accent1"/>
          </a:solidFill>
          <a:ln w="15875" cap="flat" cmpd="sng" algn="ctr">
            <a:solidFill>
              <a:schemeClr val="tx1"/>
            </a:solidFill>
            <a:prstDash val="solid"/>
            <a:round/>
            <a:headEnd type="none" w="med" len="med"/>
            <a:tailEnd type="arrow"/>
          </a:ln>
          <a:effectLst/>
        </p:spPr>
      </p:cxnSp>
      <p:sp>
        <p:nvSpPr>
          <p:cNvPr id="37" name="TextBox 36"/>
          <p:cNvSpPr txBox="1"/>
          <p:nvPr/>
        </p:nvSpPr>
        <p:spPr>
          <a:xfrm>
            <a:off x="2059767" y="3707036"/>
            <a:ext cx="939113" cy="523220"/>
          </a:xfrm>
          <a:prstGeom prst="rect">
            <a:avLst/>
          </a:prstGeom>
          <a:noFill/>
        </p:spPr>
        <p:txBody>
          <a:bodyPr wrap="square" rtlCol="0">
            <a:spAutoFit/>
          </a:bodyPr>
          <a:lstStyle/>
          <a:p>
            <a:r>
              <a:rPr lang="en-US" sz="1400" b="1" dirty="0" smtClean="0"/>
              <a:t>Merge Window </a:t>
            </a:r>
            <a:endParaRPr lang="en-US" sz="1400" b="1" dirty="0"/>
          </a:p>
        </p:txBody>
      </p:sp>
      <p:cxnSp>
        <p:nvCxnSpPr>
          <p:cNvPr id="39" name="Straight Connector 38"/>
          <p:cNvCxnSpPr/>
          <p:nvPr/>
        </p:nvCxnSpPr>
        <p:spPr bwMode="auto">
          <a:xfrm>
            <a:off x="2863988" y="3756469"/>
            <a:ext cx="0" cy="3954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2114327" y="3760585"/>
            <a:ext cx="0" cy="3954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a:off x="4338587" y="3772942"/>
            <a:ext cx="0" cy="39541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3" name="TextBox 42"/>
          <p:cNvSpPr txBox="1"/>
          <p:nvPr/>
        </p:nvSpPr>
        <p:spPr>
          <a:xfrm>
            <a:off x="5134083" y="3686438"/>
            <a:ext cx="939113" cy="523220"/>
          </a:xfrm>
          <a:prstGeom prst="rect">
            <a:avLst/>
          </a:prstGeom>
          <a:noFill/>
        </p:spPr>
        <p:txBody>
          <a:bodyPr wrap="square" rtlCol="0">
            <a:spAutoFit/>
          </a:bodyPr>
          <a:lstStyle/>
          <a:p>
            <a:r>
              <a:rPr lang="en-US" sz="1400" b="1" dirty="0" smtClean="0"/>
              <a:t>Merge Window </a:t>
            </a:r>
            <a:endParaRPr lang="en-US" sz="1400" b="1" dirty="0"/>
          </a:p>
        </p:txBody>
      </p:sp>
      <p:cxnSp>
        <p:nvCxnSpPr>
          <p:cNvPr id="44" name="Straight Connector 43"/>
          <p:cNvCxnSpPr/>
          <p:nvPr/>
        </p:nvCxnSpPr>
        <p:spPr bwMode="auto">
          <a:xfrm>
            <a:off x="5957354" y="3735871"/>
            <a:ext cx="0" cy="3954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a:off x="5207693" y="3739987"/>
            <a:ext cx="0" cy="39541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6" name="TextBox 45"/>
          <p:cNvSpPr txBox="1"/>
          <p:nvPr/>
        </p:nvSpPr>
        <p:spPr>
          <a:xfrm>
            <a:off x="3023590" y="3818244"/>
            <a:ext cx="1237839" cy="307777"/>
          </a:xfrm>
          <a:prstGeom prst="rect">
            <a:avLst/>
          </a:prstGeom>
          <a:noFill/>
        </p:spPr>
        <p:txBody>
          <a:bodyPr wrap="none" rtlCol="0">
            <a:spAutoFit/>
          </a:bodyPr>
          <a:lstStyle/>
          <a:p>
            <a:r>
              <a:rPr lang="en-US" sz="1400" b="1" dirty="0" smtClean="0"/>
              <a:t>Stabilization</a:t>
            </a:r>
            <a:endParaRPr lang="en-US" sz="1400" b="1" dirty="0"/>
          </a:p>
        </p:txBody>
      </p:sp>
      <p:sp>
        <p:nvSpPr>
          <p:cNvPr id="48" name="TextBox 47"/>
          <p:cNvSpPr txBox="1"/>
          <p:nvPr/>
        </p:nvSpPr>
        <p:spPr>
          <a:xfrm>
            <a:off x="6019129" y="3785289"/>
            <a:ext cx="1237839" cy="307777"/>
          </a:xfrm>
          <a:prstGeom prst="rect">
            <a:avLst/>
          </a:prstGeom>
          <a:noFill/>
        </p:spPr>
        <p:txBody>
          <a:bodyPr wrap="none" rtlCol="0">
            <a:spAutoFit/>
          </a:bodyPr>
          <a:lstStyle/>
          <a:p>
            <a:r>
              <a:rPr lang="en-US" sz="1400" b="1" dirty="0" smtClean="0"/>
              <a:t>Stabilization</a:t>
            </a:r>
            <a:endParaRPr lang="en-US" sz="1400" b="1" dirty="0"/>
          </a:p>
        </p:txBody>
      </p:sp>
      <p:sp>
        <p:nvSpPr>
          <p:cNvPr id="49" name="TextBox 48"/>
          <p:cNvSpPr txBox="1"/>
          <p:nvPr/>
        </p:nvSpPr>
        <p:spPr>
          <a:xfrm>
            <a:off x="8149191" y="3698795"/>
            <a:ext cx="939113" cy="523220"/>
          </a:xfrm>
          <a:prstGeom prst="rect">
            <a:avLst/>
          </a:prstGeom>
          <a:noFill/>
        </p:spPr>
        <p:txBody>
          <a:bodyPr wrap="square" rtlCol="0">
            <a:spAutoFit/>
          </a:bodyPr>
          <a:lstStyle/>
          <a:p>
            <a:r>
              <a:rPr lang="en-US" sz="1400" b="1" dirty="0" smtClean="0"/>
              <a:t>Merge Window </a:t>
            </a:r>
            <a:endParaRPr lang="en-US" sz="1400" b="1" dirty="0"/>
          </a:p>
        </p:txBody>
      </p:sp>
      <p:cxnSp>
        <p:nvCxnSpPr>
          <p:cNvPr id="50" name="Straight Connector 49"/>
          <p:cNvCxnSpPr/>
          <p:nvPr/>
        </p:nvCxnSpPr>
        <p:spPr bwMode="auto">
          <a:xfrm>
            <a:off x="8972462" y="3748228"/>
            <a:ext cx="0" cy="3954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a:off x="8222801" y="3752344"/>
            <a:ext cx="0" cy="3954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7345454" y="3727630"/>
            <a:ext cx="0" cy="39541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4" name="Rounded Rectangle 83"/>
          <p:cNvSpPr/>
          <p:nvPr/>
        </p:nvSpPr>
        <p:spPr bwMode="auto">
          <a:xfrm>
            <a:off x="11454498" y="2467064"/>
            <a:ext cx="549581" cy="271861"/>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100" dirty="0" smtClean="0"/>
              <a:t>3.7.1</a:t>
            </a:r>
            <a:endParaRPr kumimoji="0" lang="en-US" sz="1100" b="0" i="0" u="none" strike="noStrike" cap="none" normalizeH="0" baseline="0" dirty="0" smtClean="0">
              <a:ln>
                <a:noFill/>
              </a:ln>
              <a:solidFill>
                <a:schemeClr val="tx1"/>
              </a:solidFill>
              <a:effectLst/>
              <a:latin typeface="Arial" charset="0"/>
            </a:endParaRPr>
          </a:p>
        </p:txBody>
      </p:sp>
      <p:sp>
        <p:nvSpPr>
          <p:cNvPr id="85" name="Rounded Rectangle 84"/>
          <p:cNvSpPr/>
          <p:nvPr/>
        </p:nvSpPr>
        <p:spPr bwMode="auto">
          <a:xfrm>
            <a:off x="12432344" y="2467064"/>
            <a:ext cx="549581" cy="271861"/>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100" dirty="0" smtClean="0"/>
              <a:t>3.7.1</a:t>
            </a:r>
            <a:endParaRPr kumimoji="0" lang="en-US" sz="1100" b="0" i="0" u="none" strike="noStrike" cap="none" normalizeH="0" baseline="0" dirty="0" smtClean="0">
              <a:ln>
                <a:noFill/>
              </a:ln>
              <a:solidFill>
                <a:schemeClr val="tx1"/>
              </a:solidFill>
              <a:effectLst/>
              <a:latin typeface="Arial" charset="0"/>
            </a:endParaRPr>
          </a:p>
        </p:txBody>
      </p:sp>
      <p:sp>
        <p:nvSpPr>
          <p:cNvPr id="88" name="TextBox 87"/>
          <p:cNvSpPr txBox="1"/>
          <p:nvPr/>
        </p:nvSpPr>
        <p:spPr>
          <a:xfrm>
            <a:off x="0" y="2815022"/>
            <a:ext cx="1146220" cy="1015663"/>
          </a:xfrm>
          <a:prstGeom prst="rect">
            <a:avLst/>
          </a:prstGeom>
          <a:noFill/>
        </p:spPr>
        <p:txBody>
          <a:bodyPr wrap="square" rtlCol="0">
            <a:spAutoFit/>
          </a:bodyPr>
          <a:lstStyle/>
          <a:p>
            <a:r>
              <a:rPr lang="en-US" sz="1200" b="1" dirty="0" smtClean="0"/>
              <a:t>Mainline</a:t>
            </a:r>
          </a:p>
          <a:p>
            <a:r>
              <a:rPr lang="en-US" sz="1200" b="1" dirty="0" smtClean="0"/>
              <a:t>Kernel Development</a:t>
            </a:r>
          </a:p>
          <a:p>
            <a:r>
              <a:rPr lang="en-US" sz="1200" b="1" dirty="0" smtClean="0"/>
              <a:t>Branch</a:t>
            </a:r>
          </a:p>
          <a:p>
            <a:r>
              <a:rPr lang="en-US" sz="1200" b="1" dirty="0" smtClean="0"/>
              <a:t>(Kernel.org)</a:t>
            </a:r>
            <a:endParaRPr lang="en-US" sz="1200" b="1" dirty="0"/>
          </a:p>
        </p:txBody>
      </p:sp>
      <p:sp>
        <p:nvSpPr>
          <p:cNvPr id="90" name="TextBox 89"/>
          <p:cNvSpPr txBox="1"/>
          <p:nvPr/>
        </p:nvSpPr>
        <p:spPr>
          <a:xfrm>
            <a:off x="28770" y="4305113"/>
            <a:ext cx="1146220" cy="1015663"/>
          </a:xfrm>
          <a:prstGeom prst="rect">
            <a:avLst/>
          </a:prstGeom>
          <a:noFill/>
        </p:spPr>
        <p:txBody>
          <a:bodyPr wrap="square" rtlCol="0">
            <a:spAutoFit/>
          </a:bodyPr>
          <a:lstStyle/>
          <a:p>
            <a:r>
              <a:rPr lang="en-US" sz="1200" b="1" dirty="0" smtClean="0"/>
              <a:t>Community </a:t>
            </a:r>
          </a:p>
          <a:p>
            <a:r>
              <a:rPr lang="en-US" sz="1200" b="1" dirty="0" smtClean="0"/>
              <a:t>Accepted</a:t>
            </a:r>
          </a:p>
          <a:p>
            <a:r>
              <a:rPr lang="en-US" sz="1200" b="1" dirty="0" smtClean="0"/>
              <a:t>Code &amp;</a:t>
            </a:r>
          </a:p>
          <a:p>
            <a:r>
              <a:rPr lang="en-US" sz="1200" b="1" dirty="0" smtClean="0"/>
              <a:t>Altera</a:t>
            </a:r>
          </a:p>
          <a:p>
            <a:r>
              <a:rPr lang="en-US" sz="1200" b="1" dirty="0" smtClean="0"/>
              <a:t>Upstream</a:t>
            </a:r>
            <a:endParaRPr lang="en-US" sz="1200" b="1" dirty="0"/>
          </a:p>
        </p:txBody>
      </p:sp>
      <p:cxnSp>
        <p:nvCxnSpPr>
          <p:cNvPr id="92" name="Straight Arrow Connector 91"/>
          <p:cNvCxnSpPr/>
          <p:nvPr/>
        </p:nvCxnSpPr>
        <p:spPr bwMode="auto">
          <a:xfrm flipV="1">
            <a:off x="1174990" y="5286375"/>
            <a:ext cx="7778510" cy="5044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6" name="Straight Arrow Connector 95"/>
          <p:cNvCxnSpPr/>
          <p:nvPr/>
        </p:nvCxnSpPr>
        <p:spPr bwMode="auto">
          <a:xfrm flipV="1">
            <a:off x="1819275" y="4285099"/>
            <a:ext cx="466723" cy="102985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7" name="Straight Arrow Connector 96"/>
          <p:cNvCxnSpPr/>
          <p:nvPr/>
        </p:nvCxnSpPr>
        <p:spPr bwMode="auto">
          <a:xfrm flipV="1">
            <a:off x="1997676" y="4313929"/>
            <a:ext cx="457200" cy="10132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8" name="Straight Arrow Connector 97"/>
          <p:cNvCxnSpPr/>
          <p:nvPr/>
        </p:nvCxnSpPr>
        <p:spPr bwMode="auto">
          <a:xfrm flipV="1">
            <a:off x="2166553" y="4313929"/>
            <a:ext cx="457200" cy="10132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9" name="Straight Arrow Connector 98"/>
          <p:cNvCxnSpPr/>
          <p:nvPr/>
        </p:nvCxnSpPr>
        <p:spPr bwMode="auto">
          <a:xfrm flipV="1">
            <a:off x="4860379" y="4298741"/>
            <a:ext cx="457200" cy="10132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0" name="Straight Arrow Connector 99"/>
          <p:cNvCxnSpPr/>
          <p:nvPr/>
        </p:nvCxnSpPr>
        <p:spPr bwMode="auto">
          <a:xfrm flipV="1">
            <a:off x="5029257" y="4294230"/>
            <a:ext cx="457200" cy="10132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1" name="Straight Arrow Connector 100"/>
          <p:cNvCxnSpPr/>
          <p:nvPr/>
        </p:nvCxnSpPr>
        <p:spPr bwMode="auto">
          <a:xfrm flipV="1">
            <a:off x="5198134" y="4294230"/>
            <a:ext cx="457200" cy="10132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2" name="Straight Arrow Connector 101"/>
          <p:cNvCxnSpPr/>
          <p:nvPr/>
        </p:nvCxnSpPr>
        <p:spPr bwMode="auto">
          <a:xfrm flipV="1">
            <a:off x="7962900" y="4223818"/>
            <a:ext cx="472759" cy="106255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3" name="Straight Arrow Connector 102"/>
          <p:cNvCxnSpPr/>
          <p:nvPr/>
        </p:nvCxnSpPr>
        <p:spPr bwMode="auto">
          <a:xfrm flipV="1">
            <a:off x="8147337" y="4281226"/>
            <a:ext cx="457200" cy="10132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4" name="Straight Arrow Connector 103"/>
          <p:cNvCxnSpPr/>
          <p:nvPr/>
        </p:nvCxnSpPr>
        <p:spPr bwMode="auto">
          <a:xfrm flipV="1">
            <a:off x="8316214" y="4281226"/>
            <a:ext cx="457200" cy="10132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9" name="TextBox 108"/>
          <p:cNvSpPr txBox="1"/>
          <p:nvPr/>
        </p:nvSpPr>
        <p:spPr>
          <a:xfrm>
            <a:off x="1852613" y="4595813"/>
            <a:ext cx="690562" cy="369332"/>
          </a:xfrm>
          <a:prstGeom prst="rect">
            <a:avLst/>
          </a:prstGeom>
          <a:noFill/>
        </p:spPr>
        <p:txBody>
          <a:bodyPr wrap="square" rtlCol="0">
            <a:spAutoFit/>
          </a:bodyPr>
          <a:lstStyle/>
          <a:p>
            <a:pPr algn="ctr"/>
            <a:r>
              <a:rPr lang="en-US" sz="900" b="1" dirty="0" smtClean="0"/>
              <a:t>New Features</a:t>
            </a:r>
            <a:endParaRPr lang="en-US" sz="900" b="1" dirty="0"/>
          </a:p>
        </p:txBody>
      </p:sp>
      <p:sp>
        <p:nvSpPr>
          <p:cNvPr id="111" name="TextBox 110"/>
          <p:cNvSpPr txBox="1"/>
          <p:nvPr/>
        </p:nvSpPr>
        <p:spPr>
          <a:xfrm>
            <a:off x="4900917" y="4571982"/>
            <a:ext cx="671208" cy="369332"/>
          </a:xfrm>
          <a:prstGeom prst="rect">
            <a:avLst/>
          </a:prstGeom>
          <a:noFill/>
        </p:spPr>
        <p:txBody>
          <a:bodyPr wrap="square" rtlCol="0">
            <a:spAutoFit/>
          </a:bodyPr>
          <a:lstStyle/>
          <a:p>
            <a:pPr algn="ctr"/>
            <a:r>
              <a:rPr lang="en-US" sz="900" b="1" dirty="0" smtClean="0"/>
              <a:t>New Features</a:t>
            </a:r>
            <a:endParaRPr lang="en-US" sz="900" b="1" dirty="0"/>
          </a:p>
        </p:txBody>
      </p:sp>
      <p:cxnSp>
        <p:nvCxnSpPr>
          <p:cNvPr id="117" name="Straight Arrow Connector 116"/>
          <p:cNvCxnSpPr/>
          <p:nvPr/>
        </p:nvCxnSpPr>
        <p:spPr bwMode="auto">
          <a:xfrm flipV="1">
            <a:off x="2757103" y="4294880"/>
            <a:ext cx="457200" cy="10132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8" name="Straight Arrow Connector 117"/>
          <p:cNvCxnSpPr/>
          <p:nvPr/>
        </p:nvCxnSpPr>
        <p:spPr bwMode="auto">
          <a:xfrm flipV="1">
            <a:off x="3576253" y="4304405"/>
            <a:ext cx="457200" cy="10132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0" name="TextBox 119"/>
          <p:cNvSpPr txBox="1"/>
          <p:nvPr/>
        </p:nvSpPr>
        <p:spPr>
          <a:xfrm>
            <a:off x="2857034" y="4562475"/>
            <a:ext cx="1120821" cy="369332"/>
          </a:xfrm>
          <a:prstGeom prst="rect">
            <a:avLst/>
          </a:prstGeom>
          <a:noFill/>
        </p:spPr>
        <p:txBody>
          <a:bodyPr wrap="none" rtlCol="0">
            <a:spAutoFit/>
          </a:bodyPr>
          <a:lstStyle/>
          <a:p>
            <a:pPr algn="ctr"/>
            <a:r>
              <a:rPr lang="en-US" sz="900" b="1" dirty="0" smtClean="0"/>
              <a:t>No New Features</a:t>
            </a:r>
          </a:p>
          <a:p>
            <a:pPr algn="ctr"/>
            <a:r>
              <a:rPr lang="en-US" sz="900" b="1" dirty="0" smtClean="0"/>
              <a:t>Bug Fix Only</a:t>
            </a:r>
            <a:endParaRPr lang="en-US" sz="900" b="1" dirty="0"/>
          </a:p>
        </p:txBody>
      </p:sp>
      <p:cxnSp>
        <p:nvCxnSpPr>
          <p:cNvPr id="125" name="Straight Arrow Connector 124"/>
          <p:cNvCxnSpPr/>
          <p:nvPr/>
        </p:nvCxnSpPr>
        <p:spPr bwMode="auto">
          <a:xfrm flipV="1">
            <a:off x="5747953" y="4275825"/>
            <a:ext cx="457200" cy="10132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6" name="Straight Arrow Connector 125"/>
          <p:cNvCxnSpPr/>
          <p:nvPr/>
        </p:nvCxnSpPr>
        <p:spPr bwMode="auto">
          <a:xfrm flipV="1">
            <a:off x="6567103" y="4285350"/>
            <a:ext cx="457200" cy="10132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8" name="TextBox 127"/>
          <p:cNvSpPr txBox="1"/>
          <p:nvPr/>
        </p:nvSpPr>
        <p:spPr>
          <a:xfrm>
            <a:off x="8044167" y="4505307"/>
            <a:ext cx="699783" cy="369332"/>
          </a:xfrm>
          <a:prstGeom prst="rect">
            <a:avLst/>
          </a:prstGeom>
          <a:noFill/>
        </p:spPr>
        <p:txBody>
          <a:bodyPr wrap="square" rtlCol="0">
            <a:spAutoFit/>
          </a:bodyPr>
          <a:lstStyle/>
          <a:p>
            <a:pPr algn="ctr"/>
            <a:r>
              <a:rPr lang="en-US" sz="900" b="1" dirty="0" smtClean="0"/>
              <a:t>New Features</a:t>
            </a:r>
            <a:endParaRPr lang="en-US" sz="900" b="1" dirty="0"/>
          </a:p>
        </p:txBody>
      </p:sp>
      <p:sp>
        <p:nvSpPr>
          <p:cNvPr id="105" name="TextBox 104"/>
          <p:cNvSpPr txBox="1"/>
          <p:nvPr/>
        </p:nvSpPr>
        <p:spPr>
          <a:xfrm>
            <a:off x="5828834" y="4600575"/>
            <a:ext cx="1120821" cy="369332"/>
          </a:xfrm>
          <a:prstGeom prst="rect">
            <a:avLst/>
          </a:prstGeom>
          <a:noFill/>
        </p:spPr>
        <p:txBody>
          <a:bodyPr wrap="none" rtlCol="0">
            <a:spAutoFit/>
          </a:bodyPr>
          <a:lstStyle/>
          <a:p>
            <a:pPr algn="ctr"/>
            <a:r>
              <a:rPr lang="en-US" sz="900" b="1" dirty="0" smtClean="0"/>
              <a:t>No New Features</a:t>
            </a:r>
          </a:p>
          <a:p>
            <a:pPr algn="ctr"/>
            <a:r>
              <a:rPr lang="en-US" sz="900" b="1" dirty="0" smtClean="0"/>
              <a:t>Bug Fix Only</a:t>
            </a:r>
            <a:endParaRPr lang="en-US" sz="900" b="1" dirty="0"/>
          </a:p>
        </p:txBody>
      </p:sp>
      <p:sp>
        <p:nvSpPr>
          <p:cNvPr id="89" name="TextBox 88"/>
          <p:cNvSpPr txBox="1"/>
          <p:nvPr/>
        </p:nvSpPr>
        <p:spPr>
          <a:xfrm>
            <a:off x="827584" y="1196752"/>
            <a:ext cx="8155460" cy="369332"/>
          </a:xfrm>
          <a:prstGeom prst="rect">
            <a:avLst/>
          </a:prstGeom>
          <a:noFill/>
        </p:spPr>
        <p:txBody>
          <a:bodyPr wrap="square" rtlCol="0">
            <a:spAutoFit/>
          </a:bodyPr>
          <a:lstStyle/>
          <a:p>
            <a:r>
              <a:rPr lang="en-US" dirty="0" smtClean="0"/>
              <a:t> ~Weeks:  0                              ~12 Weeks                              ~24 Weeks   </a:t>
            </a:r>
            <a:endParaRPr lang="en-US" dirty="0"/>
          </a:p>
        </p:txBody>
      </p:sp>
      <p:sp>
        <p:nvSpPr>
          <p:cNvPr id="91" name="TextBox 90"/>
          <p:cNvSpPr txBox="1"/>
          <p:nvPr/>
        </p:nvSpPr>
        <p:spPr>
          <a:xfrm>
            <a:off x="2181225" y="2430413"/>
            <a:ext cx="2146742" cy="369332"/>
          </a:xfrm>
          <a:prstGeom prst="rect">
            <a:avLst/>
          </a:prstGeom>
          <a:noFill/>
        </p:spPr>
        <p:txBody>
          <a:bodyPr wrap="none" rtlCol="0">
            <a:spAutoFit/>
          </a:bodyPr>
          <a:lstStyle/>
          <a:p>
            <a:r>
              <a:rPr lang="en-US" b="1" dirty="0" smtClean="0"/>
              <a:t>v3.8 Development</a:t>
            </a:r>
            <a:endParaRPr lang="en-US" b="1" dirty="0"/>
          </a:p>
        </p:txBody>
      </p:sp>
      <p:sp>
        <p:nvSpPr>
          <p:cNvPr id="93" name="TextBox 92"/>
          <p:cNvSpPr txBox="1"/>
          <p:nvPr/>
        </p:nvSpPr>
        <p:spPr>
          <a:xfrm>
            <a:off x="5238750" y="2420888"/>
            <a:ext cx="2162175" cy="369332"/>
          </a:xfrm>
          <a:prstGeom prst="rect">
            <a:avLst/>
          </a:prstGeom>
          <a:noFill/>
        </p:spPr>
        <p:txBody>
          <a:bodyPr wrap="square" rtlCol="0">
            <a:spAutoFit/>
          </a:bodyPr>
          <a:lstStyle/>
          <a:p>
            <a:r>
              <a:rPr lang="en-US" b="1" dirty="0" smtClean="0"/>
              <a:t>v3.9 Development</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2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2"/>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11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2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37" grpId="0"/>
      <p:bldP spid="43" grpId="0"/>
      <p:bldP spid="46" grpId="0"/>
      <p:bldP spid="48" grpId="0"/>
      <p:bldP spid="49" grpId="0"/>
      <p:bldP spid="90" grpId="0"/>
      <p:bldP spid="109" grpId="0"/>
      <p:bldP spid="111" grpId="0"/>
      <p:bldP spid="111" grpId="1"/>
      <p:bldP spid="120" grpId="0"/>
      <p:bldP spid="128" grpId="0"/>
      <p:bldP spid="10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64771" cy="779320"/>
          </a:xfrm>
        </p:spPr>
        <p:txBody>
          <a:bodyPr/>
          <a:lstStyle/>
          <a:p>
            <a:r>
              <a:rPr lang="en-US" dirty="0" smtClean="0"/>
              <a:t>Altera Linux Executive Summary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Altera always moves to the latest kernel version </a:t>
            </a:r>
            <a:br>
              <a:rPr lang="en-US" dirty="0" smtClean="0"/>
            </a:br>
            <a:r>
              <a:rPr lang="en-US" dirty="0" smtClean="0"/>
              <a:t>(~3 months) – See Addendum release cycle info</a:t>
            </a:r>
          </a:p>
          <a:p>
            <a:endParaRPr lang="en-US" dirty="0" smtClean="0"/>
          </a:p>
          <a:p>
            <a:r>
              <a:rPr lang="en-US" dirty="0" smtClean="0"/>
              <a:t>Altera maintains the Linux </a:t>
            </a:r>
            <a:r>
              <a:rPr lang="en-US" dirty="0" err="1" smtClean="0"/>
              <a:t>SoC</a:t>
            </a:r>
            <a:r>
              <a:rPr lang="en-US" dirty="0" smtClean="0"/>
              <a:t> architecture  and upstreams to the very latest kernel </a:t>
            </a:r>
            <a:br>
              <a:rPr lang="en-US" dirty="0" smtClean="0"/>
            </a:br>
            <a:r>
              <a:rPr lang="en-US" dirty="0" smtClean="0"/>
              <a:t>(development branch)</a:t>
            </a:r>
          </a:p>
          <a:p>
            <a:endParaRPr lang="en-US" dirty="0" smtClean="0"/>
          </a:p>
          <a:p>
            <a:r>
              <a:rPr lang="en-US" dirty="0" smtClean="0"/>
              <a:t>Community focus on branch maintenance</a:t>
            </a:r>
          </a:p>
          <a:p>
            <a:endParaRPr lang="en-US" dirty="0" smtClean="0"/>
          </a:p>
          <a:p>
            <a:r>
              <a:rPr lang="en-US" dirty="0" smtClean="0"/>
              <a:t>For maintenance of older kernels/branches, customers must work with Linux partners</a:t>
            </a:r>
          </a:p>
          <a:p>
            <a:pPr>
              <a:buNone/>
            </a:pPr>
            <a:endParaRPr lang="en-US" dirty="0" smtClean="0"/>
          </a:p>
          <a:p>
            <a:r>
              <a:rPr lang="en-US" dirty="0" smtClean="0"/>
              <a:t>Common strategy (</a:t>
            </a:r>
            <a:r>
              <a:rPr lang="en-US" dirty="0" err="1" smtClean="0"/>
              <a:t>eg</a:t>
            </a:r>
            <a:r>
              <a:rPr lang="en-US" dirty="0" smtClean="0"/>
              <a:t>. TI, </a:t>
            </a:r>
            <a:r>
              <a:rPr lang="en-US" dirty="0" err="1" smtClean="0"/>
              <a:t>Freescale</a:t>
            </a:r>
            <a:r>
              <a:rPr lang="en-US" dirty="0" smtClean="0"/>
              <a:t>, etc)</a:t>
            </a:r>
          </a:p>
          <a:p>
            <a:endParaRPr lang="en-US"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29BD3633-7A79-4899-981C-57CF7336BC8A}" type="slidenum">
              <a:rPr lang="en-US" smtClean="0"/>
              <a:pPr>
                <a:defRPr/>
              </a:pPr>
              <a:t>93</a:t>
            </a:fld>
            <a:endParaRPr lang="en-US" dirty="0"/>
          </a:p>
        </p:txBody>
      </p:sp>
      <p:pic>
        <p:nvPicPr>
          <p:cNvPr id="5" name="Picture 2" descr="http://dpnm.postech.ac.kr/emLinux/peng1wb.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116632"/>
            <a:ext cx="1254940" cy="13809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64771" cy="779320"/>
          </a:xfrm>
        </p:spPr>
        <p:txBody>
          <a:bodyPr/>
          <a:lstStyle/>
          <a:p>
            <a:r>
              <a:rPr lang="en-US" dirty="0" smtClean="0"/>
              <a:t>Linux Availability Summary</a:t>
            </a:r>
            <a:endParaRPr lang="en-US" dirty="0"/>
          </a:p>
        </p:txBody>
      </p:sp>
      <p:sp>
        <p:nvSpPr>
          <p:cNvPr id="3" name="Content Placeholder 2"/>
          <p:cNvSpPr>
            <a:spLocks noGrp="1"/>
          </p:cNvSpPr>
          <p:nvPr>
            <p:ph idx="1"/>
          </p:nvPr>
        </p:nvSpPr>
        <p:spPr>
          <a:xfrm>
            <a:off x="251520" y="908720"/>
            <a:ext cx="8674101" cy="4641764"/>
          </a:xfrm>
        </p:spPr>
        <p:txBody>
          <a:bodyPr>
            <a:normAutofit lnSpcReduction="10000"/>
          </a:bodyPr>
          <a:lstStyle/>
          <a:p>
            <a:endParaRPr lang="en-US" dirty="0" smtClean="0"/>
          </a:p>
          <a:p>
            <a:r>
              <a:rPr lang="en-US" dirty="0" smtClean="0"/>
              <a:t>Mainline kernel version – kernel.org/EDS</a:t>
            </a:r>
          </a:p>
          <a:p>
            <a:endParaRPr lang="en-US" dirty="0" smtClean="0"/>
          </a:p>
          <a:p>
            <a:r>
              <a:rPr lang="en-US" dirty="0" smtClean="0"/>
              <a:t>Development version of mainline kernel – Kernel.org</a:t>
            </a:r>
          </a:p>
          <a:p>
            <a:endParaRPr lang="en-US" dirty="0" smtClean="0"/>
          </a:p>
          <a:p>
            <a:r>
              <a:rPr lang="en-US" dirty="0" smtClean="0"/>
              <a:t>Community maintained Branches – Altera GIT server</a:t>
            </a:r>
          </a:p>
          <a:p>
            <a:endParaRPr lang="en-US" dirty="0" smtClean="0"/>
          </a:p>
          <a:p>
            <a:r>
              <a:rPr lang="en-US" dirty="0" smtClean="0"/>
              <a:t>Update and patches - Altera GIT server</a:t>
            </a:r>
          </a:p>
          <a:p>
            <a:endParaRPr lang="en-US" dirty="0" smtClean="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29BD3633-7A79-4899-981C-57CF7336BC8A}" type="slidenum">
              <a:rPr lang="en-US" smtClean="0"/>
              <a:pPr>
                <a:defRPr/>
              </a:pPr>
              <a:t>94</a:t>
            </a:fld>
            <a:endParaRPr lang="en-US" dirty="0"/>
          </a:p>
        </p:txBody>
      </p:sp>
      <p:pic>
        <p:nvPicPr>
          <p:cNvPr id="5" name="Picture 2" descr="http://dpnm.postech.ac.kr/emLinux/peng1wb.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188640"/>
            <a:ext cx="1254940" cy="13809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229" y="332656"/>
            <a:ext cx="7765179" cy="779320"/>
          </a:xfrm>
        </p:spPr>
        <p:txBody>
          <a:bodyPr/>
          <a:lstStyle/>
          <a:p>
            <a:r>
              <a:rPr lang="en-GB" dirty="0" smtClean="0"/>
              <a:t>LAB: Module 6</a:t>
            </a:r>
            <a:endParaRPr lang="en-GB" dirty="0">
              <a:solidFill>
                <a:srgbClr val="FF0000"/>
              </a:solidFill>
            </a:endParaRPr>
          </a:p>
        </p:txBody>
      </p:sp>
      <p:sp>
        <p:nvSpPr>
          <p:cNvPr id="3" name="Content Placeholder 2"/>
          <p:cNvSpPr>
            <a:spLocks noGrp="1"/>
          </p:cNvSpPr>
          <p:nvPr>
            <p:ph idx="1"/>
          </p:nvPr>
        </p:nvSpPr>
        <p:spPr>
          <a:xfrm>
            <a:off x="467544" y="1340768"/>
            <a:ext cx="7632848" cy="3917801"/>
          </a:xfrm>
        </p:spPr>
        <p:txBody>
          <a:bodyPr>
            <a:normAutofit/>
          </a:bodyPr>
          <a:lstStyle/>
          <a:p>
            <a:pPr>
              <a:buNone/>
            </a:pPr>
            <a:r>
              <a:rPr lang="en-US" sz="2400" dirty="0" smtClean="0"/>
              <a:t>Module 6: Advanced Debug – Cross triggering</a:t>
            </a:r>
          </a:p>
          <a:p>
            <a:pPr>
              <a:buNone/>
            </a:pPr>
            <a:r>
              <a:rPr lang="en-US" sz="2400" dirty="0" smtClean="0"/>
              <a:t>   - DEMO</a:t>
            </a:r>
          </a:p>
          <a:p>
            <a:pPr>
              <a:buNone/>
            </a:pPr>
            <a:endParaRPr lang="en-GB" dirty="0" smtClean="0"/>
          </a:p>
          <a:p>
            <a:pPr lvl="1"/>
            <a:endParaRPr lang="en-GB" dirty="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fld id="{A07BDBDC-D551-4D6B-8CFD-19451B3CDE55}" type="slidenum">
              <a:rPr lang="en-US" smtClean="0">
                <a:solidFill>
                  <a:srgbClr val="000000"/>
                </a:solidFill>
              </a:rPr>
              <a:pPr/>
              <a:t>95</a:t>
            </a:fld>
            <a:endParaRPr lang="en-US" dirty="0">
              <a:solidFill>
                <a:srgbClr val="000000"/>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7" name="Rectangle 13"/>
          <p:cNvSpPr>
            <a:spLocks noGrp="1" noChangeArrowheads="1"/>
          </p:cNvSpPr>
          <p:nvPr>
            <p:ph type="ctrTitle"/>
          </p:nvPr>
        </p:nvSpPr>
        <p:spPr>
          <a:xfrm>
            <a:off x="498475" y="1158875"/>
            <a:ext cx="7772400" cy="1470025"/>
          </a:xfrm>
          <a:noFill/>
          <a:ln/>
        </p:spPr>
        <p:txBody>
          <a:bodyPr/>
          <a:lstStyle/>
          <a:p>
            <a:r>
              <a:rPr lang="en-US" dirty="0" smtClean="0"/>
              <a:t>Resources &amp; Next Steps</a:t>
            </a:r>
            <a:endParaRPr lang="en-US" dirty="0"/>
          </a:p>
        </p:txBody>
      </p:sp>
      <p:sp>
        <p:nvSpPr>
          <p:cNvPr id="139281" name="Rectangle 17"/>
          <p:cNvSpPr>
            <a:spLocks noGrp="1" noChangeArrowheads="1"/>
          </p:cNvSpPr>
          <p:nvPr>
            <p:ph type="subTitle" idx="1"/>
          </p:nvPr>
        </p:nvSpPr>
        <p:spPr>
          <a:xfrm>
            <a:off x="539552" y="2492896"/>
            <a:ext cx="6719656" cy="2448272"/>
          </a:xfrm>
        </p:spPr>
        <p:txBody>
          <a:bodyPr/>
          <a:lstStyle/>
          <a:p>
            <a:pPr>
              <a:buFontTx/>
              <a:buChar char="-"/>
            </a:pPr>
            <a:r>
              <a:rPr lang="en-US" dirty="0" smtClean="0"/>
              <a:t>Training</a:t>
            </a:r>
          </a:p>
          <a:p>
            <a:pPr>
              <a:buFontTx/>
              <a:buChar char="-"/>
            </a:pPr>
            <a:r>
              <a:rPr lang="en-US" dirty="0" smtClean="0"/>
              <a:t>Altera’s Cyclone V SoC Development Kit</a:t>
            </a:r>
          </a:p>
          <a:p>
            <a:pPr>
              <a:buFontTx/>
              <a:buChar char="-"/>
            </a:pPr>
            <a:r>
              <a:rPr lang="en-US" dirty="0" smtClean="0"/>
              <a:t>Links &amp; Support</a:t>
            </a:r>
          </a:p>
          <a:p>
            <a:pPr>
              <a:buFontTx/>
              <a:buChar char="-"/>
            </a:pPr>
            <a:r>
              <a:rPr lang="en-US" dirty="0" smtClean="0"/>
              <a:t>Next Steps</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664771" cy="779320"/>
          </a:xfrm>
        </p:spPr>
        <p:txBody>
          <a:bodyPr/>
          <a:lstStyle/>
          <a:p>
            <a:r>
              <a:rPr lang="en-US" dirty="0" smtClean="0"/>
              <a:t>Altera </a:t>
            </a:r>
            <a:r>
              <a:rPr lang="en-US" dirty="0" err="1" smtClean="0"/>
              <a:t>SoC</a:t>
            </a:r>
            <a:r>
              <a:rPr lang="en-US" dirty="0" smtClean="0"/>
              <a:t> Dev Kit Contents</a:t>
            </a:r>
            <a:endParaRPr lang="en-US" dirty="0"/>
          </a:p>
        </p:txBody>
      </p:sp>
      <p:sp>
        <p:nvSpPr>
          <p:cNvPr id="3" name="Content Placeholder 2"/>
          <p:cNvSpPr>
            <a:spLocks noGrp="1"/>
          </p:cNvSpPr>
          <p:nvPr>
            <p:ph idx="1"/>
          </p:nvPr>
        </p:nvSpPr>
        <p:spPr>
          <a:xfrm>
            <a:off x="323528" y="620688"/>
            <a:ext cx="8331200" cy="5592726"/>
          </a:xfrm>
        </p:spPr>
        <p:txBody>
          <a:bodyPr>
            <a:noAutofit/>
          </a:bodyPr>
          <a:lstStyle/>
          <a:p>
            <a:pPr>
              <a:buNone/>
            </a:pPr>
            <a:endParaRPr lang="en-US" sz="2000" dirty="0" smtClean="0"/>
          </a:p>
          <a:p>
            <a:r>
              <a:rPr lang="en-US" sz="2000" dirty="0" smtClean="0"/>
              <a:t>FPGA Design Software:</a:t>
            </a:r>
          </a:p>
          <a:p>
            <a:pPr lvl="1"/>
            <a:r>
              <a:rPr lang="en-US" sz="1600" dirty="0" smtClean="0"/>
              <a:t>Quartus II Web Edition, </a:t>
            </a:r>
            <a:r>
              <a:rPr lang="en-US" sz="1600" dirty="0" err="1" smtClean="0"/>
              <a:t>ModelSim</a:t>
            </a:r>
            <a:r>
              <a:rPr lang="en-US" sz="1600" dirty="0" smtClean="0"/>
              <a:t> (Altera Starter Ed)</a:t>
            </a:r>
          </a:p>
          <a:p>
            <a:pPr lvl="1"/>
            <a:r>
              <a:rPr lang="en-US" sz="1600" dirty="0" smtClean="0"/>
              <a:t>Golden Hardware Reference Design </a:t>
            </a:r>
          </a:p>
          <a:p>
            <a:pPr lvl="1"/>
            <a:endParaRPr lang="en-US" sz="1600" dirty="0" smtClean="0"/>
          </a:p>
          <a:p>
            <a:r>
              <a:rPr lang="en-US" sz="2000" dirty="0" smtClean="0"/>
              <a:t>Software Development </a:t>
            </a:r>
            <a:r>
              <a:rPr lang="en-US" sz="2000" dirty="0" err="1" smtClean="0"/>
              <a:t>Development</a:t>
            </a:r>
            <a:r>
              <a:rPr lang="en-US" sz="2000" dirty="0" smtClean="0"/>
              <a:t> tools (EDS):</a:t>
            </a:r>
          </a:p>
          <a:p>
            <a:pPr lvl="1"/>
            <a:r>
              <a:rPr lang="en-US" sz="1600" dirty="0" smtClean="0"/>
              <a:t>GNU tools, Eclipse IDE, ARM DS-5 Debugger</a:t>
            </a:r>
          </a:p>
          <a:p>
            <a:pPr lvl="1"/>
            <a:r>
              <a:rPr lang="en-US" sz="1600" dirty="0" smtClean="0"/>
              <a:t>Linux distribution &amp; full BSP</a:t>
            </a:r>
          </a:p>
          <a:p>
            <a:pPr lvl="1"/>
            <a:r>
              <a:rPr lang="en-US" sz="1600" dirty="0" smtClean="0"/>
              <a:t>Altera HW lib (APIs for Altera “manager” IP)</a:t>
            </a:r>
          </a:p>
          <a:p>
            <a:pPr lvl="1"/>
            <a:endParaRPr lang="en-US" sz="1600" dirty="0" smtClean="0"/>
          </a:p>
          <a:p>
            <a:r>
              <a:rPr lang="en-US" sz="2000" dirty="0" smtClean="0"/>
              <a:t>Out-of-Box Experience </a:t>
            </a:r>
          </a:p>
          <a:p>
            <a:pPr lvl="1"/>
            <a:r>
              <a:rPr lang="en-US" sz="1600" dirty="0" smtClean="0"/>
              <a:t>Web Server (Linux) Application</a:t>
            </a:r>
          </a:p>
          <a:p>
            <a:pPr lvl="2"/>
            <a:r>
              <a:rPr lang="en-US" sz="1400" dirty="0" smtClean="0"/>
              <a:t>Links to resources web resources </a:t>
            </a:r>
          </a:p>
          <a:p>
            <a:pPr lvl="2">
              <a:buNone/>
            </a:pPr>
            <a:r>
              <a:rPr lang="en-US" sz="1400" dirty="0" smtClean="0"/>
              <a:t>	(documentation &amp; downloads)</a:t>
            </a:r>
          </a:p>
          <a:p>
            <a:pPr lvl="2"/>
            <a:r>
              <a:rPr lang="en-US" sz="1400" dirty="0" smtClean="0"/>
              <a:t>Board update portal</a:t>
            </a:r>
          </a:p>
          <a:p>
            <a:pPr lvl="1"/>
            <a:r>
              <a:rPr lang="en-US" sz="1600" dirty="0" smtClean="0"/>
              <a:t>Board test system (board HW verification)</a:t>
            </a:r>
          </a:p>
          <a:p>
            <a:pPr lvl="1"/>
            <a:r>
              <a:rPr lang="en-US" sz="1600" dirty="0" smtClean="0"/>
              <a:t>Golden HW reference design (getting started)</a:t>
            </a:r>
          </a:p>
          <a:p>
            <a:pPr lvl="1"/>
            <a:r>
              <a:rPr lang="en-US" sz="1600" dirty="0" smtClean="0"/>
              <a:t>Web portal for one-stop Embedded SW download</a:t>
            </a:r>
          </a:p>
          <a:p>
            <a:pPr lvl="1"/>
            <a:endParaRPr lang="en-US" sz="1600" dirty="0" smtClean="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a:solidFill>
                  <a:prstClr val="black"/>
                </a:solidFill>
              </a:rPr>
              <a:pPr>
                <a:defRPr/>
              </a:pPr>
              <a:t>97</a:t>
            </a:fld>
            <a:endParaRPr lang="en-US" dirty="0">
              <a:solidFill>
                <a:prstClr val="black"/>
              </a:solidFill>
            </a:endParaRPr>
          </a:p>
        </p:txBody>
      </p:sp>
      <p:pic>
        <p:nvPicPr>
          <p:cNvPr id="5" name="Picture 4" descr="NiosCycloneKit.jpg"/>
          <p:cNvPicPr>
            <a:picLocks noChangeAspect="1"/>
          </p:cNvPicPr>
          <p:nvPr/>
        </p:nvPicPr>
        <p:blipFill>
          <a:blip r:embed="rId2" cstate="print"/>
          <a:srcRect/>
          <a:stretch>
            <a:fillRect/>
          </a:stretch>
        </p:blipFill>
        <p:spPr>
          <a:xfrm>
            <a:off x="6156176" y="548680"/>
            <a:ext cx="2664296" cy="1606713"/>
          </a:xfrm>
          <a:prstGeom prst="rect">
            <a:avLst/>
          </a:prstGeom>
          <a:effectLst>
            <a:outerShdw blurRad="50800" dist="38100" dir="2700000" algn="tl" rotWithShape="0">
              <a:prstClr val="black">
                <a:alpha val="40000"/>
              </a:prstClr>
            </a:outerShdw>
          </a:effectLst>
        </p:spPr>
      </p:pic>
      <p:pic>
        <p:nvPicPr>
          <p:cNvPr id="6" name="Picture 5" descr="20121116_SoC_FPGA_Development_Board_001.jpg"/>
          <p:cNvPicPr>
            <a:picLocks noChangeAspect="1"/>
          </p:cNvPicPr>
          <p:nvPr/>
        </p:nvPicPr>
        <p:blipFill>
          <a:blip r:embed="rId3" cstate="print"/>
          <a:stretch>
            <a:fillRect/>
          </a:stretch>
        </p:blipFill>
        <p:spPr>
          <a:xfrm rot="6069625">
            <a:off x="5741721" y="3207904"/>
            <a:ext cx="3549431" cy="2366286"/>
          </a:xfrm>
          <a:prstGeom prst="rect">
            <a:avLst/>
          </a:prstGeom>
          <a:ln w="3175">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p:cNvSpPr/>
          <p:nvPr/>
        </p:nvSpPr>
        <p:spPr bwMode="auto">
          <a:xfrm>
            <a:off x="3616036" y="5874327"/>
            <a:ext cx="5527964" cy="9836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110" name="Rectangle 109"/>
          <p:cNvSpPr/>
          <p:nvPr/>
        </p:nvSpPr>
        <p:spPr bwMode="auto">
          <a:xfrm>
            <a:off x="4284663" y="5032396"/>
            <a:ext cx="4326699" cy="1536524"/>
          </a:xfrm>
          <a:prstGeom prst="rect">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8" name="Rectangle 107"/>
          <p:cNvSpPr/>
          <p:nvPr/>
        </p:nvSpPr>
        <p:spPr bwMode="auto">
          <a:xfrm>
            <a:off x="4284663" y="1077225"/>
            <a:ext cx="4326699" cy="3855935"/>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4" name="Slide Number Placeholder 3"/>
          <p:cNvSpPr>
            <a:spLocks noGrp="1"/>
          </p:cNvSpPr>
          <p:nvPr>
            <p:ph type="sldNum" sz="quarter" idx="4294967295"/>
          </p:nvPr>
        </p:nvSpPr>
        <p:spPr>
          <a:xfrm>
            <a:off x="350838" y="6766541"/>
            <a:ext cx="698500" cy="282575"/>
          </a:xfrm>
          <a:prstGeom prst="rect">
            <a:avLst/>
          </a:prstGeom>
        </p:spPr>
        <p:txBody>
          <a:bodyPr/>
          <a:lstStyle/>
          <a:p>
            <a:pPr>
              <a:defRPr/>
            </a:pPr>
            <a:fld id="{01C013D1-7DFC-482E-BADF-1649879521AF}" type="slidenum">
              <a:rPr lang="en-US"/>
              <a:pPr>
                <a:defRPr/>
              </a:pPr>
              <a:t>98</a:t>
            </a:fld>
            <a:endParaRPr lang="en-US" dirty="0"/>
          </a:p>
        </p:txBody>
      </p:sp>
      <p:sp>
        <p:nvSpPr>
          <p:cNvPr id="5" name="Rectangle 4"/>
          <p:cNvSpPr/>
          <p:nvPr/>
        </p:nvSpPr>
        <p:spPr bwMode="auto">
          <a:xfrm>
            <a:off x="5231131" y="1282959"/>
            <a:ext cx="711202" cy="355599"/>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ARM A9</a:t>
            </a:r>
          </a:p>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NEON/FPU</a:t>
            </a:r>
            <a:endParaRPr kumimoji="0" lang="en-US" sz="800" b="0" i="0" u="none" strike="noStrike" cap="none" normalizeH="0" baseline="0" dirty="0" smtClean="0">
              <a:ln>
                <a:noFill/>
              </a:ln>
              <a:solidFill>
                <a:schemeClr val="tx1"/>
              </a:solidFill>
              <a:effectLst/>
              <a:latin typeface="Arial" charset="0"/>
            </a:endParaRPr>
          </a:p>
        </p:txBody>
      </p:sp>
      <p:sp>
        <p:nvSpPr>
          <p:cNvPr id="7" name="Rectangle 6"/>
          <p:cNvSpPr/>
          <p:nvPr/>
        </p:nvSpPr>
        <p:spPr bwMode="auto">
          <a:xfrm>
            <a:off x="5231130" y="1638560"/>
            <a:ext cx="355603" cy="26246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I</a:t>
            </a:r>
            <a:r>
              <a:rPr kumimoji="0" lang="en-US" sz="800" b="0" i="0" u="none" strike="noStrike" cap="none" normalizeH="0" baseline="0" dirty="0" smtClean="0">
                <a:ln>
                  <a:noFill/>
                </a:ln>
                <a:solidFill>
                  <a:schemeClr val="tx1"/>
                </a:solidFill>
                <a:effectLst/>
                <a:latin typeface="Arial" charset="0"/>
              </a:rPr>
              <a:t>$</a:t>
            </a:r>
          </a:p>
        </p:txBody>
      </p:sp>
      <p:sp>
        <p:nvSpPr>
          <p:cNvPr id="8" name="Rectangle 7"/>
          <p:cNvSpPr/>
          <p:nvPr/>
        </p:nvSpPr>
        <p:spPr bwMode="auto">
          <a:xfrm>
            <a:off x="5586730" y="1638560"/>
            <a:ext cx="355603" cy="26246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D</a:t>
            </a:r>
            <a:r>
              <a:rPr kumimoji="0" lang="en-US" sz="800" b="0" i="0" u="none" strike="noStrike" cap="none" normalizeH="0" baseline="0" dirty="0" smtClean="0">
                <a:ln>
                  <a:noFill/>
                </a:ln>
                <a:solidFill>
                  <a:schemeClr val="tx1"/>
                </a:solidFill>
                <a:effectLst/>
                <a:latin typeface="Arial" charset="0"/>
              </a:rPr>
              <a:t>$</a:t>
            </a:r>
          </a:p>
        </p:txBody>
      </p:sp>
      <p:sp>
        <p:nvSpPr>
          <p:cNvPr id="9" name="Rectangle 8"/>
          <p:cNvSpPr/>
          <p:nvPr/>
        </p:nvSpPr>
        <p:spPr bwMode="auto">
          <a:xfrm>
            <a:off x="5967731" y="1282958"/>
            <a:ext cx="711202" cy="355599"/>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800" dirty="0" smtClean="0"/>
              <a:t>ARM A9</a:t>
            </a:r>
          </a:p>
          <a:p>
            <a:pPr algn="ctr"/>
            <a:r>
              <a:rPr lang="en-US" sz="800" dirty="0" smtClean="0"/>
              <a:t>NEON/FPU</a:t>
            </a:r>
          </a:p>
        </p:txBody>
      </p:sp>
      <p:sp>
        <p:nvSpPr>
          <p:cNvPr id="10" name="Rectangle 9"/>
          <p:cNvSpPr/>
          <p:nvPr/>
        </p:nvSpPr>
        <p:spPr bwMode="auto">
          <a:xfrm>
            <a:off x="5967730" y="1638559"/>
            <a:ext cx="355603" cy="26246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I</a:t>
            </a:r>
            <a:r>
              <a:rPr kumimoji="0" lang="en-US" sz="800" b="0" i="0" u="none" strike="noStrike" cap="none" normalizeH="0" baseline="0" dirty="0" smtClean="0">
                <a:ln>
                  <a:noFill/>
                </a:ln>
                <a:solidFill>
                  <a:schemeClr val="tx1"/>
                </a:solidFill>
                <a:effectLst/>
                <a:latin typeface="Arial" charset="0"/>
              </a:rPr>
              <a:t>$</a:t>
            </a:r>
          </a:p>
        </p:txBody>
      </p:sp>
      <p:sp>
        <p:nvSpPr>
          <p:cNvPr id="11" name="Rectangle 10"/>
          <p:cNvSpPr/>
          <p:nvPr/>
        </p:nvSpPr>
        <p:spPr bwMode="auto">
          <a:xfrm>
            <a:off x="6323330" y="1638559"/>
            <a:ext cx="355603" cy="26246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D</a:t>
            </a:r>
            <a:r>
              <a:rPr kumimoji="0" lang="en-US" sz="800" b="0" i="0" u="none" strike="noStrike" cap="none" normalizeH="0" baseline="0" dirty="0" smtClean="0">
                <a:ln>
                  <a:noFill/>
                </a:ln>
                <a:solidFill>
                  <a:schemeClr val="tx1"/>
                </a:solidFill>
                <a:effectLst/>
                <a:latin typeface="Arial" charset="0"/>
              </a:rPr>
              <a:t>$</a:t>
            </a:r>
          </a:p>
        </p:txBody>
      </p:sp>
      <p:sp>
        <p:nvSpPr>
          <p:cNvPr id="12" name="Rectangle 11"/>
          <p:cNvSpPr/>
          <p:nvPr/>
        </p:nvSpPr>
        <p:spPr bwMode="auto">
          <a:xfrm>
            <a:off x="5231131" y="1901025"/>
            <a:ext cx="1447802" cy="169332"/>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L2$</a:t>
            </a:r>
          </a:p>
        </p:txBody>
      </p:sp>
      <p:sp>
        <p:nvSpPr>
          <p:cNvPr id="21" name="Rectangle 20"/>
          <p:cNvSpPr/>
          <p:nvPr/>
        </p:nvSpPr>
        <p:spPr bwMode="auto">
          <a:xfrm>
            <a:off x="6192089" y="3441990"/>
            <a:ext cx="702736" cy="406399"/>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RAM 64KB</a:t>
            </a:r>
          </a:p>
        </p:txBody>
      </p:sp>
      <p:sp>
        <p:nvSpPr>
          <p:cNvPr id="30" name="Rectangle 29"/>
          <p:cNvSpPr/>
          <p:nvPr/>
        </p:nvSpPr>
        <p:spPr bwMode="auto">
          <a:xfrm>
            <a:off x="6192089" y="4034631"/>
            <a:ext cx="702736" cy="18626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DMA</a:t>
            </a:r>
            <a:endParaRPr kumimoji="0" lang="en-US" sz="800" b="0" i="0" u="none" strike="noStrike" cap="none" normalizeH="0" baseline="0" dirty="0" smtClean="0">
              <a:ln>
                <a:noFill/>
              </a:ln>
              <a:solidFill>
                <a:schemeClr val="tx1"/>
              </a:solidFill>
              <a:effectLst/>
              <a:latin typeface="Arial" charset="0"/>
            </a:endParaRPr>
          </a:p>
        </p:txBody>
      </p:sp>
      <p:sp>
        <p:nvSpPr>
          <p:cNvPr id="29" name="Rectangle 28"/>
          <p:cNvSpPr/>
          <p:nvPr/>
        </p:nvSpPr>
        <p:spPr bwMode="auto">
          <a:xfrm>
            <a:off x="7678382" y="4115048"/>
            <a:ext cx="697988" cy="189219"/>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TIMERS</a:t>
            </a:r>
            <a:endParaRPr kumimoji="0" lang="en-US" sz="800" b="0" i="0" u="none" strike="noStrike" cap="none" normalizeH="0" baseline="0" dirty="0" smtClean="0">
              <a:ln>
                <a:noFill/>
              </a:ln>
              <a:solidFill>
                <a:schemeClr val="tx1"/>
              </a:solidFill>
              <a:effectLst/>
              <a:latin typeface="Arial" charset="0"/>
            </a:endParaRPr>
          </a:p>
        </p:txBody>
      </p:sp>
      <p:cxnSp>
        <p:nvCxnSpPr>
          <p:cNvPr id="44" name="Straight Connector 43"/>
          <p:cNvCxnSpPr>
            <a:stCxn id="12" idx="2"/>
          </p:cNvCxnSpPr>
          <p:nvPr/>
        </p:nvCxnSpPr>
        <p:spPr bwMode="auto">
          <a:xfrm>
            <a:off x="5955032" y="2070357"/>
            <a:ext cx="0" cy="2446243"/>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47" name="Straight Connector 46"/>
          <p:cNvCxnSpPr>
            <a:stCxn id="33" idx="2"/>
          </p:cNvCxnSpPr>
          <p:nvPr/>
        </p:nvCxnSpPr>
        <p:spPr bwMode="auto">
          <a:xfrm>
            <a:off x="5440556" y="4858261"/>
            <a:ext cx="0" cy="914400"/>
          </a:xfrm>
          <a:prstGeom prst="line">
            <a:avLst/>
          </a:prstGeom>
          <a:solidFill>
            <a:schemeClr val="accent1"/>
          </a:solidFill>
          <a:ln w="28575" cap="flat" cmpd="sng" algn="ctr">
            <a:solidFill>
              <a:schemeClr val="tx1"/>
            </a:solidFill>
            <a:prstDash val="solid"/>
            <a:round/>
            <a:headEnd type="none" w="med" len="med"/>
            <a:tailEnd type="triangle" w="med" len="med"/>
          </a:ln>
          <a:effectLst/>
        </p:spPr>
      </p:cxnSp>
      <p:sp>
        <p:nvSpPr>
          <p:cNvPr id="56" name="Rectangle 55"/>
          <p:cNvSpPr/>
          <p:nvPr/>
        </p:nvSpPr>
        <p:spPr bwMode="auto">
          <a:xfrm>
            <a:off x="6192089" y="3035573"/>
            <a:ext cx="702736" cy="406399"/>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ROM</a:t>
            </a:r>
          </a:p>
        </p:txBody>
      </p:sp>
      <p:cxnSp>
        <p:nvCxnSpPr>
          <p:cNvPr id="61" name="Shape 60"/>
          <p:cNvCxnSpPr>
            <a:stCxn id="12" idx="3"/>
          </p:cNvCxnSpPr>
          <p:nvPr/>
        </p:nvCxnSpPr>
        <p:spPr bwMode="auto">
          <a:xfrm flipV="1">
            <a:off x="6678933" y="1799423"/>
            <a:ext cx="797974" cy="186268"/>
          </a:xfrm>
          <a:prstGeom prst="bentConnector3">
            <a:avLst>
              <a:gd name="adj1" fmla="val 99868"/>
            </a:avLst>
          </a:prstGeom>
          <a:solidFill>
            <a:schemeClr val="accent1"/>
          </a:solidFill>
          <a:ln w="28575" cap="flat" cmpd="sng" algn="ctr">
            <a:solidFill>
              <a:schemeClr val="tx1"/>
            </a:solidFill>
            <a:prstDash val="solid"/>
            <a:round/>
            <a:headEnd type="none" w="med" len="med"/>
            <a:tailEnd type="none" w="med" len="med"/>
          </a:ln>
          <a:effectLst/>
        </p:spPr>
      </p:cxnSp>
      <p:sp>
        <p:nvSpPr>
          <p:cNvPr id="64" name="Rectangle 63"/>
          <p:cNvSpPr/>
          <p:nvPr/>
        </p:nvSpPr>
        <p:spPr bwMode="auto">
          <a:xfrm>
            <a:off x="6192089" y="3848366"/>
            <a:ext cx="702736" cy="18626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700" dirty="0" smtClean="0"/>
              <a:t>FPGA </a:t>
            </a:r>
            <a:r>
              <a:rPr lang="en-US" sz="700" dirty="0" err="1" smtClean="0"/>
              <a:t>mngr</a:t>
            </a:r>
            <a:endParaRPr kumimoji="0" lang="en-US" sz="700" b="0" i="0" u="none" strike="noStrike" cap="none" normalizeH="0" baseline="0" dirty="0" smtClean="0">
              <a:ln>
                <a:noFill/>
              </a:ln>
              <a:solidFill>
                <a:schemeClr val="tx1"/>
              </a:solidFill>
              <a:effectLst/>
              <a:latin typeface="Arial" charset="0"/>
            </a:endParaRPr>
          </a:p>
        </p:txBody>
      </p:sp>
      <p:cxnSp>
        <p:nvCxnSpPr>
          <p:cNvPr id="69" name="Straight Connector 68"/>
          <p:cNvCxnSpPr/>
          <p:nvPr/>
        </p:nvCxnSpPr>
        <p:spPr bwMode="auto">
          <a:xfrm>
            <a:off x="5390452" y="2361316"/>
            <a:ext cx="0" cy="110706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hape 71"/>
          <p:cNvCxnSpPr/>
          <p:nvPr/>
        </p:nvCxnSpPr>
        <p:spPr bwMode="auto">
          <a:xfrm flipV="1">
            <a:off x="5955032" y="1799423"/>
            <a:ext cx="1650999" cy="397951"/>
          </a:xfrm>
          <a:prstGeom prst="bentConnector3">
            <a:avLst>
              <a:gd name="adj1" fmla="val 100569"/>
            </a:avLst>
          </a:prstGeom>
          <a:solidFill>
            <a:schemeClr val="accent1"/>
          </a:solidFill>
          <a:ln w="28575"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a:off x="5391997" y="3001686"/>
            <a:ext cx="56303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9" name="Straight Connector 78"/>
          <p:cNvCxnSpPr/>
          <p:nvPr/>
        </p:nvCxnSpPr>
        <p:spPr bwMode="auto">
          <a:xfrm>
            <a:off x="5944376" y="2631654"/>
            <a:ext cx="152957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1" name="Straight Connector 80"/>
          <p:cNvCxnSpPr/>
          <p:nvPr/>
        </p:nvCxnSpPr>
        <p:spPr bwMode="auto">
          <a:xfrm>
            <a:off x="5955032" y="3255707"/>
            <a:ext cx="23705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5955032" y="3662124"/>
            <a:ext cx="23705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4" name="Straight Connector 83"/>
          <p:cNvCxnSpPr/>
          <p:nvPr/>
        </p:nvCxnSpPr>
        <p:spPr bwMode="auto">
          <a:xfrm>
            <a:off x="5955032" y="3933031"/>
            <a:ext cx="23705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5955032" y="4110834"/>
            <a:ext cx="23705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a:off x="5184036" y="2361316"/>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9" name="Straight Connector 88"/>
          <p:cNvCxnSpPr/>
          <p:nvPr/>
        </p:nvCxnSpPr>
        <p:spPr bwMode="auto">
          <a:xfrm>
            <a:off x="5184036" y="2537569"/>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a:off x="5184036" y="2725594"/>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1" name="Straight Connector 90"/>
          <p:cNvCxnSpPr/>
          <p:nvPr/>
        </p:nvCxnSpPr>
        <p:spPr bwMode="auto">
          <a:xfrm>
            <a:off x="5179288" y="2914225"/>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a:off x="5179288" y="3100490"/>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3" name="Straight Connector 92"/>
          <p:cNvCxnSpPr/>
          <p:nvPr/>
        </p:nvCxnSpPr>
        <p:spPr bwMode="auto">
          <a:xfrm>
            <a:off x="5179288" y="3274676"/>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4" name="Straight Connector 93"/>
          <p:cNvCxnSpPr/>
          <p:nvPr/>
        </p:nvCxnSpPr>
        <p:spPr bwMode="auto">
          <a:xfrm>
            <a:off x="5187239" y="3468381"/>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36" name="Rectangle 35"/>
          <p:cNvSpPr/>
          <p:nvPr/>
        </p:nvSpPr>
        <p:spPr bwMode="auto">
          <a:xfrm>
            <a:off x="7191568" y="1282959"/>
            <a:ext cx="1092203" cy="516463"/>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DDR/SDRAM</a:t>
            </a:r>
            <a:endParaRPr kumimoji="0" lang="en-US" sz="800" b="0" i="0" u="none" strike="noStrike" cap="none" normalizeH="0" baseline="0" dirty="0" smtClean="0">
              <a:ln>
                <a:noFill/>
              </a:ln>
              <a:solidFill>
                <a:schemeClr val="tx1"/>
              </a:solidFill>
              <a:effectLst/>
              <a:latin typeface="Arial" charset="0"/>
            </a:endParaRPr>
          </a:p>
        </p:txBody>
      </p:sp>
      <p:cxnSp>
        <p:nvCxnSpPr>
          <p:cNvPr id="173" name="Straight Connector 172"/>
          <p:cNvCxnSpPr/>
          <p:nvPr/>
        </p:nvCxnSpPr>
        <p:spPr bwMode="auto">
          <a:xfrm>
            <a:off x="5188846" y="5496006"/>
            <a:ext cx="24516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12" name="Straight Connector 111"/>
          <p:cNvCxnSpPr>
            <a:stCxn id="123" idx="2"/>
          </p:cNvCxnSpPr>
          <p:nvPr/>
        </p:nvCxnSpPr>
        <p:spPr bwMode="auto">
          <a:xfrm>
            <a:off x="6427214" y="4858261"/>
            <a:ext cx="0" cy="1306164"/>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114" name="Straight Connector 113"/>
          <p:cNvCxnSpPr/>
          <p:nvPr/>
        </p:nvCxnSpPr>
        <p:spPr bwMode="auto">
          <a:xfrm flipH="1">
            <a:off x="6434306" y="5485854"/>
            <a:ext cx="22561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5" name="Freeform 104"/>
          <p:cNvSpPr/>
          <p:nvPr/>
        </p:nvSpPr>
        <p:spPr bwMode="auto">
          <a:xfrm>
            <a:off x="4244023" y="6027062"/>
            <a:ext cx="4411028" cy="592658"/>
          </a:xfrm>
          <a:custGeom>
            <a:avLst/>
            <a:gdLst>
              <a:gd name="connsiteX0" fmla="*/ 0 w 8207668"/>
              <a:gd name="connsiteY0" fmla="*/ 289931 h 390292"/>
              <a:gd name="connsiteX1" fmla="*/ 0 w 8207668"/>
              <a:gd name="connsiteY1" fmla="*/ 289931 h 390292"/>
              <a:gd name="connsiteX2" fmla="*/ 89210 w 8207668"/>
              <a:gd name="connsiteY2" fmla="*/ 256478 h 390292"/>
              <a:gd name="connsiteX3" fmla="*/ 122663 w 8207668"/>
              <a:gd name="connsiteY3" fmla="*/ 245326 h 390292"/>
              <a:gd name="connsiteX4" fmla="*/ 167268 w 8207668"/>
              <a:gd name="connsiteY4" fmla="*/ 223024 h 390292"/>
              <a:gd name="connsiteX5" fmla="*/ 223024 w 8207668"/>
              <a:gd name="connsiteY5" fmla="*/ 211873 h 390292"/>
              <a:gd name="connsiteX6" fmla="*/ 267629 w 8207668"/>
              <a:gd name="connsiteY6" fmla="*/ 200722 h 390292"/>
              <a:gd name="connsiteX7" fmla="*/ 356839 w 8207668"/>
              <a:gd name="connsiteY7" fmla="*/ 178419 h 390292"/>
              <a:gd name="connsiteX8" fmla="*/ 613317 w 8207668"/>
              <a:gd name="connsiteY8" fmla="*/ 189570 h 390292"/>
              <a:gd name="connsiteX9" fmla="*/ 635620 w 8207668"/>
              <a:gd name="connsiteY9" fmla="*/ 211873 h 390292"/>
              <a:gd name="connsiteX10" fmla="*/ 702527 w 8207668"/>
              <a:gd name="connsiteY10" fmla="*/ 234175 h 390292"/>
              <a:gd name="connsiteX11" fmla="*/ 735981 w 8207668"/>
              <a:gd name="connsiteY11" fmla="*/ 256478 h 390292"/>
              <a:gd name="connsiteX12" fmla="*/ 802888 w 8207668"/>
              <a:gd name="connsiteY12" fmla="*/ 278780 h 390292"/>
              <a:gd name="connsiteX13" fmla="*/ 925551 w 8207668"/>
              <a:gd name="connsiteY13" fmla="*/ 312234 h 390292"/>
              <a:gd name="connsiteX14" fmla="*/ 970156 w 8207668"/>
              <a:gd name="connsiteY14" fmla="*/ 323385 h 390292"/>
              <a:gd name="connsiteX15" fmla="*/ 1048215 w 8207668"/>
              <a:gd name="connsiteY15" fmla="*/ 345687 h 390292"/>
              <a:gd name="connsiteX16" fmla="*/ 1204332 w 8207668"/>
              <a:gd name="connsiteY16" fmla="*/ 367990 h 390292"/>
              <a:gd name="connsiteX17" fmla="*/ 1460810 w 8207668"/>
              <a:gd name="connsiteY17" fmla="*/ 356839 h 390292"/>
              <a:gd name="connsiteX18" fmla="*/ 1572322 w 8207668"/>
              <a:gd name="connsiteY18" fmla="*/ 312234 h 390292"/>
              <a:gd name="connsiteX19" fmla="*/ 1639229 w 8207668"/>
              <a:gd name="connsiteY19" fmla="*/ 289931 h 390292"/>
              <a:gd name="connsiteX20" fmla="*/ 1728439 w 8207668"/>
              <a:gd name="connsiteY20" fmla="*/ 245326 h 390292"/>
              <a:gd name="connsiteX21" fmla="*/ 1761893 w 8207668"/>
              <a:gd name="connsiteY21" fmla="*/ 234175 h 390292"/>
              <a:gd name="connsiteX22" fmla="*/ 1906859 w 8207668"/>
              <a:gd name="connsiteY22" fmla="*/ 245326 h 390292"/>
              <a:gd name="connsiteX23" fmla="*/ 1973766 w 8207668"/>
              <a:gd name="connsiteY23" fmla="*/ 256478 h 390292"/>
              <a:gd name="connsiteX24" fmla="*/ 2185639 w 8207668"/>
              <a:gd name="connsiteY24" fmla="*/ 267629 h 390292"/>
              <a:gd name="connsiteX25" fmla="*/ 2375210 w 8207668"/>
              <a:gd name="connsiteY25" fmla="*/ 278780 h 390292"/>
              <a:gd name="connsiteX26" fmla="*/ 2720898 w 8207668"/>
              <a:gd name="connsiteY26" fmla="*/ 267629 h 390292"/>
              <a:gd name="connsiteX27" fmla="*/ 2754351 w 8207668"/>
              <a:gd name="connsiteY27" fmla="*/ 256478 h 390292"/>
              <a:gd name="connsiteX28" fmla="*/ 2810107 w 8207668"/>
              <a:gd name="connsiteY28" fmla="*/ 245326 h 390292"/>
              <a:gd name="connsiteX29" fmla="*/ 2955073 w 8207668"/>
              <a:gd name="connsiteY29" fmla="*/ 234175 h 390292"/>
              <a:gd name="connsiteX30" fmla="*/ 3200400 w 8207668"/>
              <a:gd name="connsiteY30" fmla="*/ 245326 h 390292"/>
              <a:gd name="connsiteX31" fmla="*/ 3289610 w 8207668"/>
              <a:gd name="connsiteY31" fmla="*/ 256478 h 390292"/>
              <a:gd name="connsiteX32" fmla="*/ 3445727 w 8207668"/>
              <a:gd name="connsiteY32" fmla="*/ 245326 h 390292"/>
              <a:gd name="connsiteX33" fmla="*/ 3579542 w 8207668"/>
              <a:gd name="connsiteY33" fmla="*/ 211873 h 390292"/>
              <a:gd name="connsiteX34" fmla="*/ 3914078 w 8207668"/>
              <a:gd name="connsiteY34" fmla="*/ 211873 h 390292"/>
              <a:gd name="connsiteX35" fmla="*/ 4003288 w 8207668"/>
              <a:gd name="connsiteY35" fmla="*/ 234175 h 390292"/>
              <a:gd name="connsiteX36" fmla="*/ 4114800 w 8207668"/>
              <a:gd name="connsiteY36" fmla="*/ 256478 h 390292"/>
              <a:gd name="connsiteX37" fmla="*/ 4270917 w 8207668"/>
              <a:gd name="connsiteY37" fmla="*/ 245326 h 390292"/>
              <a:gd name="connsiteX38" fmla="*/ 4382429 w 8207668"/>
              <a:gd name="connsiteY38" fmla="*/ 223024 h 390292"/>
              <a:gd name="connsiteX39" fmla="*/ 5140712 w 8207668"/>
              <a:gd name="connsiteY39" fmla="*/ 211873 h 390292"/>
              <a:gd name="connsiteX40" fmla="*/ 5207620 w 8207668"/>
              <a:gd name="connsiteY40" fmla="*/ 189570 h 390292"/>
              <a:gd name="connsiteX41" fmla="*/ 5330283 w 8207668"/>
              <a:gd name="connsiteY41" fmla="*/ 167268 h 390292"/>
              <a:gd name="connsiteX42" fmla="*/ 5508703 w 8207668"/>
              <a:gd name="connsiteY42" fmla="*/ 178419 h 390292"/>
              <a:gd name="connsiteX43" fmla="*/ 5542156 w 8207668"/>
              <a:gd name="connsiteY43" fmla="*/ 189570 h 390292"/>
              <a:gd name="connsiteX44" fmla="*/ 5988205 w 8207668"/>
              <a:gd name="connsiteY44" fmla="*/ 200722 h 390292"/>
              <a:gd name="connsiteX45" fmla="*/ 6032810 w 8207668"/>
              <a:gd name="connsiteY45" fmla="*/ 211873 h 390292"/>
              <a:gd name="connsiteX46" fmla="*/ 6233532 w 8207668"/>
              <a:gd name="connsiteY46" fmla="*/ 234175 h 390292"/>
              <a:gd name="connsiteX47" fmla="*/ 6411951 w 8207668"/>
              <a:gd name="connsiteY47" fmla="*/ 223024 h 390292"/>
              <a:gd name="connsiteX48" fmla="*/ 6523463 w 8207668"/>
              <a:gd name="connsiteY48" fmla="*/ 178419 h 390292"/>
              <a:gd name="connsiteX49" fmla="*/ 6556917 w 8207668"/>
              <a:gd name="connsiteY49" fmla="*/ 167268 h 390292"/>
              <a:gd name="connsiteX50" fmla="*/ 6646127 w 8207668"/>
              <a:gd name="connsiteY50" fmla="*/ 89209 h 390292"/>
              <a:gd name="connsiteX51" fmla="*/ 6679581 w 8207668"/>
              <a:gd name="connsiteY51" fmla="*/ 55756 h 390292"/>
              <a:gd name="connsiteX52" fmla="*/ 6701883 w 8207668"/>
              <a:gd name="connsiteY52" fmla="*/ 33453 h 390292"/>
              <a:gd name="connsiteX53" fmla="*/ 6813395 w 8207668"/>
              <a:gd name="connsiteY53" fmla="*/ 0 h 390292"/>
              <a:gd name="connsiteX54" fmla="*/ 7014117 w 8207668"/>
              <a:gd name="connsiteY54" fmla="*/ 11151 h 390292"/>
              <a:gd name="connsiteX55" fmla="*/ 7125629 w 8207668"/>
              <a:gd name="connsiteY55" fmla="*/ 33453 h 390292"/>
              <a:gd name="connsiteX56" fmla="*/ 7181385 w 8207668"/>
              <a:gd name="connsiteY56" fmla="*/ 55756 h 390292"/>
              <a:gd name="connsiteX57" fmla="*/ 7460166 w 8207668"/>
              <a:gd name="connsiteY57" fmla="*/ 55756 h 390292"/>
              <a:gd name="connsiteX58" fmla="*/ 7504771 w 8207668"/>
              <a:gd name="connsiteY58" fmla="*/ 44605 h 390292"/>
              <a:gd name="connsiteX59" fmla="*/ 7817005 w 8207668"/>
              <a:gd name="connsiteY59" fmla="*/ 66907 h 390292"/>
              <a:gd name="connsiteX60" fmla="*/ 8084634 w 8207668"/>
              <a:gd name="connsiteY60" fmla="*/ 89209 h 390292"/>
              <a:gd name="connsiteX61" fmla="*/ 8184995 w 8207668"/>
              <a:gd name="connsiteY61" fmla="*/ 133814 h 390292"/>
              <a:gd name="connsiteX62" fmla="*/ 8196146 w 8207668"/>
              <a:gd name="connsiteY62" fmla="*/ 167268 h 390292"/>
              <a:gd name="connsiteX63" fmla="*/ 8207298 w 8207668"/>
              <a:gd name="connsiteY63" fmla="*/ 289931 h 390292"/>
              <a:gd name="connsiteX64" fmla="*/ 8184995 w 8207668"/>
              <a:gd name="connsiteY64" fmla="*/ 345687 h 390292"/>
              <a:gd name="connsiteX65" fmla="*/ 22303 w 8207668"/>
              <a:gd name="connsiteY65" fmla="*/ 390292 h 390292"/>
              <a:gd name="connsiteX66" fmla="*/ 0 w 8207668"/>
              <a:gd name="connsiteY66" fmla="*/ 289931 h 390292"/>
              <a:gd name="connsiteX0" fmla="*/ 0 w 8242815"/>
              <a:gd name="connsiteY0" fmla="*/ 289931 h 390292"/>
              <a:gd name="connsiteX1" fmla="*/ 0 w 8242815"/>
              <a:gd name="connsiteY1" fmla="*/ 289931 h 390292"/>
              <a:gd name="connsiteX2" fmla="*/ 89210 w 8242815"/>
              <a:gd name="connsiteY2" fmla="*/ 256478 h 390292"/>
              <a:gd name="connsiteX3" fmla="*/ 122663 w 8242815"/>
              <a:gd name="connsiteY3" fmla="*/ 245326 h 390292"/>
              <a:gd name="connsiteX4" fmla="*/ 167268 w 8242815"/>
              <a:gd name="connsiteY4" fmla="*/ 223024 h 390292"/>
              <a:gd name="connsiteX5" fmla="*/ 223024 w 8242815"/>
              <a:gd name="connsiteY5" fmla="*/ 211873 h 390292"/>
              <a:gd name="connsiteX6" fmla="*/ 267629 w 8242815"/>
              <a:gd name="connsiteY6" fmla="*/ 200722 h 390292"/>
              <a:gd name="connsiteX7" fmla="*/ 356839 w 8242815"/>
              <a:gd name="connsiteY7" fmla="*/ 178419 h 390292"/>
              <a:gd name="connsiteX8" fmla="*/ 613317 w 8242815"/>
              <a:gd name="connsiteY8" fmla="*/ 189570 h 390292"/>
              <a:gd name="connsiteX9" fmla="*/ 635620 w 8242815"/>
              <a:gd name="connsiteY9" fmla="*/ 211873 h 390292"/>
              <a:gd name="connsiteX10" fmla="*/ 702527 w 8242815"/>
              <a:gd name="connsiteY10" fmla="*/ 234175 h 390292"/>
              <a:gd name="connsiteX11" fmla="*/ 735981 w 8242815"/>
              <a:gd name="connsiteY11" fmla="*/ 256478 h 390292"/>
              <a:gd name="connsiteX12" fmla="*/ 802888 w 8242815"/>
              <a:gd name="connsiteY12" fmla="*/ 278780 h 390292"/>
              <a:gd name="connsiteX13" fmla="*/ 925551 w 8242815"/>
              <a:gd name="connsiteY13" fmla="*/ 312234 h 390292"/>
              <a:gd name="connsiteX14" fmla="*/ 970156 w 8242815"/>
              <a:gd name="connsiteY14" fmla="*/ 323385 h 390292"/>
              <a:gd name="connsiteX15" fmla="*/ 1048215 w 8242815"/>
              <a:gd name="connsiteY15" fmla="*/ 345687 h 390292"/>
              <a:gd name="connsiteX16" fmla="*/ 1204332 w 8242815"/>
              <a:gd name="connsiteY16" fmla="*/ 367990 h 390292"/>
              <a:gd name="connsiteX17" fmla="*/ 1460810 w 8242815"/>
              <a:gd name="connsiteY17" fmla="*/ 356839 h 390292"/>
              <a:gd name="connsiteX18" fmla="*/ 1572322 w 8242815"/>
              <a:gd name="connsiteY18" fmla="*/ 312234 h 390292"/>
              <a:gd name="connsiteX19" fmla="*/ 1639229 w 8242815"/>
              <a:gd name="connsiteY19" fmla="*/ 289931 h 390292"/>
              <a:gd name="connsiteX20" fmla="*/ 1728439 w 8242815"/>
              <a:gd name="connsiteY20" fmla="*/ 245326 h 390292"/>
              <a:gd name="connsiteX21" fmla="*/ 1761893 w 8242815"/>
              <a:gd name="connsiteY21" fmla="*/ 234175 h 390292"/>
              <a:gd name="connsiteX22" fmla="*/ 1906859 w 8242815"/>
              <a:gd name="connsiteY22" fmla="*/ 245326 h 390292"/>
              <a:gd name="connsiteX23" fmla="*/ 1973766 w 8242815"/>
              <a:gd name="connsiteY23" fmla="*/ 256478 h 390292"/>
              <a:gd name="connsiteX24" fmla="*/ 2185639 w 8242815"/>
              <a:gd name="connsiteY24" fmla="*/ 267629 h 390292"/>
              <a:gd name="connsiteX25" fmla="*/ 2375210 w 8242815"/>
              <a:gd name="connsiteY25" fmla="*/ 278780 h 390292"/>
              <a:gd name="connsiteX26" fmla="*/ 2720898 w 8242815"/>
              <a:gd name="connsiteY26" fmla="*/ 267629 h 390292"/>
              <a:gd name="connsiteX27" fmla="*/ 2754351 w 8242815"/>
              <a:gd name="connsiteY27" fmla="*/ 256478 h 390292"/>
              <a:gd name="connsiteX28" fmla="*/ 2810107 w 8242815"/>
              <a:gd name="connsiteY28" fmla="*/ 245326 h 390292"/>
              <a:gd name="connsiteX29" fmla="*/ 2955073 w 8242815"/>
              <a:gd name="connsiteY29" fmla="*/ 234175 h 390292"/>
              <a:gd name="connsiteX30" fmla="*/ 3200400 w 8242815"/>
              <a:gd name="connsiteY30" fmla="*/ 245326 h 390292"/>
              <a:gd name="connsiteX31" fmla="*/ 3289610 w 8242815"/>
              <a:gd name="connsiteY31" fmla="*/ 256478 h 390292"/>
              <a:gd name="connsiteX32" fmla="*/ 3445727 w 8242815"/>
              <a:gd name="connsiteY32" fmla="*/ 245326 h 390292"/>
              <a:gd name="connsiteX33" fmla="*/ 3579542 w 8242815"/>
              <a:gd name="connsiteY33" fmla="*/ 211873 h 390292"/>
              <a:gd name="connsiteX34" fmla="*/ 3914078 w 8242815"/>
              <a:gd name="connsiteY34" fmla="*/ 211873 h 390292"/>
              <a:gd name="connsiteX35" fmla="*/ 4003288 w 8242815"/>
              <a:gd name="connsiteY35" fmla="*/ 234175 h 390292"/>
              <a:gd name="connsiteX36" fmla="*/ 4114800 w 8242815"/>
              <a:gd name="connsiteY36" fmla="*/ 256478 h 390292"/>
              <a:gd name="connsiteX37" fmla="*/ 4270917 w 8242815"/>
              <a:gd name="connsiteY37" fmla="*/ 245326 h 390292"/>
              <a:gd name="connsiteX38" fmla="*/ 4382429 w 8242815"/>
              <a:gd name="connsiteY38" fmla="*/ 223024 h 390292"/>
              <a:gd name="connsiteX39" fmla="*/ 5140712 w 8242815"/>
              <a:gd name="connsiteY39" fmla="*/ 211873 h 390292"/>
              <a:gd name="connsiteX40" fmla="*/ 5207620 w 8242815"/>
              <a:gd name="connsiteY40" fmla="*/ 189570 h 390292"/>
              <a:gd name="connsiteX41" fmla="*/ 5330283 w 8242815"/>
              <a:gd name="connsiteY41" fmla="*/ 167268 h 390292"/>
              <a:gd name="connsiteX42" fmla="*/ 5508703 w 8242815"/>
              <a:gd name="connsiteY42" fmla="*/ 178419 h 390292"/>
              <a:gd name="connsiteX43" fmla="*/ 5542156 w 8242815"/>
              <a:gd name="connsiteY43" fmla="*/ 189570 h 390292"/>
              <a:gd name="connsiteX44" fmla="*/ 5988205 w 8242815"/>
              <a:gd name="connsiteY44" fmla="*/ 200722 h 390292"/>
              <a:gd name="connsiteX45" fmla="*/ 6032810 w 8242815"/>
              <a:gd name="connsiteY45" fmla="*/ 211873 h 390292"/>
              <a:gd name="connsiteX46" fmla="*/ 6233532 w 8242815"/>
              <a:gd name="connsiteY46" fmla="*/ 234175 h 390292"/>
              <a:gd name="connsiteX47" fmla="*/ 6411951 w 8242815"/>
              <a:gd name="connsiteY47" fmla="*/ 223024 h 390292"/>
              <a:gd name="connsiteX48" fmla="*/ 6523463 w 8242815"/>
              <a:gd name="connsiteY48" fmla="*/ 178419 h 390292"/>
              <a:gd name="connsiteX49" fmla="*/ 6556917 w 8242815"/>
              <a:gd name="connsiteY49" fmla="*/ 167268 h 390292"/>
              <a:gd name="connsiteX50" fmla="*/ 6646127 w 8242815"/>
              <a:gd name="connsiteY50" fmla="*/ 89209 h 390292"/>
              <a:gd name="connsiteX51" fmla="*/ 6679581 w 8242815"/>
              <a:gd name="connsiteY51" fmla="*/ 55756 h 390292"/>
              <a:gd name="connsiteX52" fmla="*/ 6701883 w 8242815"/>
              <a:gd name="connsiteY52" fmla="*/ 33453 h 390292"/>
              <a:gd name="connsiteX53" fmla="*/ 6813395 w 8242815"/>
              <a:gd name="connsiteY53" fmla="*/ 0 h 390292"/>
              <a:gd name="connsiteX54" fmla="*/ 7014117 w 8242815"/>
              <a:gd name="connsiteY54" fmla="*/ 11151 h 390292"/>
              <a:gd name="connsiteX55" fmla="*/ 7125629 w 8242815"/>
              <a:gd name="connsiteY55" fmla="*/ 33453 h 390292"/>
              <a:gd name="connsiteX56" fmla="*/ 7181385 w 8242815"/>
              <a:gd name="connsiteY56" fmla="*/ 55756 h 390292"/>
              <a:gd name="connsiteX57" fmla="*/ 7460166 w 8242815"/>
              <a:gd name="connsiteY57" fmla="*/ 55756 h 390292"/>
              <a:gd name="connsiteX58" fmla="*/ 7504771 w 8242815"/>
              <a:gd name="connsiteY58" fmla="*/ 44605 h 390292"/>
              <a:gd name="connsiteX59" fmla="*/ 7817005 w 8242815"/>
              <a:gd name="connsiteY59" fmla="*/ 66907 h 390292"/>
              <a:gd name="connsiteX60" fmla="*/ 8084634 w 8242815"/>
              <a:gd name="connsiteY60" fmla="*/ 89209 h 390292"/>
              <a:gd name="connsiteX61" fmla="*/ 8184995 w 8242815"/>
              <a:gd name="connsiteY61" fmla="*/ 133814 h 390292"/>
              <a:gd name="connsiteX62" fmla="*/ 8196146 w 8242815"/>
              <a:gd name="connsiteY62" fmla="*/ 167268 h 390292"/>
              <a:gd name="connsiteX63" fmla="*/ 8207298 w 8242815"/>
              <a:gd name="connsiteY63" fmla="*/ 289931 h 390292"/>
              <a:gd name="connsiteX64" fmla="*/ 8242815 w 8242815"/>
              <a:gd name="connsiteY64" fmla="*/ 379142 h 390292"/>
              <a:gd name="connsiteX65" fmla="*/ 22303 w 8242815"/>
              <a:gd name="connsiteY65" fmla="*/ 390292 h 390292"/>
              <a:gd name="connsiteX66" fmla="*/ 0 w 8242815"/>
              <a:gd name="connsiteY66" fmla="*/ 289931 h 390292"/>
              <a:gd name="connsiteX0" fmla="*/ 0 w 8242815"/>
              <a:gd name="connsiteY0" fmla="*/ 289931 h 390292"/>
              <a:gd name="connsiteX1" fmla="*/ 0 w 8242815"/>
              <a:gd name="connsiteY1" fmla="*/ 289931 h 390292"/>
              <a:gd name="connsiteX2" fmla="*/ 89210 w 8242815"/>
              <a:gd name="connsiteY2" fmla="*/ 256478 h 390292"/>
              <a:gd name="connsiteX3" fmla="*/ 122663 w 8242815"/>
              <a:gd name="connsiteY3" fmla="*/ 245326 h 390292"/>
              <a:gd name="connsiteX4" fmla="*/ 167268 w 8242815"/>
              <a:gd name="connsiteY4" fmla="*/ 223024 h 390292"/>
              <a:gd name="connsiteX5" fmla="*/ 223024 w 8242815"/>
              <a:gd name="connsiteY5" fmla="*/ 211873 h 390292"/>
              <a:gd name="connsiteX6" fmla="*/ 267629 w 8242815"/>
              <a:gd name="connsiteY6" fmla="*/ 200722 h 390292"/>
              <a:gd name="connsiteX7" fmla="*/ 356839 w 8242815"/>
              <a:gd name="connsiteY7" fmla="*/ 178419 h 390292"/>
              <a:gd name="connsiteX8" fmla="*/ 613317 w 8242815"/>
              <a:gd name="connsiteY8" fmla="*/ 189570 h 390292"/>
              <a:gd name="connsiteX9" fmla="*/ 635620 w 8242815"/>
              <a:gd name="connsiteY9" fmla="*/ 211873 h 390292"/>
              <a:gd name="connsiteX10" fmla="*/ 702527 w 8242815"/>
              <a:gd name="connsiteY10" fmla="*/ 234175 h 390292"/>
              <a:gd name="connsiteX11" fmla="*/ 735981 w 8242815"/>
              <a:gd name="connsiteY11" fmla="*/ 256478 h 390292"/>
              <a:gd name="connsiteX12" fmla="*/ 802888 w 8242815"/>
              <a:gd name="connsiteY12" fmla="*/ 278780 h 390292"/>
              <a:gd name="connsiteX13" fmla="*/ 925551 w 8242815"/>
              <a:gd name="connsiteY13" fmla="*/ 312234 h 390292"/>
              <a:gd name="connsiteX14" fmla="*/ 970156 w 8242815"/>
              <a:gd name="connsiteY14" fmla="*/ 323385 h 390292"/>
              <a:gd name="connsiteX15" fmla="*/ 1202402 w 8242815"/>
              <a:gd name="connsiteY15" fmla="*/ 312233 h 390292"/>
              <a:gd name="connsiteX16" fmla="*/ 1204332 w 8242815"/>
              <a:gd name="connsiteY16" fmla="*/ 367990 h 390292"/>
              <a:gd name="connsiteX17" fmla="*/ 1460810 w 8242815"/>
              <a:gd name="connsiteY17" fmla="*/ 356839 h 390292"/>
              <a:gd name="connsiteX18" fmla="*/ 1572322 w 8242815"/>
              <a:gd name="connsiteY18" fmla="*/ 312234 h 390292"/>
              <a:gd name="connsiteX19" fmla="*/ 1639229 w 8242815"/>
              <a:gd name="connsiteY19" fmla="*/ 289931 h 390292"/>
              <a:gd name="connsiteX20" fmla="*/ 1728439 w 8242815"/>
              <a:gd name="connsiteY20" fmla="*/ 245326 h 390292"/>
              <a:gd name="connsiteX21" fmla="*/ 1761893 w 8242815"/>
              <a:gd name="connsiteY21" fmla="*/ 234175 h 390292"/>
              <a:gd name="connsiteX22" fmla="*/ 1906859 w 8242815"/>
              <a:gd name="connsiteY22" fmla="*/ 245326 h 390292"/>
              <a:gd name="connsiteX23" fmla="*/ 1973766 w 8242815"/>
              <a:gd name="connsiteY23" fmla="*/ 256478 h 390292"/>
              <a:gd name="connsiteX24" fmla="*/ 2185639 w 8242815"/>
              <a:gd name="connsiteY24" fmla="*/ 267629 h 390292"/>
              <a:gd name="connsiteX25" fmla="*/ 2375210 w 8242815"/>
              <a:gd name="connsiteY25" fmla="*/ 278780 h 390292"/>
              <a:gd name="connsiteX26" fmla="*/ 2720898 w 8242815"/>
              <a:gd name="connsiteY26" fmla="*/ 267629 h 390292"/>
              <a:gd name="connsiteX27" fmla="*/ 2754351 w 8242815"/>
              <a:gd name="connsiteY27" fmla="*/ 256478 h 390292"/>
              <a:gd name="connsiteX28" fmla="*/ 2810107 w 8242815"/>
              <a:gd name="connsiteY28" fmla="*/ 245326 h 390292"/>
              <a:gd name="connsiteX29" fmla="*/ 2955073 w 8242815"/>
              <a:gd name="connsiteY29" fmla="*/ 234175 h 390292"/>
              <a:gd name="connsiteX30" fmla="*/ 3200400 w 8242815"/>
              <a:gd name="connsiteY30" fmla="*/ 245326 h 390292"/>
              <a:gd name="connsiteX31" fmla="*/ 3289610 w 8242815"/>
              <a:gd name="connsiteY31" fmla="*/ 256478 h 390292"/>
              <a:gd name="connsiteX32" fmla="*/ 3445727 w 8242815"/>
              <a:gd name="connsiteY32" fmla="*/ 245326 h 390292"/>
              <a:gd name="connsiteX33" fmla="*/ 3579542 w 8242815"/>
              <a:gd name="connsiteY33" fmla="*/ 211873 h 390292"/>
              <a:gd name="connsiteX34" fmla="*/ 3914078 w 8242815"/>
              <a:gd name="connsiteY34" fmla="*/ 211873 h 390292"/>
              <a:gd name="connsiteX35" fmla="*/ 4003288 w 8242815"/>
              <a:gd name="connsiteY35" fmla="*/ 234175 h 390292"/>
              <a:gd name="connsiteX36" fmla="*/ 4114800 w 8242815"/>
              <a:gd name="connsiteY36" fmla="*/ 256478 h 390292"/>
              <a:gd name="connsiteX37" fmla="*/ 4270917 w 8242815"/>
              <a:gd name="connsiteY37" fmla="*/ 245326 h 390292"/>
              <a:gd name="connsiteX38" fmla="*/ 4382429 w 8242815"/>
              <a:gd name="connsiteY38" fmla="*/ 223024 h 390292"/>
              <a:gd name="connsiteX39" fmla="*/ 5140712 w 8242815"/>
              <a:gd name="connsiteY39" fmla="*/ 211873 h 390292"/>
              <a:gd name="connsiteX40" fmla="*/ 5207620 w 8242815"/>
              <a:gd name="connsiteY40" fmla="*/ 189570 h 390292"/>
              <a:gd name="connsiteX41" fmla="*/ 5330283 w 8242815"/>
              <a:gd name="connsiteY41" fmla="*/ 167268 h 390292"/>
              <a:gd name="connsiteX42" fmla="*/ 5508703 w 8242815"/>
              <a:gd name="connsiteY42" fmla="*/ 178419 h 390292"/>
              <a:gd name="connsiteX43" fmla="*/ 5542156 w 8242815"/>
              <a:gd name="connsiteY43" fmla="*/ 189570 h 390292"/>
              <a:gd name="connsiteX44" fmla="*/ 5988205 w 8242815"/>
              <a:gd name="connsiteY44" fmla="*/ 200722 h 390292"/>
              <a:gd name="connsiteX45" fmla="*/ 6032810 w 8242815"/>
              <a:gd name="connsiteY45" fmla="*/ 211873 h 390292"/>
              <a:gd name="connsiteX46" fmla="*/ 6233532 w 8242815"/>
              <a:gd name="connsiteY46" fmla="*/ 234175 h 390292"/>
              <a:gd name="connsiteX47" fmla="*/ 6411951 w 8242815"/>
              <a:gd name="connsiteY47" fmla="*/ 223024 h 390292"/>
              <a:gd name="connsiteX48" fmla="*/ 6523463 w 8242815"/>
              <a:gd name="connsiteY48" fmla="*/ 178419 h 390292"/>
              <a:gd name="connsiteX49" fmla="*/ 6556917 w 8242815"/>
              <a:gd name="connsiteY49" fmla="*/ 167268 h 390292"/>
              <a:gd name="connsiteX50" fmla="*/ 6646127 w 8242815"/>
              <a:gd name="connsiteY50" fmla="*/ 89209 h 390292"/>
              <a:gd name="connsiteX51" fmla="*/ 6679581 w 8242815"/>
              <a:gd name="connsiteY51" fmla="*/ 55756 h 390292"/>
              <a:gd name="connsiteX52" fmla="*/ 6701883 w 8242815"/>
              <a:gd name="connsiteY52" fmla="*/ 33453 h 390292"/>
              <a:gd name="connsiteX53" fmla="*/ 6813395 w 8242815"/>
              <a:gd name="connsiteY53" fmla="*/ 0 h 390292"/>
              <a:gd name="connsiteX54" fmla="*/ 7014117 w 8242815"/>
              <a:gd name="connsiteY54" fmla="*/ 11151 h 390292"/>
              <a:gd name="connsiteX55" fmla="*/ 7125629 w 8242815"/>
              <a:gd name="connsiteY55" fmla="*/ 33453 h 390292"/>
              <a:gd name="connsiteX56" fmla="*/ 7181385 w 8242815"/>
              <a:gd name="connsiteY56" fmla="*/ 55756 h 390292"/>
              <a:gd name="connsiteX57" fmla="*/ 7460166 w 8242815"/>
              <a:gd name="connsiteY57" fmla="*/ 55756 h 390292"/>
              <a:gd name="connsiteX58" fmla="*/ 7504771 w 8242815"/>
              <a:gd name="connsiteY58" fmla="*/ 44605 h 390292"/>
              <a:gd name="connsiteX59" fmla="*/ 7817005 w 8242815"/>
              <a:gd name="connsiteY59" fmla="*/ 66907 h 390292"/>
              <a:gd name="connsiteX60" fmla="*/ 8084634 w 8242815"/>
              <a:gd name="connsiteY60" fmla="*/ 89209 h 390292"/>
              <a:gd name="connsiteX61" fmla="*/ 8184995 w 8242815"/>
              <a:gd name="connsiteY61" fmla="*/ 133814 h 390292"/>
              <a:gd name="connsiteX62" fmla="*/ 8196146 w 8242815"/>
              <a:gd name="connsiteY62" fmla="*/ 167268 h 390292"/>
              <a:gd name="connsiteX63" fmla="*/ 8207298 w 8242815"/>
              <a:gd name="connsiteY63" fmla="*/ 289931 h 390292"/>
              <a:gd name="connsiteX64" fmla="*/ 8242815 w 8242815"/>
              <a:gd name="connsiteY64" fmla="*/ 379142 h 390292"/>
              <a:gd name="connsiteX65" fmla="*/ 22303 w 8242815"/>
              <a:gd name="connsiteY65" fmla="*/ 390292 h 390292"/>
              <a:gd name="connsiteX66" fmla="*/ 0 w 8242815"/>
              <a:gd name="connsiteY66" fmla="*/ 289931 h 390292"/>
              <a:gd name="connsiteX0" fmla="*/ 0 w 8242815"/>
              <a:gd name="connsiteY0" fmla="*/ 289931 h 390292"/>
              <a:gd name="connsiteX1" fmla="*/ 0 w 8242815"/>
              <a:gd name="connsiteY1" fmla="*/ 289931 h 390292"/>
              <a:gd name="connsiteX2" fmla="*/ 89210 w 8242815"/>
              <a:gd name="connsiteY2" fmla="*/ 256478 h 390292"/>
              <a:gd name="connsiteX3" fmla="*/ 122663 w 8242815"/>
              <a:gd name="connsiteY3" fmla="*/ 245326 h 390292"/>
              <a:gd name="connsiteX4" fmla="*/ 167268 w 8242815"/>
              <a:gd name="connsiteY4" fmla="*/ 223024 h 390292"/>
              <a:gd name="connsiteX5" fmla="*/ 223024 w 8242815"/>
              <a:gd name="connsiteY5" fmla="*/ 211873 h 390292"/>
              <a:gd name="connsiteX6" fmla="*/ 267629 w 8242815"/>
              <a:gd name="connsiteY6" fmla="*/ 200722 h 390292"/>
              <a:gd name="connsiteX7" fmla="*/ 356839 w 8242815"/>
              <a:gd name="connsiteY7" fmla="*/ 178419 h 390292"/>
              <a:gd name="connsiteX8" fmla="*/ 613317 w 8242815"/>
              <a:gd name="connsiteY8" fmla="*/ 189570 h 390292"/>
              <a:gd name="connsiteX9" fmla="*/ 635620 w 8242815"/>
              <a:gd name="connsiteY9" fmla="*/ 211873 h 390292"/>
              <a:gd name="connsiteX10" fmla="*/ 702527 w 8242815"/>
              <a:gd name="connsiteY10" fmla="*/ 234175 h 390292"/>
              <a:gd name="connsiteX11" fmla="*/ 735981 w 8242815"/>
              <a:gd name="connsiteY11" fmla="*/ 256478 h 390292"/>
              <a:gd name="connsiteX12" fmla="*/ 802888 w 8242815"/>
              <a:gd name="connsiteY12" fmla="*/ 278780 h 390292"/>
              <a:gd name="connsiteX13" fmla="*/ 925551 w 8242815"/>
              <a:gd name="connsiteY13" fmla="*/ 312234 h 390292"/>
              <a:gd name="connsiteX14" fmla="*/ 970156 w 8242815"/>
              <a:gd name="connsiteY14" fmla="*/ 323385 h 390292"/>
              <a:gd name="connsiteX15" fmla="*/ 1202402 w 8242815"/>
              <a:gd name="connsiteY15" fmla="*/ 312233 h 390292"/>
              <a:gd name="connsiteX16" fmla="*/ 1204332 w 8242815"/>
              <a:gd name="connsiteY16" fmla="*/ 367990 h 390292"/>
              <a:gd name="connsiteX17" fmla="*/ 1460810 w 8242815"/>
              <a:gd name="connsiteY17" fmla="*/ 303313 h 390292"/>
              <a:gd name="connsiteX18" fmla="*/ 1572322 w 8242815"/>
              <a:gd name="connsiteY18" fmla="*/ 312234 h 390292"/>
              <a:gd name="connsiteX19" fmla="*/ 1639229 w 8242815"/>
              <a:gd name="connsiteY19" fmla="*/ 289931 h 390292"/>
              <a:gd name="connsiteX20" fmla="*/ 1728439 w 8242815"/>
              <a:gd name="connsiteY20" fmla="*/ 245326 h 390292"/>
              <a:gd name="connsiteX21" fmla="*/ 1761893 w 8242815"/>
              <a:gd name="connsiteY21" fmla="*/ 234175 h 390292"/>
              <a:gd name="connsiteX22" fmla="*/ 1906859 w 8242815"/>
              <a:gd name="connsiteY22" fmla="*/ 245326 h 390292"/>
              <a:gd name="connsiteX23" fmla="*/ 1973766 w 8242815"/>
              <a:gd name="connsiteY23" fmla="*/ 256478 h 390292"/>
              <a:gd name="connsiteX24" fmla="*/ 2185639 w 8242815"/>
              <a:gd name="connsiteY24" fmla="*/ 267629 h 390292"/>
              <a:gd name="connsiteX25" fmla="*/ 2375210 w 8242815"/>
              <a:gd name="connsiteY25" fmla="*/ 278780 h 390292"/>
              <a:gd name="connsiteX26" fmla="*/ 2720898 w 8242815"/>
              <a:gd name="connsiteY26" fmla="*/ 267629 h 390292"/>
              <a:gd name="connsiteX27" fmla="*/ 2754351 w 8242815"/>
              <a:gd name="connsiteY27" fmla="*/ 256478 h 390292"/>
              <a:gd name="connsiteX28" fmla="*/ 2810107 w 8242815"/>
              <a:gd name="connsiteY28" fmla="*/ 245326 h 390292"/>
              <a:gd name="connsiteX29" fmla="*/ 2955073 w 8242815"/>
              <a:gd name="connsiteY29" fmla="*/ 234175 h 390292"/>
              <a:gd name="connsiteX30" fmla="*/ 3200400 w 8242815"/>
              <a:gd name="connsiteY30" fmla="*/ 245326 h 390292"/>
              <a:gd name="connsiteX31" fmla="*/ 3289610 w 8242815"/>
              <a:gd name="connsiteY31" fmla="*/ 256478 h 390292"/>
              <a:gd name="connsiteX32" fmla="*/ 3445727 w 8242815"/>
              <a:gd name="connsiteY32" fmla="*/ 245326 h 390292"/>
              <a:gd name="connsiteX33" fmla="*/ 3579542 w 8242815"/>
              <a:gd name="connsiteY33" fmla="*/ 211873 h 390292"/>
              <a:gd name="connsiteX34" fmla="*/ 3914078 w 8242815"/>
              <a:gd name="connsiteY34" fmla="*/ 211873 h 390292"/>
              <a:gd name="connsiteX35" fmla="*/ 4003288 w 8242815"/>
              <a:gd name="connsiteY35" fmla="*/ 234175 h 390292"/>
              <a:gd name="connsiteX36" fmla="*/ 4114800 w 8242815"/>
              <a:gd name="connsiteY36" fmla="*/ 256478 h 390292"/>
              <a:gd name="connsiteX37" fmla="*/ 4270917 w 8242815"/>
              <a:gd name="connsiteY37" fmla="*/ 245326 h 390292"/>
              <a:gd name="connsiteX38" fmla="*/ 4382429 w 8242815"/>
              <a:gd name="connsiteY38" fmla="*/ 223024 h 390292"/>
              <a:gd name="connsiteX39" fmla="*/ 5140712 w 8242815"/>
              <a:gd name="connsiteY39" fmla="*/ 211873 h 390292"/>
              <a:gd name="connsiteX40" fmla="*/ 5207620 w 8242815"/>
              <a:gd name="connsiteY40" fmla="*/ 189570 h 390292"/>
              <a:gd name="connsiteX41" fmla="*/ 5330283 w 8242815"/>
              <a:gd name="connsiteY41" fmla="*/ 167268 h 390292"/>
              <a:gd name="connsiteX42" fmla="*/ 5508703 w 8242815"/>
              <a:gd name="connsiteY42" fmla="*/ 178419 h 390292"/>
              <a:gd name="connsiteX43" fmla="*/ 5542156 w 8242815"/>
              <a:gd name="connsiteY43" fmla="*/ 189570 h 390292"/>
              <a:gd name="connsiteX44" fmla="*/ 5988205 w 8242815"/>
              <a:gd name="connsiteY44" fmla="*/ 200722 h 390292"/>
              <a:gd name="connsiteX45" fmla="*/ 6032810 w 8242815"/>
              <a:gd name="connsiteY45" fmla="*/ 211873 h 390292"/>
              <a:gd name="connsiteX46" fmla="*/ 6233532 w 8242815"/>
              <a:gd name="connsiteY46" fmla="*/ 234175 h 390292"/>
              <a:gd name="connsiteX47" fmla="*/ 6411951 w 8242815"/>
              <a:gd name="connsiteY47" fmla="*/ 223024 h 390292"/>
              <a:gd name="connsiteX48" fmla="*/ 6523463 w 8242815"/>
              <a:gd name="connsiteY48" fmla="*/ 178419 h 390292"/>
              <a:gd name="connsiteX49" fmla="*/ 6556917 w 8242815"/>
              <a:gd name="connsiteY49" fmla="*/ 167268 h 390292"/>
              <a:gd name="connsiteX50" fmla="*/ 6646127 w 8242815"/>
              <a:gd name="connsiteY50" fmla="*/ 89209 h 390292"/>
              <a:gd name="connsiteX51" fmla="*/ 6679581 w 8242815"/>
              <a:gd name="connsiteY51" fmla="*/ 55756 h 390292"/>
              <a:gd name="connsiteX52" fmla="*/ 6701883 w 8242815"/>
              <a:gd name="connsiteY52" fmla="*/ 33453 h 390292"/>
              <a:gd name="connsiteX53" fmla="*/ 6813395 w 8242815"/>
              <a:gd name="connsiteY53" fmla="*/ 0 h 390292"/>
              <a:gd name="connsiteX54" fmla="*/ 7014117 w 8242815"/>
              <a:gd name="connsiteY54" fmla="*/ 11151 h 390292"/>
              <a:gd name="connsiteX55" fmla="*/ 7125629 w 8242815"/>
              <a:gd name="connsiteY55" fmla="*/ 33453 h 390292"/>
              <a:gd name="connsiteX56" fmla="*/ 7181385 w 8242815"/>
              <a:gd name="connsiteY56" fmla="*/ 55756 h 390292"/>
              <a:gd name="connsiteX57" fmla="*/ 7460166 w 8242815"/>
              <a:gd name="connsiteY57" fmla="*/ 55756 h 390292"/>
              <a:gd name="connsiteX58" fmla="*/ 7504771 w 8242815"/>
              <a:gd name="connsiteY58" fmla="*/ 44605 h 390292"/>
              <a:gd name="connsiteX59" fmla="*/ 7817005 w 8242815"/>
              <a:gd name="connsiteY59" fmla="*/ 66907 h 390292"/>
              <a:gd name="connsiteX60" fmla="*/ 8084634 w 8242815"/>
              <a:gd name="connsiteY60" fmla="*/ 89209 h 390292"/>
              <a:gd name="connsiteX61" fmla="*/ 8184995 w 8242815"/>
              <a:gd name="connsiteY61" fmla="*/ 133814 h 390292"/>
              <a:gd name="connsiteX62" fmla="*/ 8196146 w 8242815"/>
              <a:gd name="connsiteY62" fmla="*/ 167268 h 390292"/>
              <a:gd name="connsiteX63" fmla="*/ 8207298 w 8242815"/>
              <a:gd name="connsiteY63" fmla="*/ 289931 h 390292"/>
              <a:gd name="connsiteX64" fmla="*/ 8242815 w 8242815"/>
              <a:gd name="connsiteY64" fmla="*/ 379142 h 390292"/>
              <a:gd name="connsiteX65" fmla="*/ 22303 w 8242815"/>
              <a:gd name="connsiteY65" fmla="*/ 390292 h 390292"/>
              <a:gd name="connsiteX66" fmla="*/ 0 w 8242815"/>
              <a:gd name="connsiteY66" fmla="*/ 289931 h 390292"/>
              <a:gd name="connsiteX0" fmla="*/ 0 w 8242815"/>
              <a:gd name="connsiteY0" fmla="*/ 289931 h 390292"/>
              <a:gd name="connsiteX1" fmla="*/ 0 w 8242815"/>
              <a:gd name="connsiteY1" fmla="*/ 289931 h 390292"/>
              <a:gd name="connsiteX2" fmla="*/ 89210 w 8242815"/>
              <a:gd name="connsiteY2" fmla="*/ 256478 h 390292"/>
              <a:gd name="connsiteX3" fmla="*/ 122663 w 8242815"/>
              <a:gd name="connsiteY3" fmla="*/ 245326 h 390292"/>
              <a:gd name="connsiteX4" fmla="*/ 167268 w 8242815"/>
              <a:gd name="connsiteY4" fmla="*/ 223024 h 390292"/>
              <a:gd name="connsiteX5" fmla="*/ 223024 w 8242815"/>
              <a:gd name="connsiteY5" fmla="*/ 211873 h 390292"/>
              <a:gd name="connsiteX6" fmla="*/ 267629 w 8242815"/>
              <a:gd name="connsiteY6" fmla="*/ 200722 h 390292"/>
              <a:gd name="connsiteX7" fmla="*/ 356839 w 8242815"/>
              <a:gd name="connsiteY7" fmla="*/ 178419 h 390292"/>
              <a:gd name="connsiteX8" fmla="*/ 613317 w 8242815"/>
              <a:gd name="connsiteY8" fmla="*/ 189570 h 390292"/>
              <a:gd name="connsiteX9" fmla="*/ 635620 w 8242815"/>
              <a:gd name="connsiteY9" fmla="*/ 211873 h 390292"/>
              <a:gd name="connsiteX10" fmla="*/ 702527 w 8242815"/>
              <a:gd name="connsiteY10" fmla="*/ 234175 h 390292"/>
              <a:gd name="connsiteX11" fmla="*/ 735981 w 8242815"/>
              <a:gd name="connsiteY11" fmla="*/ 256478 h 390292"/>
              <a:gd name="connsiteX12" fmla="*/ 802888 w 8242815"/>
              <a:gd name="connsiteY12" fmla="*/ 278780 h 390292"/>
              <a:gd name="connsiteX13" fmla="*/ 925551 w 8242815"/>
              <a:gd name="connsiteY13" fmla="*/ 312234 h 390292"/>
              <a:gd name="connsiteX14" fmla="*/ 970156 w 8242815"/>
              <a:gd name="connsiteY14" fmla="*/ 323385 h 390292"/>
              <a:gd name="connsiteX15" fmla="*/ 1202402 w 8242815"/>
              <a:gd name="connsiteY15" fmla="*/ 312233 h 390292"/>
              <a:gd name="connsiteX16" fmla="*/ 1397066 w 8242815"/>
              <a:gd name="connsiteY16" fmla="*/ 301082 h 390292"/>
              <a:gd name="connsiteX17" fmla="*/ 1460810 w 8242815"/>
              <a:gd name="connsiteY17" fmla="*/ 303313 h 390292"/>
              <a:gd name="connsiteX18" fmla="*/ 1572322 w 8242815"/>
              <a:gd name="connsiteY18" fmla="*/ 312234 h 390292"/>
              <a:gd name="connsiteX19" fmla="*/ 1639229 w 8242815"/>
              <a:gd name="connsiteY19" fmla="*/ 289931 h 390292"/>
              <a:gd name="connsiteX20" fmla="*/ 1728439 w 8242815"/>
              <a:gd name="connsiteY20" fmla="*/ 245326 h 390292"/>
              <a:gd name="connsiteX21" fmla="*/ 1761893 w 8242815"/>
              <a:gd name="connsiteY21" fmla="*/ 234175 h 390292"/>
              <a:gd name="connsiteX22" fmla="*/ 1906859 w 8242815"/>
              <a:gd name="connsiteY22" fmla="*/ 245326 h 390292"/>
              <a:gd name="connsiteX23" fmla="*/ 1973766 w 8242815"/>
              <a:gd name="connsiteY23" fmla="*/ 256478 h 390292"/>
              <a:gd name="connsiteX24" fmla="*/ 2185639 w 8242815"/>
              <a:gd name="connsiteY24" fmla="*/ 267629 h 390292"/>
              <a:gd name="connsiteX25" fmla="*/ 2375210 w 8242815"/>
              <a:gd name="connsiteY25" fmla="*/ 278780 h 390292"/>
              <a:gd name="connsiteX26" fmla="*/ 2720898 w 8242815"/>
              <a:gd name="connsiteY26" fmla="*/ 267629 h 390292"/>
              <a:gd name="connsiteX27" fmla="*/ 2754351 w 8242815"/>
              <a:gd name="connsiteY27" fmla="*/ 256478 h 390292"/>
              <a:gd name="connsiteX28" fmla="*/ 2810107 w 8242815"/>
              <a:gd name="connsiteY28" fmla="*/ 245326 h 390292"/>
              <a:gd name="connsiteX29" fmla="*/ 2955073 w 8242815"/>
              <a:gd name="connsiteY29" fmla="*/ 234175 h 390292"/>
              <a:gd name="connsiteX30" fmla="*/ 3200400 w 8242815"/>
              <a:gd name="connsiteY30" fmla="*/ 245326 h 390292"/>
              <a:gd name="connsiteX31" fmla="*/ 3289610 w 8242815"/>
              <a:gd name="connsiteY31" fmla="*/ 256478 h 390292"/>
              <a:gd name="connsiteX32" fmla="*/ 3445727 w 8242815"/>
              <a:gd name="connsiteY32" fmla="*/ 245326 h 390292"/>
              <a:gd name="connsiteX33" fmla="*/ 3579542 w 8242815"/>
              <a:gd name="connsiteY33" fmla="*/ 211873 h 390292"/>
              <a:gd name="connsiteX34" fmla="*/ 3914078 w 8242815"/>
              <a:gd name="connsiteY34" fmla="*/ 211873 h 390292"/>
              <a:gd name="connsiteX35" fmla="*/ 4003288 w 8242815"/>
              <a:gd name="connsiteY35" fmla="*/ 234175 h 390292"/>
              <a:gd name="connsiteX36" fmla="*/ 4114800 w 8242815"/>
              <a:gd name="connsiteY36" fmla="*/ 256478 h 390292"/>
              <a:gd name="connsiteX37" fmla="*/ 4270917 w 8242815"/>
              <a:gd name="connsiteY37" fmla="*/ 245326 h 390292"/>
              <a:gd name="connsiteX38" fmla="*/ 4382429 w 8242815"/>
              <a:gd name="connsiteY38" fmla="*/ 223024 h 390292"/>
              <a:gd name="connsiteX39" fmla="*/ 5140712 w 8242815"/>
              <a:gd name="connsiteY39" fmla="*/ 211873 h 390292"/>
              <a:gd name="connsiteX40" fmla="*/ 5207620 w 8242815"/>
              <a:gd name="connsiteY40" fmla="*/ 189570 h 390292"/>
              <a:gd name="connsiteX41" fmla="*/ 5330283 w 8242815"/>
              <a:gd name="connsiteY41" fmla="*/ 167268 h 390292"/>
              <a:gd name="connsiteX42" fmla="*/ 5508703 w 8242815"/>
              <a:gd name="connsiteY42" fmla="*/ 178419 h 390292"/>
              <a:gd name="connsiteX43" fmla="*/ 5542156 w 8242815"/>
              <a:gd name="connsiteY43" fmla="*/ 189570 h 390292"/>
              <a:gd name="connsiteX44" fmla="*/ 5988205 w 8242815"/>
              <a:gd name="connsiteY44" fmla="*/ 200722 h 390292"/>
              <a:gd name="connsiteX45" fmla="*/ 6032810 w 8242815"/>
              <a:gd name="connsiteY45" fmla="*/ 211873 h 390292"/>
              <a:gd name="connsiteX46" fmla="*/ 6233532 w 8242815"/>
              <a:gd name="connsiteY46" fmla="*/ 234175 h 390292"/>
              <a:gd name="connsiteX47" fmla="*/ 6411951 w 8242815"/>
              <a:gd name="connsiteY47" fmla="*/ 223024 h 390292"/>
              <a:gd name="connsiteX48" fmla="*/ 6523463 w 8242815"/>
              <a:gd name="connsiteY48" fmla="*/ 178419 h 390292"/>
              <a:gd name="connsiteX49" fmla="*/ 6556917 w 8242815"/>
              <a:gd name="connsiteY49" fmla="*/ 167268 h 390292"/>
              <a:gd name="connsiteX50" fmla="*/ 6646127 w 8242815"/>
              <a:gd name="connsiteY50" fmla="*/ 89209 h 390292"/>
              <a:gd name="connsiteX51" fmla="*/ 6679581 w 8242815"/>
              <a:gd name="connsiteY51" fmla="*/ 55756 h 390292"/>
              <a:gd name="connsiteX52" fmla="*/ 6701883 w 8242815"/>
              <a:gd name="connsiteY52" fmla="*/ 33453 h 390292"/>
              <a:gd name="connsiteX53" fmla="*/ 6813395 w 8242815"/>
              <a:gd name="connsiteY53" fmla="*/ 0 h 390292"/>
              <a:gd name="connsiteX54" fmla="*/ 7014117 w 8242815"/>
              <a:gd name="connsiteY54" fmla="*/ 11151 h 390292"/>
              <a:gd name="connsiteX55" fmla="*/ 7125629 w 8242815"/>
              <a:gd name="connsiteY55" fmla="*/ 33453 h 390292"/>
              <a:gd name="connsiteX56" fmla="*/ 7181385 w 8242815"/>
              <a:gd name="connsiteY56" fmla="*/ 55756 h 390292"/>
              <a:gd name="connsiteX57" fmla="*/ 7460166 w 8242815"/>
              <a:gd name="connsiteY57" fmla="*/ 55756 h 390292"/>
              <a:gd name="connsiteX58" fmla="*/ 7504771 w 8242815"/>
              <a:gd name="connsiteY58" fmla="*/ 44605 h 390292"/>
              <a:gd name="connsiteX59" fmla="*/ 7817005 w 8242815"/>
              <a:gd name="connsiteY59" fmla="*/ 66907 h 390292"/>
              <a:gd name="connsiteX60" fmla="*/ 8084634 w 8242815"/>
              <a:gd name="connsiteY60" fmla="*/ 89209 h 390292"/>
              <a:gd name="connsiteX61" fmla="*/ 8184995 w 8242815"/>
              <a:gd name="connsiteY61" fmla="*/ 133814 h 390292"/>
              <a:gd name="connsiteX62" fmla="*/ 8196146 w 8242815"/>
              <a:gd name="connsiteY62" fmla="*/ 167268 h 390292"/>
              <a:gd name="connsiteX63" fmla="*/ 8207298 w 8242815"/>
              <a:gd name="connsiteY63" fmla="*/ 289931 h 390292"/>
              <a:gd name="connsiteX64" fmla="*/ 8242815 w 8242815"/>
              <a:gd name="connsiteY64" fmla="*/ 379142 h 390292"/>
              <a:gd name="connsiteX65" fmla="*/ 22303 w 8242815"/>
              <a:gd name="connsiteY65" fmla="*/ 390292 h 390292"/>
              <a:gd name="connsiteX66" fmla="*/ 0 w 8242815"/>
              <a:gd name="connsiteY66" fmla="*/ 289931 h 39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242815" h="390292">
                <a:moveTo>
                  <a:pt x="0" y="289931"/>
                </a:moveTo>
                <a:lnTo>
                  <a:pt x="0" y="289931"/>
                </a:lnTo>
                <a:lnTo>
                  <a:pt x="89210" y="256478"/>
                </a:lnTo>
                <a:cubicBezTo>
                  <a:pt x="100257" y="252461"/>
                  <a:pt x="111859" y="249956"/>
                  <a:pt x="122663" y="245326"/>
                </a:cubicBezTo>
                <a:cubicBezTo>
                  <a:pt x="137942" y="238778"/>
                  <a:pt x="151498" y="228281"/>
                  <a:pt x="167268" y="223024"/>
                </a:cubicBezTo>
                <a:cubicBezTo>
                  <a:pt x="185249" y="217031"/>
                  <a:pt x="204522" y="215984"/>
                  <a:pt x="223024" y="211873"/>
                </a:cubicBezTo>
                <a:cubicBezTo>
                  <a:pt x="237985" y="208548"/>
                  <a:pt x="252668" y="204047"/>
                  <a:pt x="267629" y="200722"/>
                </a:cubicBezTo>
                <a:cubicBezTo>
                  <a:pt x="348364" y="182780"/>
                  <a:pt x="297061" y="198344"/>
                  <a:pt x="356839" y="178419"/>
                </a:cubicBezTo>
                <a:cubicBezTo>
                  <a:pt x="442332" y="182136"/>
                  <a:pt x="528353" y="179374"/>
                  <a:pt x="613317" y="189570"/>
                </a:cubicBezTo>
                <a:cubicBezTo>
                  <a:pt x="623756" y="190823"/>
                  <a:pt x="626216" y="207171"/>
                  <a:pt x="635620" y="211873"/>
                </a:cubicBezTo>
                <a:cubicBezTo>
                  <a:pt x="656647" y="222386"/>
                  <a:pt x="702527" y="234175"/>
                  <a:pt x="702527" y="234175"/>
                </a:cubicBezTo>
                <a:cubicBezTo>
                  <a:pt x="713678" y="241609"/>
                  <a:pt x="723734" y="251035"/>
                  <a:pt x="735981" y="256478"/>
                </a:cubicBezTo>
                <a:cubicBezTo>
                  <a:pt x="757464" y="266026"/>
                  <a:pt x="780586" y="271346"/>
                  <a:pt x="802888" y="278780"/>
                </a:cubicBezTo>
                <a:cubicBezTo>
                  <a:pt x="865416" y="299622"/>
                  <a:pt x="824951" y="287084"/>
                  <a:pt x="925551" y="312234"/>
                </a:cubicBezTo>
                <a:cubicBezTo>
                  <a:pt x="940419" y="315951"/>
                  <a:pt x="955617" y="318539"/>
                  <a:pt x="970156" y="323385"/>
                </a:cubicBezTo>
                <a:cubicBezTo>
                  <a:pt x="995137" y="331712"/>
                  <a:pt x="1176397" y="308232"/>
                  <a:pt x="1202402" y="312233"/>
                </a:cubicBezTo>
                <a:cubicBezTo>
                  <a:pt x="1431976" y="347553"/>
                  <a:pt x="1246152" y="270900"/>
                  <a:pt x="1397066" y="301082"/>
                </a:cubicBezTo>
                <a:cubicBezTo>
                  <a:pt x="1482559" y="297365"/>
                  <a:pt x="1375691" y="312119"/>
                  <a:pt x="1460810" y="303313"/>
                </a:cubicBezTo>
                <a:cubicBezTo>
                  <a:pt x="1510689" y="298153"/>
                  <a:pt x="1529882" y="329210"/>
                  <a:pt x="1572322" y="312234"/>
                </a:cubicBezTo>
                <a:cubicBezTo>
                  <a:pt x="1594149" y="303503"/>
                  <a:pt x="1639229" y="289931"/>
                  <a:pt x="1639229" y="289931"/>
                </a:cubicBezTo>
                <a:cubicBezTo>
                  <a:pt x="1678155" y="251006"/>
                  <a:pt x="1651559" y="270953"/>
                  <a:pt x="1728439" y="245326"/>
                </a:cubicBezTo>
                <a:lnTo>
                  <a:pt x="1761893" y="234175"/>
                </a:lnTo>
                <a:cubicBezTo>
                  <a:pt x="1810215" y="237892"/>
                  <a:pt x="1858661" y="240252"/>
                  <a:pt x="1906859" y="245326"/>
                </a:cubicBezTo>
                <a:cubicBezTo>
                  <a:pt x="1929345" y="247693"/>
                  <a:pt x="1951228" y="254675"/>
                  <a:pt x="1973766" y="256478"/>
                </a:cubicBezTo>
                <a:cubicBezTo>
                  <a:pt x="2044263" y="262118"/>
                  <a:pt x="2115026" y="263706"/>
                  <a:pt x="2185639" y="267629"/>
                </a:cubicBezTo>
                <a:lnTo>
                  <a:pt x="2375210" y="278780"/>
                </a:lnTo>
                <a:cubicBezTo>
                  <a:pt x="2490439" y="275063"/>
                  <a:pt x="2605808" y="274399"/>
                  <a:pt x="2720898" y="267629"/>
                </a:cubicBezTo>
                <a:cubicBezTo>
                  <a:pt x="2732632" y="266939"/>
                  <a:pt x="2742948" y="259329"/>
                  <a:pt x="2754351" y="256478"/>
                </a:cubicBezTo>
                <a:cubicBezTo>
                  <a:pt x="2772739" y="251881"/>
                  <a:pt x="2791269" y="247419"/>
                  <a:pt x="2810107" y="245326"/>
                </a:cubicBezTo>
                <a:cubicBezTo>
                  <a:pt x="2858275" y="239974"/>
                  <a:pt x="2906751" y="237892"/>
                  <a:pt x="2955073" y="234175"/>
                </a:cubicBezTo>
                <a:cubicBezTo>
                  <a:pt x="3036849" y="237892"/>
                  <a:pt x="3118721" y="239881"/>
                  <a:pt x="3200400" y="245326"/>
                </a:cubicBezTo>
                <a:cubicBezTo>
                  <a:pt x="3230302" y="247319"/>
                  <a:pt x="3259642" y="256478"/>
                  <a:pt x="3289610" y="256478"/>
                </a:cubicBezTo>
                <a:cubicBezTo>
                  <a:pt x="3341782" y="256478"/>
                  <a:pt x="3393688" y="249043"/>
                  <a:pt x="3445727" y="245326"/>
                </a:cubicBezTo>
                <a:cubicBezTo>
                  <a:pt x="3534084" y="215874"/>
                  <a:pt x="3489445" y="226889"/>
                  <a:pt x="3579542" y="211873"/>
                </a:cubicBezTo>
                <a:cubicBezTo>
                  <a:pt x="3704018" y="170381"/>
                  <a:pt x="3637587" y="188174"/>
                  <a:pt x="3914078" y="211873"/>
                </a:cubicBezTo>
                <a:cubicBezTo>
                  <a:pt x="3944618" y="214491"/>
                  <a:pt x="3973053" y="229136"/>
                  <a:pt x="4003288" y="234175"/>
                </a:cubicBezTo>
                <a:cubicBezTo>
                  <a:pt x="4085312" y="247846"/>
                  <a:pt x="4048260" y="239842"/>
                  <a:pt x="4114800" y="256478"/>
                </a:cubicBezTo>
                <a:cubicBezTo>
                  <a:pt x="4166839" y="252761"/>
                  <a:pt x="4219148" y="251797"/>
                  <a:pt x="4270917" y="245326"/>
                </a:cubicBezTo>
                <a:cubicBezTo>
                  <a:pt x="4308531" y="240624"/>
                  <a:pt x="4344526" y="223581"/>
                  <a:pt x="4382429" y="223024"/>
                </a:cubicBezTo>
                <a:lnTo>
                  <a:pt x="5140712" y="211873"/>
                </a:lnTo>
                <a:cubicBezTo>
                  <a:pt x="5163015" y="204439"/>
                  <a:pt x="5184347" y="192895"/>
                  <a:pt x="5207620" y="189570"/>
                </a:cubicBezTo>
                <a:cubicBezTo>
                  <a:pt x="5300850" y="176252"/>
                  <a:pt x="5260179" y="184794"/>
                  <a:pt x="5330283" y="167268"/>
                </a:cubicBezTo>
                <a:cubicBezTo>
                  <a:pt x="5389756" y="170985"/>
                  <a:pt x="5449441" y="172181"/>
                  <a:pt x="5508703" y="178419"/>
                </a:cubicBezTo>
                <a:cubicBezTo>
                  <a:pt x="5520393" y="179649"/>
                  <a:pt x="5530415" y="189024"/>
                  <a:pt x="5542156" y="189570"/>
                </a:cubicBezTo>
                <a:cubicBezTo>
                  <a:pt x="5690725" y="196480"/>
                  <a:pt x="5839522" y="197005"/>
                  <a:pt x="5988205" y="200722"/>
                </a:cubicBezTo>
                <a:cubicBezTo>
                  <a:pt x="6003073" y="204439"/>
                  <a:pt x="6017693" y="209353"/>
                  <a:pt x="6032810" y="211873"/>
                </a:cubicBezTo>
                <a:cubicBezTo>
                  <a:pt x="6080164" y="219765"/>
                  <a:pt x="6190582" y="229880"/>
                  <a:pt x="6233532" y="234175"/>
                </a:cubicBezTo>
                <a:cubicBezTo>
                  <a:pt x="6293005" y="230458"/>
                  <a:pt x="6352908" y="231075"/>
                  <a:pt x="6411951" y="223024"/>
                </a:cubicBezTo>
                <a:cubicBezTo>
                  <a:pt x="6461595" y="216255"/>
                  <a:pt x="6481191" y="196536"/>
                  <a:pt x="6523463" y="178419"/>
                </a:cubicBezTo>
                <a:cubicBezTo>
                  <a:pt x="6534267" y="173789"/>
                  <a:pt x="6546403" y="172525"/>
                  <a:pt x="6556917" y="167268"/>
                </a:cubicBezTo>
                <a:cubicBezTo>
                  <a:pt x="6593802" y="148826"/>
                  <a:pt x="6617056" y="118280"/>
                  <a:pt x="6646127" y="89209"/>
                </a:cubicBezTo>
                <a:lnTo>
                  <a:pt x="6679581" y="55756"/>
                </a:lnTo>
                <a:cubicBezTo>
                  <a:pt x="6687015" y="48322"/>
                  <a:pt x="6691909" y="36778"/>
                  <a:pt x="6701883" y="33453"/>
                </a:cubicBezTo>
                <a:cubicBezTo>
                  <a:pt x="6783329" y="6305"/>
                  <a:pt x="6745983" y="16853"/>
                  <a:pt x="6813395" y="0"/>
                </a:cubicBezTo>
                <a:cubicBezTo>
                  <a:pt x="6880302" y="3717"/>
                  <a:pt x="6947488" y="4012"/>
                  <a:pt x="7014117" y="11151"/>
                </a:cubicBezTo>
                <a:cubicBezTo>
                  <a:pt x="7051808" y="15189"/>
                  <a:pt x="7125629" y="33453"/>
                  <a:pt x="7125629" y="33453"/>
                </a:cubicBezTo>
                <a:cubicBezTo>
                  <a:pt x="7144214" y="40887"/>
                  <a:pt x="7162395" y="49426"/>
                  <a:pt x="7181385" y="55756"/>
                </a:cubicBezTo>
                <a:cubicBezTo>
                  <a:pt x="7275460" y="87115"/>
                  <a:pt x="7345012" y="61239"/>
                  <a:pt x="7460166" y="55756"/>
                </a:cubicBezTo>
                <a:cubicBezTo>
                  <a:pt x="7475034" y="52039"/>
                  <a:pt x="7489445" y="44605"/>
                  <a:pt x="7504771" y="44605"/>
                </a:cubicBezTo>
                <a:cubicBezTo>
                  <a:pt x="7687812" y="44605"/>
                  <a:pt x="7676075" y="54095"/>
                  <a:pt x="7817005" y="66907"/>
                </a:cubicBezTo>
                <a:lnTo>
                  <a:pt x="8084634" y="89209"/>
                </a:lnTo>
                <a:cubicBezTo>
                  <a:pt x="8164256" y="115750"/>
                  <a:pt x="8131981" y="98471"/>
                  <a:pt x="8184995" y="133814"/>
                </a:cubicBezTo>
                <a:cubicBezTo>
                  <a:pt x="8188712" y="144965"/>
                  <a:pt x="8194359" y="155650"/>
                  <a:pt x="8196146" y="167268"/>
                </a:cubicBezTo>
                <a:cubicBezTo>
                  <a:pt x="8207668" y="242158"/>
                  <a:pt x="8207298" y="245436"/>
                  <a:pt x="8207298" y="289931"/>
                </a:cubicBezTo>
                <a:lnTo>
                  <a:pt x="8242815" y="379142"/>
                </a:lnTo>
                <a:lnTo>
                  <a:pt x="22303" y="390292"/>
                </a:lnTo>
                <a:lnTo>
                  <a:pt x="0" y="289931"/>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6" name="Title 1"/>
          <p:cNvSpPr>
            <a:spLocks noGrp="1"/>
          </p:cNvSpPr>
          <p:nvPr>
            <p:ph type="title"/>
          </p:nvPr>
        </p:nvSpPr>
        <p:spPr>
          <a:xfrm>
            <a:off x="323528" y="332656"/>
            <a:ext cx="8331200" cy="455702"/>
          </a:xfrm>
        </p:spPr>
        <p:txBody>
          <a:bodyPr/>
          <a:lstStyle/>
          <a:p>
            <a:r>
              <a:rPr lang="en-US" sz="2800" dirty="0" smtClean="0"/>
              <a:t>Altera’s Dev Kit: Golden Reference Design</a:t>
            </a:r>
            <a:endParaRPr lang="en-US" sz="2800" dirty="0"/>
          </a:p>
        </p:txBody>
      </p:sp>
      <p:sp>
        <p:nvSpPr>
          <p:cNvPr id="107" name="Content Placeholder 2"/>
          <p:cNvSpPr>
            <a:spLocks noGrp="1"/>
          </p:cNvSpPr>
          <p:nvPr>
            <p:ph idx="1"/>
          </p:nvPr>
        </p:nvSpPr>
        <p:spPr>
          <a:xfrm>
            <a:off x="219075" y="850605"/>
            <a:ext cx="4172171" cy="5751363"/>
          </a:xfrm>
        </p:spPr>
        <p:txBody>
          <a:bodyPr>
            <a:normAutofit/>
          </a:bodyPr>
          <a:lstStyle/>
          <a:p>
            <a:endParaRPr lang="en-US" sz="2000" dirty="0" smtClean="0"/>
          </a:p>
          <a:p>
            <a:r>
              <a:rPr lang="en-US" sz="2000" dirty="0" smtClean="0"/>
              <a:t>HPS configuration</a:t>
            </a:r>
          </a:p>
          <a:p>
            <a:pPr lvl="1"/>
            <a:r>
              <a:rPr lang="en-US" sz="1600" dirty="0" smtClean="0"/>
              <a:t>DRAM, QSPI, SD/Card</a:t>
            </a:r>
          </a:p>
          <a:p>
            <a:pPr lvl="1"/>
            <a:r>
              <a:rPr lang="en-US" sz="1600" dirty="0" smtClean="0"/>
              <a:t>All peripheral functions exposed at least once</a:t>
            </a:r>
          </a:p>
          <a:p>
            <a:pPr lvl="1"/>
            <a:r>
              <a:rPr lang="en-US" sz="1600" dirty="0" smtClean="0"/>
              <a:t>Drivers</a:t>
            </a:r>
          </a:p>
          <a:p>
            <a:pPr lvl="2"/>
            <a:r>
              <a:rPr lang="en-US" sz="1400" dirty="0" smtClean="0"/>
              <a:t>HAL</a:t>
            </a:r>
          </a:p>
          <a:p>
            <a:pPr lvl="2"/>
            <a:r>
              <a:rPr lang="en-US" sz="1400" dirty="0" smtClean="0"/>
              <a:t>Linux</a:t>
            </a:r>
            <a:endParaRPr lang="en-US" sz="2000" dirty="0" smtClean="0"/>
          </a:p>
          <a:p>
            <a:r>
              <a:rPr lang="en-US" sz="2000" dirty="0" smtClean="0"/>
              <a:t>FPGA configuration</a:t>
            </a:r>
          </a:p>
          <a:p>
            <a:pPr lvl="1"/>
            <a:r>
              <a:rPr lang="en-US" sz="1600" dirty="0" smtClean="0"/>
              <a:t>Simple Qsys “sandbox” system</a:t>
            </a:r>
          </a:p>
          <a:p>
            <a:pPr lvl="2"/>
            <a:r>
              <a:rPr lang="en-US" sz="1400" dirty="0" smtClean="0"/>
              <a:t>First experience in ARM / FPGA integration</a:t>
            </a:r>
          </a:p>
          <a:p>
            <a:pPr lvl="1"/>
            <a:r>
              <a:rPr lang="en-US" sz="1600" dirty="0" smtClean="0"/>
              <a:t>Getting started guide to walk them through the process integrating IP</a:t>
            </a:r>
          </a:p>
          <a:p>
            <a:pPr lvl="2"/>
            <a:r>
              <a:rPr lang="en-US" sz="1400" dirty="0" smtClean="0"/>
              <a:t>HW simulation</a:t>
            </a:r>
          </a:p>
          <a:p>
            <a:pPr lvl="2"/>
            <a:r>
              <a:rPr lang="en-US" sz="1400" dirty="0" smtClean="0"/>
              <a:t>Verification via system console</a:t>
            </a:r>
          </a:p>
          <a:p>
            <a:pPr lvl="2"/>
            <a:r>
              <a:rPr lang="en-US" sz="1400" dirty="0" smtClean="0"/>
              <a:t>Verification via CPU</a:t>
            </a:r>
          </a:p>
          <a:p>
            <a:pPr lvl="2"/>
            <a:r>
              <a:rPr lang="en-US" sz="1400" dirty="0" smtClean="0"/>
              <a:t>HW/SW hand-off</a:t>
            </a:r>
          </a:p>
          <a:p>
            <a:endParaRPr lang="en-US" sz="2000" dirty="0" smtClean="0"/>
          </a:p>
        </p:txBody>
      </p:sp>
      <p:sp>
        <p:nvSpPr>
          <p:cNvPr id="111" name="TextBox 110"/>
          <p:cNvSpPr txBox="1"/>
          <p:nvPr/>
        </p:nvSpPr>
        <p:spPr>
          <a:xfrm>
            <a:off x="4273296" y="4547765"/>
            <a:ext cx="659155" cy="369332"/>
          </a:xfrm>
          <a:prstGeom prst="rect">
            <a:avLst/>
          </a:prstGeom>
          <a:noFill/>
        </p:spPr>
        <p:txBody>
          <a:bodyPr wrap="none" rtlCol="0">
            <a:spAutoFit/>
          </a:bodyPr>
          <a:lstStyle/>
          <a:p>
            <a:r>
              <a:rPr lang="en-US" dirty="0" smtClean="0"/>
              <a:t>HPS</a:t>
            </a:r>
            <a:endParaRPr lang="en-US" dirty="0"/>
          </a:p>
        </p:txBody>
      </p:sp>
      <p:sp>
        <p:nvSpPr>
          <p:cNvPr id="113" name="TextBox 112"/>
          <p:cNvSpPr txBox="1"/>
          <p:nvPr/>
        </p:nvSpPr>
        <p:spPr>
          <a:xfrm>
            <a:off x="4273296" y="5038493"/>
            <a:ext cx="813043" cy="369332"/>
          </a:xfrm>
          <a:prstGeom prst="rect">
            <a:avLst/>
          </a:prstGeom>
          <a:noFill/>
        </p:spPr>
        <p:txBody>
          <a:bodyPr wrap="none" rtlCol="0">
            <a:spAutoFit/>
          </a:bodyPr>
          <a:lstStyle/>
          <a:p>
            <a:r>
              <a:rPr lang="en-US" dirty="0" smtClean="0"/>
              <a:t>FPGA</a:t>
            </a:r>
            <a:endParaRPr lang="en-US" dirty="0"/>
          </a:p>
        </p:txBody>
      </p:sp>
      <p:cxnSp>
        <p:nvCxnSpPr>
          <p:cNvPr id="121" name="Straight Connector 120"/>
          <p:cNvCxnSpPr/>
          <p:nvPr/>
        </p:nvCxnSpPr>
        <p:spPr bwMode="auto">
          <a:xfrm>
            <a:off x="7470421" y="2359658"/>
            <a:ext cx="0" cy="1836267"/>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0" name="Rectangle 79"/>
          <p:cNvSpPr/>
          <p:nvPr/>
        </p:nvSpPr>
        <p:spPr bwMode="auto">
          <a:xfrm flipH="1">
            <a:off x="7678382" y="2438663"/>
            <a:ext cx="702736" cy="18626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GPIO</a:t>
            </a:r>
          </a:p>
        </p:txBody>
      </p:sp>
      <p:sp>
        <p:nvSpPr>
          <p:cNvPr id="82" name="Rectangle 81"/>
          <p:cNvSpPr/>
          <p:nvPr/>
        </p:nvSpPr>
        <p:spPr bwMode="auto">
          <a:xfrm flipH="1">
            <a:off x="7678382" y="2624928"/>
            <a:ext cx="702736" cy="18626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I</a:t>
            </a:r>
            <a:r>
              <a:rPr kumimoji="0" lang="en-US" sz="800" b="0" i="0" u="none" strike="noStrike" cap="none" normalizeH="0" baseline="30000" dirty="0" smtClean="0">
                <a:ln>
                  <a:noFill/>
                </a:ln>
                <a:solidFill>
                  <a:schemeClr val="tx1"/>
                </a:solidFill>
                <a:effectLst/>
                <a:latin typeface="Arial" charset="0"/>
              </a:rPr>
              <a:t>2</a:t>
            </a:r>
            <a:r>
              <a:rPr kumimoji="0" lang="en-US" sz="800" b="0" i="0" u="none" strike="noStrike" cap="none" normalizeH="0" baseline="0" dirty="0" smtClean="0">
                <a:ln>
                  <a:noFill/>
                </a:ln>
                <a:solidFill>
                  <a:schemeClr val="tx1"/>
                </a:solidFill>
                <a:effectLst/>
                <a:latin typeface="Arial" charset="0"/>
              </a:rPr>
              <a:t>C</a:t>
            </a:r>
          </a:p>
        </p:txBody>
      </p:sp>
      <p:sp>
        <p:nvSpPr>
          <p:cNvPr id="86" name="Rectangle 85"/>
          <p:cNvSpPr/>
          <p:nvPr/>
        </p:nvSpPr>
        <p:spPr bwMode="auto">
          <a:xfrm flipH="1">
            <a:off x="7678382" y="2811193"/>
            <a:ext cx="702736" cy="18626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I</a:t>
            </a:r>
            <a:r>
              <a:rPr kumimoji="0" lang="en-US" sz="800" b="0" i="0" u="none" strike="noStrike" cap="none" normalizeH="0" baseline="30000" dirty="0" smtClean="0">
                <a:ln>
                  <a:noFill/>
                </a:ln>
                <a:solidFill>
                  <a:schemeClr val="tx1"/>
                </a:solidFill>
                <a:effectLst/>
                <a:latin typeface="Arial" charset="0"/>
              </a:rPr>
              <a:t>2</a:t>
            </a:r>
            <a:r>
              <a:rPr kumimoji="0" lang="en-US" sz="800" b="0" i="0" u="none" strike="noStrike" cap="none" normalizeH="0" baseline="0" dirty="0" smtClean="0">
                <a:ln>
                  <a:noFill/>
                </a:ln>
                <a:solidFill>
                  <a:schemeClr val="tx1"/>
                </a:solidFill>
                <a:effectLst/>
                <a:latin typeface="Arial" charset="0"/>
              </a:rPr>
              <a:t>C</a:t>
            </a:r>
          </a:p>
        </p:txBody>
      </p:sp>
      <p:sp>
        <p:nvSpPr>
          <p:cNvPr id="109" name="Rectangle 108"/>
          <p:cNvSpPr/>
          <p:nvPr/>
        </p:nvSpPr>
        <p:spPr bwMode="auto">
          <a:xfrm flipH="1">
            <a:off x="7678382" y="2260854"/>
            <a:ext cx="702736" cy="18626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QSPI</a:t>
            </a:r>
          </a:p>
        </p:txBody>
      </p:sp>
      <p:sp>
        <p:nvSpPr>
          <p:cNvPr id="115" name="Rectangle 114"/>
          <p:cNvSpPr/>
          <p:nvPr/>
        </p:nvSpPr>
        <p:spPr bwMode="auto">
          <a:xfrm flipH="1">
            <a:off x="7678382" y="3369988"/>
            <a:ext cx="702736" cy="18626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SPI</a:t>
            </a:r>
            <a:endParaRPr kumimoji="0" lang="en-US" sz="800" b="0" i="0" u="none" strike="noStrike" cap="none" normalizeH="0" baseline="0" dirty="0" smtClean="0">
              <a:ln>
                <a:noFill/>
              </a:ln>
              <a:solidFill>
                <a:schemeClr val="tx1"/>
              </a:solidFill>
              <a:effectLst/>
              <a:latin typeface="Arial" charset="0"/>
            </a:endParaRPr>
          </a:p>
        </p:txBody>
      </p:sp>
      <p:sp>
        <p:nvSpPr>
          <p:cNvPr id="116" name="Rectangle 115"/>
          <p:cNvSpPr/>
          <p:nvPr/>
        </p:nvSpPr>
        <p:spPr bwMode="auto">
          <a:xfrm flipH="1">
            <a:off x="7678382" y="3556253"/>
            <a:ext cx="702736" cy="18626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SPI</a:t>
            </a:r>
            <a:endParaRPr kumimoji="0" lang="en-US" sz="800" b="0" i="0" u="none" strike="noStrike" cap="none" normalizeH="0" baseline="0" dirty="0" smtClean="0">
              <a:ln>
                <a:noFill/>
              </a:ln>
              <a:solidFill>
                <a:schemeClr val="tx1"/>
              </a:solidFill>
              <a:effectLst/>
              <a:latin typeface="Arial" charset="0"/>
            </a:endParaRPr>
          </a:p>
        </p:txBody>
      </p:sp>
      <p:sp>
        <p:nvSpPr>
          <p:cNvPr id="117" name="Rectangle 116"/>
          <p:cNvSpPr/>
          <p:nvPr/>
        </p:nvSpPr>
        <p:spPr bwMode="auto">
          <a:xfrm flipH="1">
            <a:off x="7678382" y="3742518"/>
            <a:ext cx="702736" cy="18626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CAN</a:t>
            </a:r>
            <a:endParaRPr kumimoji="0" lang="en-US" sz="800" b="0" i="0" u="none" strike="noStrike" cap="none" normalizeH="0" baseline="0" dirty="0" smtClean="0">
              <a:ln>
                <a:noFill/>
              </a:ln>
              <a:solidFill>
                <a:schemeClr val="tx1"/>
              </a:solidFill>
              <a:effectLst/>
              <a:latin typeface="Arial" charset="0"/>
            </a:endParaRPr>
          </a:p>
        </p:txBody>
      </p:sp>
      <p:sp>
        <p:nvSpPr>
          <p:cNvPr id="118" name="Rectangle 117"/>
          <p:cNvSpPr/>
          <p:nvPr/>
        </p:nvSpPr>
        <p:spPr bwMode="auto">
          <a:xfrm flipH="1">
            <a:off x="7678382" y="3928783"/>
            <a:ext cx="702736" cy="18626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CAN</a:t>
            </a:r>
            <a:endParaRPr kumimoji="0" lang="en-US" sz="800" b="0" i="0" u="none" strike="noStrike" cap="none" normalizeH="0" baseline="0" dirty="0" smtClean="0">
              <a:ln>
                <a:noFill/>
              </a:ln>
              <a:solidFill>
                <a:schemeClr val="tx1"/>
              </a:solidFill>
              <a:effectLst/>
              <a:latin typeface="Arial" charset="0"/>
            </a:endParaRPr>
          </a:p>
        </p:txBody>
      </p:sp>
      <p:sp>
        <p:nvSpPr>
          <p:cNvPr id="119" name="Rectangle 118"/>
          <p:cNvSpPr/>
          <p:nvPr/>
        </p:nvSpPr>
        <p:spPr bwMode="auto">
          <a:xfrm flipH="1">
            <a:off x="7678382" y="2997458"/>
            <a:ext cx="702736" cy="18626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UART</a:t>
            </a:r>
            <a:endParaRPr kumimoji="0" lang="en-US" sz="800" b="0" i="0" u="none" strike="noStrike" cap="none" normalizeH="0" baseline="0" dirty="0" smtClean="0">
              <a:ln>
                <a:noFill/>
              </a:ln>
              <a:solidFill>
                <a:schemeClr val="tx1"/>
              </a:solidFill>
              <a:effectLst/>
              <a:latin typeface="Arial" charset="0"/>
            </a:endParaRPr>
          </a:p>
        </p:txBody>
      </p:sp>
      <p:sp>
        <p:nvSpPr>
          <p:cNvPr id="120" name="Rectangle 119"/>
          <p:cNvSpPr/>
          <p:nvPr/>
        </p:nvSpPr>
        <p:spPr bwMode="auto">
          <a:xfrm flipH="1">
            <a:off x="7678382" y="3183723"/>
            <a:ext cx="702736" cy="18626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UART</a:t>
            </a:r>
            <a:endParaRPr kumimoji="0" lang="en-US" sz="800" b="0" i="0" u="none" strike="noStrike" cap="none" normalizeH="0" baseline="0" dirty="0" smtClean="0">
              <a:ln>
                <a:noFill/>
              </a:ln>
              <a:solidFill>
                <a:schemeClr val="tx1"/>
              </a:solidFill>
              <a:effectLst/>
              <a:latin typeface="Arial" charset="0"/>
            </a:endParaRPr>
          </a:p>
        </p:txBody>
      </p:sp>
      <p:cxnSp>
        <p:nvCxnSpPr>
          <p:cNvPr id="122" name="Straight Connector 121"/>
          <p:cNvCxnSpPr/>
          <p:nvPr/>
        </p:nvCxnSpPr>
        <p:spPr bwMode="auto">
          <a:xfrm flipH="1">
            <a:off x="7475169" y="2359658"/>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4" name="Straight Connector 123"/>
          <p:cNvCxnSpPr/>
          <p:nvPr/>
        </p:nvCxnSpPr>
        <p:spPr bwMode="auto">
          <a:xfrm flipH="1">
            <a:off x="7475169" y="2535911"/>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5" name="Straight Connector 124"/>
          <p:cNvCxnSpPr/>
          <p:nvPr/>
        </p:nvCxnSpPr>
        <p:spPr bwMode="auto">
          <a:xfrm flipH="1">
            <a:off x="7475169" y="2723936"/>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6" name="Straight Connector 125"/>
          <p:cNvCxnSpPr/>
          <p:nvPr/>
        </p:nvCxnSpPr>
        <p:spPr bwMode="auto">
          <a:xfrm flipH="1">
            <a:off x="7479917" y="2912567"/>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7" name="Straight Connector 126"/>
          <p:cNvCxnSpPr/>
          <p:nvPr/>
        </p:nvCxnSpPr>
        <p:spPr bwMode="auto">
          <a:xfrm flipH="1">
            <a:off x="7479917" y="3098832"/>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8" name="Straight Connector 127"/>
          <p:cNvCxnSpPr/>
          <p:nvPr/>
        </p:nvCxnSpPr>
        <p:spPr bwMode="auto">
          <a:xfrm flipH="1">
            <a:off x="7479917" y="3273018"/>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9" name="Straight Connector 128"/>
          <p:cNvCxnSpPr/>
          <p:nvPr/>
        </p:nvCxnSpPr>
        <p:spPr bwMode="auto">
          <a:xfrm flipH="1">
            <a:off x="7471966" y="3466723"/>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0" name="Straight Connector 129"/>
          <p:cNvCxnSpPr/>
          <p:nvPr/>
        </p:nvCxnSpPr>
        <p:spPr bwMode="auto">
          <a:xfrm flipH="1">
            <a:off x="7471966" y="3649385"/>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1" name="Straight Connector 130"/>
          <p:cNvCxnSpPr/>
          <p:nvPr/>
        </p:nvCxnSpPr>
        <p:spPr bwMode="auto">
          <a:xfrm flipH="1">
            <a:off x="7471966" y="3825638"/>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2" name="Straight Connector 131"/>
          <p:cNvCxnSpPr/>
          <p:nvPr/>
        </p:nvCxnSpPr>
        <p:spPr bwMode="auto">
          <a:xfrm flipH="1">
            <a:off x="7471966" y="4013663"/>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4" name="Straight Connector 133"/>
          <p:cNvCxnSpPr/>
          <p:nvPr/>
        </p:nvCxnSpPr>
        <p:spPr bwMode="auto">
          <a:xfrm flipH="1">
            <a:off x="7470256" y="4196885"/>
            <a:ext cx="20796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5" name="Rectangle 94"/>
          <p:cNvSpPr/>
          <p:nvPr/>
        </p:nvSpPr>
        <p:spPr bwMode="auto">
          <a:xfrm>
            <a:off x="4513969" y="5402248"/>
            <a:ext cx="704280" cy="18626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Memory</a:t>
            </a:r>
            <a:endParaRPr kumimoji="0" lang="en-US" sz="800" b="0" i="0" u="none" strike="noStrike" cap="none" normalizeH="0" baseline="0" dirty="0" smtClean="0">
              <a:ln>
                <a:noFill/>
              </a:ln>
              <a:solidFill>
                <a:schemeClr val="tx1"/>
              </a:solidFill>
              <a:effectLst/>
              <a:latin typeface="Arial" charset="0"/>
            </a:endParaRPr>
          </a:p>
        </p:txBody>
      </p:sp>
      <p:sp>
        <p:nvSpPr>
          <p:cNvPr id="13" name="Rectangle 12"/>
          <p:cNvSpPr/>
          <p:nvPr/>
        </p:nvSpPr>
        <p:spPr bwMode="auto">
          <a:xfrm>
            <a:off x="4481300" y="2442891"/>
            <a:ext cx="702736" cy="18626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USB OTG</a:t>
            </a:r>
          </a:p>
        </p:txBody>
      </p:sp>
      <p:sp>
        <p:nvSpPr>
          <p:cNvPr id="14" name="Rectangle 13"/>
          <p:cNvSpPr/>
          <p:nvPr/>
        </p:nvSpPr>
        <p:spPr bwMode="auto">
          <a:xfrm>
            <a:off x="4481300" y="2629156"/>
            <a:ext cx="702736" cy="18626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USB OTG</a:t>
            </a:r>
          </a:p>
        </p:txBody>
      </p:sp>
      <p:sp>
        <p:nvSpPr>
          <p:cNvPr id="15" name="Rectangle 14"/>
          <p:cNvSpPr/>
          <p:nvPr/>
        </p:nvSpPr>
        <p:spPr bwMode="auto">
          <a:xfrm>
            <a:off x="4481300" y="2815421"/>
            <a:ext cx="702736" cy="18626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Ethernet</a:t>
            </a:r>
          </a:p>
        </p:txBody>
      </p:sp>
      <p:sp>
        <p:nvSpPr>
          <p:cNvPr id="16" name="Rectangle 15"/>
          <p:cNvSpPr/>
          <p:nvPr/>
        </p:nvSpPr>
        <p:spPr bwMode="auto">
          <a:xfrm>
            <a:off x="4481300" y="3001686"/>
            <a:ext cx="702736" cy="18626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Ethernet</a:t>
            </a:r>
          </a:p>
        </p:txBody>
      </p:sp>
      <p:sp>
        <p:nvSpPr>
          <p:cNvPr id="22" name="Rectangle 21"/>
          <p:cNvSpPr/>
          <p:nvPr/>
        </p:nvSpPr>
        <p:spPr bwMode="auto">
          <a:xfrm>
            <a:off x="4481300" y="2256626"/>
            <a:ext cx="702736" cy="18626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TMC/Trace</a:t>
            </a:r>
            <a:endParaRPr kumimoji="0" lang="en-US" sz="800" b="0" i="0" u="none" strike="noStrike" cap="none" normalizeH="0" baseline="0" dirty="0" smtClean="0">
              <a:ln>
                <a:noFill/>
              </a:ln>
              <a:solidFill>
                <a:schemeClr val="tx1"/>
              </a:solidFill>
              <a:effectLst/>
              <a:latin typeface="Arial" charset="0"/>
            </a:endParaRPr>
          </a:p>
        </p:txBody>
      </p:sp>
      <p:sp>
        <p:nvSpPr>
          <p:cNvPr id="27" name="Rectangle 26"/>
          <p:cNvSpPr/>
          <p:nvPr/>
        </p:nvSpPr>
        <p:spPr bwMode="auto">
          <a:xfrm>
            <a:off x="4481300" y="3374216"/>
            <a:ext cx="702736" cy="18626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700" dirty="0" smtClean="0"/>
              <a:t>NAND flash</a:t>
            </a:r>
            <a:endParaRPr kumimoji="0" lang="en-US" sz="700" b="0" i="0" u="none" strike="noStrike" cap="none" normalizeH="0" baseline="0" dirty="0" smtClean="0">
              <a:ln>
                <a:noFill/>
              </a:ln>
              <a:solidFill>
                <a:schemeClr val="tx1"/>
              </a:solidFill>
              <a:effectLst/>
              <a:latin typeface="Arial" charset="0"/>
            </a:endParaRPr>
          </a:p>
        </p:txBody>
      </p:sp>
      <p:sp>
        <p:nvSpPr>
          <p:cNvPr id="28" name="Rectangle 27"/>
          <p:cNvSpPr/>
          <p:nvPr/>
        </p:nvSpPr>
        <p:spPr bwMode="auto">
          <a:xfrm>
            <a:off x="4481300" y="3187951"/>
            <a:ext cx="702736" cy="18626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SD/MMC</a:t>
            </a:r>
            <a:endParaRPr kumimoji="0" lang="en-US" sz="800" b="0" i="0" u="none" strike="noStrike" cap="none" normalizeH="0" baseline="0" dirty="0" smtClean="0">
              <a:ln>
                <a:noFill/>
              </a:ln>
              <a:solidFill>
                <a:schemeClr val="tx1"/>
              </a:solidFill>
              <a:effectLst/>
              <a:latin typeface="Arial" charset="0"/>
            </a:endParaRPr>
          </a:p>
        </p:txBody>
      </p:sp>
      <p:pic>
        <p:nvPicPr>
          <p:cNvPr id="98" name="Picture 35"/>
          <p:cNvPicPr>
            <a:picLocks noChangeAspect="1" noChangeArrowheads="1"/>
          </p:cNvPicPr>
          <p:nvPr/>
        </p:nvPicPr>
        <p:blipFill>
          <a:blip r:embed="rId3" cstate="print"/>
          <a:srcRect/>
          <a:stretch>
            <a:fillRect/>
          </a:stretch>
        </p:blipFill>
        <p:spPr bwMode="auto">
          <a:xfrm>
            <a:off x="8774338" y="5643152"/>
            <a:ext cx="91440" cy="123568"/>
          </a:xfrm>
          <a:prstGeom prst="rect">
            <a:avLst/>
          </a:prstGeom>
          <a:noFill/>
          <a:ln w="9525">
            <a:noFill/>
            <a:miter lim="800000"/>
            <a:headEnd/>
            <a:tailEnd/>
          </a:ln>
        </p:spPr>
      </p:pic>
      <p:pic>
        <p:nvPicPr>
          <p:cNvPr id="99" name="Picture 36"/>
          <p:cNvPicPr>
            <a:picLocks noChangeAspect="1" noChangeArrowheads="1"/>
          </p:cNvPicPr>
          <p:nvPr/>
        </p:nvPicPr>
        <p:blipFill>
          <a:blip r:embed="rId4" cstate="print"/>
          <a:srcRect/>
          <a:stretch>
            <a:fillRect/>
          </a:stretch>
        </p:blipFill>
        <p:spPr bwMode="auto">
          <a:xfrm>
            <a:off x="8728618" y="5852559"/>
            <a:ext cx="182880" cy="164592"/>
          </a:xfrm>
          <a:prstGeom prst="rect">
            <a:avLst/>
          </a:prstGeom>
          <a:noFill/>
          <a:ln w="9525">
            <a:noFill/>
            <a:miter lim="800000"/>
            <a:headEnd/>
            <a:tailEnd/>
          </a:ln>
        </p:spPr>
      </p:pic>
      <p:cxnSp>
        <p:nvCxnSpPr>
          <p:cNvPr id="133" name="Straight Connector 132"/>
          <p:cNvCxnSpPr/>
          <p:nvPr/>
        </p:nvCxnSpPr>
        <p:spPr bwMode="auto">
          <a:xfrm flipH="1">
            <a:off x="6434304" y="5924018"/>
            <a:ext cx="22561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9" name="Rectangle 48"/>
          <p:cNvSpPr/>
          <p:nvPr/>
        </p:nvSpPr>
        <p:spPr bwMode="auto">
          <a:xfrm>
            <a:off x="6664681" y="5392721"/>
            <a:ext cx="704280" cy="18626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SYSID</a:t>
            </a:r>
            <a:endParaRPr kumimoji="0" lang="en-US" sz="800" b="0" i="0" u="none" strike="noStrike" cap="none" normalizeH="0" baseline="0" dirty="0" smtClean="0">
              <a:ln>
                <a:noFill/>
              </a:ln>
              <a:solidFill>
                <a:schemeClr val="tx1"/>
              </a:solidFill>
              <a:effectLst/>
              <a:latin typeface="Arial" charset="0"/>
            </a:endParaRPr>
          </a:p>
        </p:txBody>
      </p:sp>
      <p:sp>
        <p:nvSpPr>
          <p:cNvPr id="137" name="Rectangle 136"/>
          <p:cNvSpPr/>
          <p:nvPr/>
        </p:nvSpPr>
        <p:spPr bwMode="auto">
          <a:xfrm>
            <a:off x="7755319" y="5145071"/>
            <a:ext cx="704280" cy="276404"/>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JTAG</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Master</a:t>
            </a:r>
          </a:p>
        </p:txBody>
      </p:sp>
      <p:sp>
        <p:nvSpPr>
          <p:cNvPr id="141" name="Rectangle 140"/>
          <p:cNvSpPr/>
          <p:nvPr/>
        </p:nvSpPr>
        <p:spPr bwMode="auto">
          <a:xfrm>
            <a:off x="6664681" y="5611803"/>
            <a:ext cx="704280" cy="18626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PIO</a:t>
            </a:r>
            <a:endParaRPr kumimoji="0" lang="en-US" sz="800" b="0" i="0" u="none" strike="noStrike" cap="none" normalizeH="0" baseline="0" dirty="0" smtClean="0">
              <a:ln>
                <a:noFill/>
              </a:ln>
              <a:solidFill>
                <a:schemeClr val="tx1"/>
              </a:solidFill>
              <a:effectLst/>
              <a:latin typeface="Arial" charset="0"/>
            </a:endParaRPr>
          </a:p>
        </p:txBody>
      </p:sp>
      <p:sp>
        <p:nvSpPr>
          <p:cNvPr id="142" name="Rectangle 141"/>
          <p:cNvSpPr/>
          <p:nvPr/>
        </p:nvSpPr>
        <p:spPr bwMode="auto">
          <a:xfrm>
            <a:off x="6664681" y="5830885"/>
            <a:ext cx="704280" cy="18626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800" dirty="0" smtClean="0"/>
              <a:t>PIO</a:t>
            </a:r>
            <a:endParaRPr kumimoji="0" lang="en-US" sz="800" b="0" i="0" u="none" strike="noStrike" cap="none" normalizeH="0" baseline="0" dirty="0" smtClean="0">
              <a:ln>
                <a:noFill/>
              </a:ln>
              <a:solidFill>
                <a:schemeClr val="tx1"/>
              </a:solidFill>
              <a:effectLst/>
              <a:latin typeface="Arial" charset="0"/>
            </a:endParaRPr>
          </a:p>
        </p:txBody>
      </p:sp>
      <p:cxnSp>
        <p:nvCxnSpPr>
          <p:cNvPr id="143" name="Straight Connector 142"/>
          <p:cNvCxnSpPr/>
          <p:nvPr/>
        </p:nvCxnSpPr>
        <p:spPr bwMode="auto">
          <a:xfrm flipH="1">
            <a:off x="6434304" y="5704936"/>
            <a:ext cx="22561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5" name="Straight Arrow Connector 144"/>
          <p:cNvCxnSpPr>
            <a:stCxn id="141" idx="3"/>
            <a:endCxn id="98" idx="1"/>
          </p:cNvCxnSpPr>
          <p:nvPr/>
        </p:nvCxnSpPr>
        <p:spPr bwMode="auto">
          <a:xfrm>
            <a:off x="7368961" y="5704936"/>
            <a:ext cx="1405377"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6" name="Straight Arrow Connector 145"/>
          <p:cNvCxnSpPr>
            <a:stCxn id="99" idx="1"/>
            <a:endCxn id="142" idx="3"/>
          </p:cNvCxnSpPr>
          <p:nvPr/>
        </p:nvCxnSpPr>
        <p:spPr bwMode="auto">
          <a:xfrm flipH="1" flipV="1">
            <a:off x="7368961" y="5924018"/>
            <a:ext cx="1359657" cy="108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2" name="Shape 151"/>
          <p:cNvCxnSpPr>
            <a:stCxn id="137" idx="1"/>
            <a:endCxn id="34" idx="2"/>
          </p:cNvCxnSpPr>
          <p:nvPr/>
        </p:nvCxnSpPr>
        <p:spPr bwMode="auto">
          <a:xfrm rot="10800000">
            <a:off x="7415185" y="4855257"/>
            <a:ext cx="340134" cy="428016"/>
          </a:xfrm>
          <a:prstGeom prst="bentConnector2">
            <a:avLst/>
          </a:prstGeom>
          <a:solidFill>
            <a:schemeClr val="accent1"/>
          </a:solidFill>
          <a:ln w="28575" cap="flat" cmpd="sng" algn="ctr">
            <a:solidFill>
              <a:schemeClr val="tx1"/>
            </a:solidFill>
            <a:prstDash val="solid"/>
            <a:round/>
            <a:headEnd type="none" w="med" len="med"/>
            <a:tailEnd type="triangle"/>
          </a:ln>
          <a:effectLst/>
        </p:spPr>
      </p:cxnSp>
      <p:cxnSp>
        <p:nvCxnSpPr>
          <p:cNvPr id="155" name="Straight Connector 154"/>
          <p:cNvCxnSpPr/>
          <p:nvPr/>
        </p:nvCxnSpPr>
        <p:spPr bwMode="auto">
          <a:xfrm>
            <a:off x="5443538" y="4520646"/>
            <a:ext cx="1985962"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56" name="Straight Connector 155"/>
          <p:cNvCxnSpPr/>
          <p:nvPr/>
        </p:nvCxnSpPr>
        <p:spPr bwMode="auto">
          <a:xfrm rot="16200000">
            <a:off x="5317973" y="4630183"/>
            <a:ext cx="24516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3" name="Rectangle 32"/>
          <p:cNvSpPr/>
          <p:nvPr/>
        </p:nvSpPr>
        <p:spPr bwMode="auto">
          <a:xfrm>
            <a:off x="5089188" y="4671996"/>
            <a:ext cx="702736" cy="18626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600" dirty="0" smtClean="0"/>
              <a:t>HPS► FPGA</a:t>
            </a:r>
            <a:endParaRPr kumimoji="0" lang="en-US" sz="600" b="0" i="0" u="none" strike="noStrike" cap="none" normalizeH="0" baseline="0" dirty="0" smtClean="0">
              <a:ln>
                <a:noFill/>
              </a:ln>
              <a:solidFill>
                <a:schemeClr val="tx1"/>
              </a:solidFill>
              <a:effectLst/>
              <a:latin typeface="Arial" charset="0"/>
            </a:endParaRPr>
          </a:p>
        </p:txBody>
      </p:sp>
      <p:cxnSp>
        <p:nvCxnSpPr>
          <p:cNvPr id="162" name="Straight Connector 161"/>
          <p:cNvCxnSpPr/>
          <p:nvPr/>
        </p:nvCxnSpPr>
        <p:spPr bwMode="auto">
          <a:xfrm rot="16200000">
            <a:off x="6304631" y="4637327"/>
            <a:ext cx="24516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3" name="Rectangle 122"/>
          <p:cNvSpPr/>
          <p:nvPr/>
        </p:nvSpPr>
        <p:spPr bwMode="auto">
          <a:xfrm>
            <a:off x="6075846" y="4671996"/>
            <a:ext cx="702736" cy="18626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500" dirty="0" smtClean="0"/>
              <a:t>HPS► FPGA</a:t>
            </a:r>
          </a:p>
          <a:p>
            <a:pPr algn="ctr"/>
            <a:r>
              <a:rPr lang="en-US" sz="500" dirty="0" smtClean="0"/>
              <a:t>Low latency</a:t>
            </a:r>
          </a:p>
        </p:txBody>
      </p:sp>
      <p:cxnSp>
        <p:nvCxnSpPr>
          <p:cNvPr id="163" name="Straight Connector 162"/>
          <p:cNvCxnSpPr/>
          <p:nvPr/>
        </p:nvCxnSpPr>
        <p:spPr bwMode="auto">
          <a:xfrm flipV="1">
            <a:off x="7415186" y="4516600"/>
            <a:ext cx="0" cy="28856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4" name="Rectangle 33"/>
          <p:cNvSpPr/>
          <p:nvPr/>
        </p:nvSpPr>
        <p:spPr bwMode="auto">
          <a:xfrm>
            <a:off x="7063817" y="4668992"/>
            <a:ext cx="702736" cy="18626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600" dirty="0" smtClean="0"/>
              <a:t>FPGA►HPS</a:t>
            </a:r>
            <a:endParaRPr kumimoji="0" lang="en-US" sz="600" b="0"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47534" cy="779320"/>
          </a:xfrm>
        </p:spPr>
        <p:txBody>
          <a:bodyPr/>
          <a:lstStyle/>
          <a:p>
            <a:r>
              <a:rPr lang="en-US" dirty="0" smtClean="0"/>
              <a:t>Resources, Links &amp; Support</a:t>
            </a:r>
            <a:endParaRPr lang="en-US" dirty="0"/>
          </a:p>
        </p:txBody>
      </p:sp>
      <p:sp>
        <p:nvSpPr>
          <p:cNvPr id="3" name="Content Placeholder 2"/>
          <p:cNvSpPr>
            <a:spLocks noGrp="1"/>
          </p:cNvSpPr>
          <p:nvPr>
            <p:ph idx="1"/>
          </p:nvPr>
        </p:nvSpPr>
        <p:spPr>
          <a:xfrm>
            <a:off x="467544" y="620688"/>
            <a:ext cx="8331200" cy="5400600"/>
          </a:xfrm>
        </p:spPr>
        <p:txBody>
          <a:bodyPr>
            <a:noAutofit/>
          </a:bodyPr>
          <a:lstStyle/>
          <a:p>
            <a:pPr>
              <a:buNone/>
            </a:pPr>
            <a:endParaRPr lang="en-US" sz="2000" dirty="0" smtClean="0"/>
          </a:p>
          <a:p>
            <a:r>
              <a:rPr lang="en-US" sz="2000" dirty="0" smtClean="0"/>
              <a:t>SoC Altera.com Site</a:t>
            </a:r>
            <a:r>
              <a:rPr lang="en-US" sz="1800" dirty="0" smtClean="0"/>
              <a:t> </a:t>
            </a:r>
            <a:r>
              <a:rPr lang="en-US" sz="1800" dirty="0" smtClean="0">
                <a:hlinkClick r:id="rId2"/>
              </a:rPr>
              <a:t>here</a:t>
            </a:r>
            <a:endParaRPr lang="en-US" sz="1800" dirty="0" smtClean="0"/>
          </a:p>
          <a:p>
            <a:r>
              <a:rPr lang="en-US" sz="2000" dirty="0" smtClean="0"/>
              <a:t>Altera Dev Tools</a:t>
            </a:r>
          </a:p>
          <a:p>
            <a:pPr lvl="1"/>
            <a:r>
              <a:rPr lang="en-US" sz="1400" dirty="0" smtClean="0">
                <a:hlinkClick r:id="rId3"/>
              </a:rPr>
              <a:t>Quartus II Design Suite</a:t>
            </a:r>
            <a:r>
              <a:rPr lang="en-US" sz="1400" dirty="0" smtClean="0"/>
              <a:t> – includes Qsys</a:t>
            </a:r>
          </a:p>
          <a:p>
            <a:pPr lvl="1"/>
            <a:r>
              <a:rPr lang="en-US" sz="1400" dirty="0" smtClean="0">
                <a:hlinkClick r:id="rId4"/>
              </a:rPr>
              <a:t>Quartus II Literature, Handbook, etc.</a:t>
            </a:r>
            <a:endParaRPr lang="en-US" sz="1400" dirty="0" smtClean="0"/>
          </a:p>
          <a:p>
            <a:pPr lvl="1"/>
            <a:r>
              <a:rPr lang="en-US" sz="1400" dirty="0" smtClean="0">
                <a:hlinkClick r:id="rId5"/>
              </a:rPr>
              <a:t>SoC Embedded Design Suite (EDS)</a:t>
            </a:r>
            <a:endParaRPr lang="en-US" sz="1400" dirty="0" smtClean="0"/>
          </a:p>
          <a:p>
            <a:pPr lvl="1"/>
            <a:r>
              <a:rPr lang="en-US" sz="1400" dirty="0" smtClean="0">
                <a:hlinkClick r:id="rId6"/>
              </a:rPr>
              <a:t>Design Software</a:t>
            </a:r>
            <a:r>
              <a:rPr lang="en-US" sz="1400" dirty="0" smtClean="0"/>
              <a:t>  &amp; </a:t>
            </a:r>
            <a:r>
              <a:rPr lang="en-US" sz="1400" dirty="0" smtClean="0">
                <a:hlinkClick r:id="rId7"/>
              </a:rPr>
              <a:t>Download Center</a:t>
            </a:r>
            <a:r>
              <a:rPr lang="en-US" sz="1400" dirty="0" smtClean="0"/>
              <a:t> Sites</a:t>
            </a:r>
            <a:endParaRPr lang="en-US" sz="2000" dirty="0" smtClean="0"/>
          </a:p>
          <a:p>
            <a:r>
              <a:rPr lang="en-US" sz="2000" dirty="0" smtClean="0"/>
              <a:t>ARM Dev Tools</a:t>
            </a:r>
          </a:p>
          <a:p>
            <a:pPr lvl="1"/>
            <a:r>
              <a:rPr lang="en-US" sz="1400" dirty="0" smtClean="0">
                <a:hlinkClick r:id="rId8"/>
              </a:rPr>
              <a:t>DS-5 Altera Edition</a:t>
            </a:r>
            <a:endParaRPr lang="en-US" sz="1400" dirty="0" smtClean="0"/>
          </a:p>
          <a:p>
            <a:pPr lvl="1"/>
            <a:r>
              <a:rPr lang="en-US" sz="1400" dirty="0" smtClean="0">
                <a:hlinkClick r:id="rId9"/>
              </a:rPr>
              <a:t>www.arm.com</a:t>
            </a:r>
            <a:r>
              <a:rPr lang="en-US" sz="1400" dirty="0" smtClean="0"/>
              <a:t> , </a:t>
            </a:r>
            <a:r>
              <a:rPr lang="en-US" sz="1400" dirty="0" smtClean="0">
                <a:hlinkClick r:id="rId10"/>
              </a:rPr>
              <a:t>ARM SW dev tools</a:t>
            </a:r>
            <a:endParaRPr lang="en-US" sz="1400" dirty="0" smtClean="0"/>
          </a:p>
          <a:p>
            <a:r>
              <a:rPr lang="en-US" sz="2000" dirty="0" smtClean="0"/>
              <a:t>Altera Forum Community: </a:t>
            </a:r>
            <a:r>
              <a:rPr lang="en-US" sz="1400" dirty="0" smtClean="0">
                <a:hlinkClick r:id="rId11"/>
              </a:rPr>
              <a:t>www.alteraforum.com</a:t>
            </a:r>
            <a:r>
              <a:rPr lang="en-US" sz="1200" dirty="0" smtClean="0"/>
              <a:t> </a:t>
            </a:r>
            <a:endParaRPr lang="en-US" dirty="0" smtClean="0"/>
          </a:p>
          <a:p>
            <a:r>
              <a:rPr lang="en-US" sz="2000" dirty="0" smtClean="0"/>
              <a:t>Altera Wiki Community: </a:t>
            </a:r>
            <a:r>
              <a:rPr lang="en-US" sz="1400" dirty="0" smtClean="0">
                <a:hlinkClick r:id="rId12"/>
              </a:rPr>
              <a:t>www.alterawiki.com</a:t>
            </a:r>
            <a:r>
              <a:rPr lang="en-US" sz="1400" dirty="0" smtClean="0"/>
              <a:t> </a:t>
            </a:r>
          </a:p>
          <a:p>
            <a:pPr marL="342900" lvl="1" indent="-342900">
              <a:lnSpc>
                <a:spcPct val="100000"/>
              </a:lnSpc>
              <a:buSzPct val="75000"/>
              <a:buFont typeface="Wingdings" pitchFamily="2" charset="2"/>
              <a:buChar char="n"/>
            </a:pPr>
            <a:r>
              <a:rPr lang="en-US" sz="2000" dirty="0" smtClean="0"/>
              <a:t>SoC / Linux Web Portal:  </a:t>
            </a:r>
            <a:r>
              <a:rPr lang="en-US" sz="1400" dirty="0" smtClean="0">
                <a:hlinkClick r:id="rId13"/>
              </a:rPr>
              <a:t>http://rocketboards.org</a:t>
            </a:r>
            <a:r>
              <a:rPr lang="en-US" sz="1400" dirty="0" smtClean="0"/>
              <a:t> </a:t>
            </a:r>
            <a:endParaRPr lang="en-US" sz="2000" dirty="0" smtClean="0"/>
          </a:p>
          <a:p>
            <a:r>
              <a:rPr lang="en-US" sz="2000" dirty="0" smtClean="0"/>
              <a:t>Support info &amp; Links</a:t>
            </a:r>
          </a:p>
          <a:p>
            <a:pPr lvl="1"/>
            <a:r>
              <a:rPr lang="en-US" sz="1400" dirty="0" smtClean="0">
                <a:hlinkClick r:id="rId14"/>
              </a:rPr>
              <a:t>Altera’s </a:t>
            </a:r>
            <a:r>
              <a:rPr lang="en-US" sz="1400" dirty="0" err="1" smtClean="0">
                <a:hlinkClick r:id="rId14"/>
              </a:rPr>
              <a:t>MySupport</a:t>
            </a:r>
            <a:r>
              <a:rPr lang="en-US" sz="1400" dirty="0" smtClean="0">
                <a:hlinkClick r:id="rId14"/>
              </a:rPr>
              <a:t> </a:t>
            </a:r>
            <a:r>
              <a:rPr lang="en-US" sz="1400" dirty="0" smtClean="0"/>
              <a:t>– for submitting Service Requests – GO SIGN UP!</a:t>
            </a:r>
          </a:p>
          <a:p>
            <a:pPr lvl="1"/>
            <a:r>
              <a:rPr lang="en-US" sz="1400" dirty="0" smtClean="0">
                <a:hlinkClick r:id="rId15"/>
              </a:rPr>
              <a:t>Altera’s Design Resources Site</a:t>
            </a:r>
            <a:endParaRPr lang="en-US" sz="1400" dirty="0" smtClean="0"/>
          </a:p>
        </p:txBody>
      </p:sp>
      <p:sp>
        <p:nvSpPr>
          <p:cNvPr id="4" name="Slide Number Placeholder 3"/>
          <p:cNvSpPr>
            <a:spLocks noGrp="1"/>
          </p:cNvSpPr>
          <p:nvPr>
            <p:ph type="sldNum" sz="quarter" idx="4294967295"/>
          </p:nvPr>
        </p:nvSpPr>
        <p:spPr>
          <a:xfrm>
            <a:off x="146644" y="6588125"/>
            <a:ext cx="698500" cy="282575"/>
          </a:xfrm>
          <a:prstGeom prst="rect">
            <a:avLst/>
          </a:prstGeom>
        </p:spPr>
        <p:txBody>
          <a:bodyPr/>
          <a:lstStyle/>
          <a:p>
            <a:pPr>
              <a:defRPr/>
            </a:pPr>
            <a:fld id="{6CE5E3FE-A279-48DF-B3FF-4EAF46D5DB6F}" type="slidenum">
              <a:rPr lang="en-US">
                <a:solidFill>
                  <a:prstClr val="black"/>
                </a:solidFill>
              </a:rPr>
              <a:pPr>
                <a:defRPr/>
              </a:pPr>
              <a:t>99</a:t>
            </a:fld>
            <a:endParaRPr lang="en-US" dirty="0">
              <a:solidFill>
                <a:prstClr val="black"/>
              </a:solidFill>
            </a:endParaRPr>
          </a:p>
        </p:txBody>
      </p:sp>
      <p:pic>
        <p:nvPicPr>
          <p:cNvPr id="532482" name="Picture 2" descr="http://riveroakscommunitycenter.com/yahoo_site_admin/assets/images/ScreenBean-Notice.135182613.jpg"/>
          <p:cNvPicPr>
            <a:picLocks noChangeAspect="1" noChangeArrowheads="1"/>
          </p:cNvPicPr>
          <p:nvPr/>
        </p:nvPicPr>
        <p:blipFill>
          <a:blip r:embed="rId16" cstate="print"/>
          <a:srcRect/>
          <a:stretch>
            <a:fillRect/>
          </a:stretch>
        </p:blipFill>
        <p:spPr bwMode="auto">
          <a:xfrm>
            <a:off x="6012160" y="836712"/>
            <a:ext cx="2592288" cy="3166628"/>
          </a:xfrm>
          <a:prstGeom prst="rect">
            <a:avLst/>
          </a:prstGeom>
          <a:noFill/>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chang\AppData\Local\Temp\articulate\presenter\imgtemp\YXTODvRK_file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chang\AppData\Local\Temp\articulate\presenter\imgtemp\YXTODvRK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chang\AppData\Local\Temp\articulate\presenter\imgtemp\YXTODvRK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67c092d3-1740-494a-b3ba-2e675f74a08d"/>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qi\AppData\Local\Temp\articulate\presenter\imgtemp\6EtEp8DQ_files\slide0001_image001.png"/>
</p:tagLst>
</file>

<file path=ppt/theme/theme1.xml><?xml version="1.0" encoding="utf-8"?>
<a:theme xmlns:a="http://schemas.openxmlformats.org/drawingml/2006/main" name="Altera 2013">
  <a:themeElements>
    <a:clrScheme name="Altera color">
      <a:dk1>
        <a:sysClr val="windowText" lastClr="000000"/>
      </a:dk1>
      <a:lt1>
        <a:sysClr val="window" lastClr="FFFFFF"/>
      </a:lt1>
      <a:dk2>
        <a:srgbClr val="00319E"/>
      </a:dk2>
      <a:lt2>
        <a:srgbClr val="C0C0C0"/>
      </a:lt2>
      <a:accent1>
        <a:srgbClr val="4F8A10"/>
      </a:accent1>
      <a:accent2>
        <a:srgbClr val="00AEEF"/>
      </a:accent2>
      <a:accent3>
        <a:srgbClr val="0067A6"/>
      </a:accent3>
      <a:accent4>
        <a:srgbClr val="30C1BE"/>
      </a:accent4>
      <a:accent5>
        <a:srgbClr val="FF6600"/>
      </a:accent5>
      <a:accent6>
        <a:srgbClr val="CC0000"/>
      </a:accent6>
      <a:hlink>
        <a:srgbClr val="00AEEF"/>
      </a:hlink>
      <a:folHlink>
        <a:srgbClr val="CC0000"/>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003399"/>
        </a:dk2>
        <a:lt2>
          <a:srgbClr val="B2B2B2"/>
        </a:lt2>
        <a:accent1>
          <a:srgbClr val="00AC00"/>
        </a:accent1>
        <a:accent2>
          <a:srgbClr val="FFCC00"/>
        </a:accent2>
        <a:accent3>
          <a:srgbClr val="FFFFFF"/>
        </a:accent3>
        <a:accent4>
          <a:srgbClr val="000000"/>
        </a:accent4>
        <a:accent5>
          <a:srgbClr val="AAD2AA"/>
        </a:accent5>
        <a:accent6>
          <a:srgbClr val="E7B900"/>
        </a:accent6>
        <a:hlink>
          <a:srgbClr val="3399FF"/>
        </a:hlink>
        <a:folHlink>
          <a:srgbClr val="E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00267F"/>
        </a:dk2>
        <a:lt2>
          <a:srgbClr val="B2B2B2"/>
        </a:lt2>
        <a:accent1>
          <a:srgbClr val="4F8A10"/>
        </a:accent1>
        <a:accent2>
          <a:srgbClr val="FFF200"/>
        </a:accent2>
        <a:accent3>
          <a:srgbClr val="FFFFFF"/>
        </a:accent3>
        <a:accent4>
          <a:srgbClr val="000000"/>
        </a:accent4>
        <a:accent5>
          <a:srgbClr val="B2C4AA"/>
        </a:accent5>
        <a:accent6>
          <a:srgbClr val="E7DB00"/>
        </a:accent6>
        <a:hlink>
          <a:srgbClr val="00AEEF"/>
        </a:hlink>
        <a:folHlink>
          <a:srgbClr val="C10435"/>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00529B"/>
        </a:dk2>
        <a:lt2>
          <a:srgbClr val="B2B2B2"/>
        </a:lt2>
        <a:accent1>
          <a:srgbClr val="4F8A10"/>
        </a:accent1>
        <a:accent2>
          <a:srgbClr val="FFF200"/>
        </a:accent2>
        <a:accent3>
          <a:srgbClr val="FFFFFF"/>
        </a:accent3>
        <a:accent4>
          <a:srgbClr val="000000"/>
        </a:accent4>
        <a:accent5>
          <a:srgbClr val="B2C4AA"/>
        </a:accent5>
        <a:accent6>
          <a:srgbClr val="E7DB00"/>
        </a:accent6>
        <a:hlink>
          <a:srgbClr val="00AEEF"/>
        </a:hlink>
        <a:folHlink>
          <a:srgbClr val="C10435"/>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00267F"/>
        </a:dk2>
        <a:lt2>
          <a:srgbClr val="B2B2B2"/>
        </a:lt2>
        <a:accent1>
          <a:srgbClr val="4F8A10"/>
        </a:accent1>
        <a:accent2>
          <a:srgbClr val="30B6B4"/>
        </a:accent2>
        <a:accent3>
          <a:srgbClr val="FFFFFF"/>
        </a:accent3>
        <a:accent4>
          <a:srgbClr val="000000"/>
        </a:accent4>
        <a:accent5>
          <a:srgbClr val="B2C4AA"/>
        </a:accent5>
        <a:accent6>
          <a:srgbClr val="2AA5A3"/>
        </a:accent6>
        <a:hlink>
          <a:srgbClr val="00AEEF"/>
        </a:hlink>
        <a:folHlink>
          <a:srgbClr val="C10435"/>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00267F"/>
        </a:dk2>
        <a:lt2>
          <a:srgbClr val="B2B2B2"/>
        </a:lt2>
        <a:accent1>
          <a:srgbClr val="4F8A10"/>
        </a:accent1>
        <a:accent2>
          <a:srgbClr val="30C1BE"/>
        </a:accent2>
        <a:accent3>
          <a:srgbClr val="FFFFFF"/>
        </a:accent3>
        <a:accent4>
          <a:srgbClr val="000000"/>
        </a:accent4>
        <a:accent5>
          <a:srgbClr val="B2C4AA"/>
        </a:accent5>
        <a:accent6>
          <a:srgbClr val="2AAFAC"/>
        </a:accent6>
        <a:hlink>
          <a:srgbClr val="30C1BE"/>
        </a:hlink>
        <a:folHlink>
          <a:srgbClr val="C10435"/>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00319E"/>
        </a:dk2>
        <a:lt2>
          <a:srgbClr val="B2B2B2"/>
        </a:lt2>
        <a:accent1>
          <a:srgbClr val="4F8A10"/>
        </a:accent1>
        <a:accent2>
          <a:srgbClr val="30C1BE"/>
        </a:accent2>
        <a:accent3>
          <a:srgbClr val="FFFFFF"/>
        </a:accent3>
        <a:accent4>
          <a:srgbClr val="000000"/>
        </a:accent4>
        <a:accent5>
          <a:srgbClr val="B2C4AA"/>
        </a:accent5>
        <a:accent6>
          <a:srgbClr val="2AAFAC"/>
        </a:accent6>
        <a:hlink>
          <a:srgbClr val="30C1BE"/>
        </a:hlink>
        <a:folHlink>
          <a:srgbClr val="C10435"/>
        </a:folHlink>
      </a:clrScheme>
      <a:clrMap bg1="lt1" tx1="dk1" bg2="lt2" tx2="dk2" accent1="accent1" accent2="accent2" accent3="accent3" accent4="accent4" accent5="accent5" accent6="accent6" hlink="hlink" folHlink="folHlink"/>
    </a:extraClrScheme>
    <a:extraClrScheme>
      <a:clrScheme name="default 14">
        <a:dk1>
          <a:srgbClr val="000000"/>
        </a:dk1>
        <a:lt1>
          <a:srgbClr val="FFFFFF"/>
        </a:lt1>
        <a:dk2>
          <a:srgbClr val="00319E"/>
        </a:dk2>
        <a:lt2>
          <a:srgbClr val="B2B2B2"/>
        </a:lt2>
        <a:accent1>
          <a:srgbClr val="4F8A10"/>
        </a:accent1>
        <a:accent2>
          <a:srgbClr val="00AEEF"/>
        </a:accent2>
        <a:accent3>
          <a:srgbClr val="FFFFFF"/>
        </a:accent3>
        <a:accent4>
          <a:srgbClr val="000000"/>
        </a:accent4>
        <a:accent5>
          <a:srgbClr val="B2C4AA"/>
        </a:accent5>
        <a:accent6>
          <a:srgbClr val="009DD9"/>
        </a:accent6>
        <a:hlink>
          <a:srgbClr val="30C1BE"/>
        </a:hlink>
        <a:folHlink>
          <a:srgbClr val="C1043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xsi="http://www.w3.org/2001/XMLSchema-instance" xmlns:p="http://schemas.microsoft.com/office/2006/metadata/properties">
  <documentManagement>
    <Status xmlns="55169864-2c4e-441d-83ae-a284f9996ef0" xsi:nil="true"/>
    <SourceName xmlns="55169864-2c4e-441d-83ae-a284f9996ef0" xsi:nil="true"/>
    <UserName xmlns="55169864-2c4e-441d-83ae-a284f9996ef0" xsi:nil="true"/>
    <Date_x0020_Accessed xmlns="55169864-2c4e-441d-83ae-a284f9996ef0" xsi:nil="true"/>
    <File_x0020_Author xmlns="55169864-2c4e-441d-83ae-a284f9996ef0" xsi:nil="true"/>
    <Dimensions xmlns="55169864-2c4e-441d-83ae-a284f9996ef0" xsi:nil="true"/>
    <Pages0 xmlns="55169864-2c4e-441d-83ae-a284f9996ef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07BF46CC5C41498F5AF69A4F1FBDE7" ma:contentTypeVersion="9" ma:contentTypeDescription="Create a new document." ma:contentTypeScope="" ma:versionID="e00b7ca6e197edb58f343347e0a1430c">
  <xsd:schema xmlns:xsd="http://www.w3.org/2001/XMLSchema" xmlns:p="http://schemas.microsoft.com/office/2006/metadata/properties" xmlns:ns2="55169864-2c4e-441d-83ae-a284f9996ef0" targetNamespace="http://schemas.microsoft.com/office/2006/metadata/properties" ma:root="true" ma:fieldsID="1d8d2ac04481de2cc97c835618d807a5" ns2:_="">
    <xsd:import namespace="55169864-2c4e-441d-83ae-a284f9996ef0"/>
    <xsd:element name="properties">
      <xsd:complexType>
        <xsd:sequence>
          <xsd:element name="documentManagement">
            <xsd:complexType>
              <xsd:all>
                <xsd:element ref="ns2:UserName" minOccurs="0"/>
                <xsd:element ref="ns2:SourceName" minOccurs="0"/>
                <xsd:element ref="ns2:File_x0020_Author" minOccurs="0"/>
                <xsd:element ref="ns2:Date_x0020_Accessed" minOccurs="0"/>
                <xsd:element ref="ns2:Status" minOccurs="0"/>
                <xsd:element ref="ns2:Pages0" minOccurs="0"/>
                <xsd:element ref="ns2:Dimensions" minOccurs="0"/>
              </xsd:all>
            </xsd:complexType>
          </xsd:element>
        </xsd:sequence>
      </xsd:complexType>
    </xsd:element>
  </xsd:schema>
  <xsd:schema xmlns:xsd="http://www.w3.org/2001/XMLSchema" xmlns:dms="http://schemas.microsoft.com/office/2006/documentManagement/types" targetNamespace="55169864-2c4e-441d-83ae-a284f9996ef0" elementFormDefault="qualified">
    <xsd:import namespace="http://schemas.microsoft.com/office/2006/documentManagement/types"/>
    <xsd:element name="UserName" ma:index="8" nillable="true" ma:displayName="UserName" ma:internalName="UserName">
      <xsd:simpleType>
        <xsd:restriction base="dms:Text"/>
      </xsd:simpleType>
    </xsd:element>
    <xsd:element name="SourceName" ma:index="9" nillable="true" ma:displayName="SourceName" ma:internalName="SourceName">
      <xsd:simpleType>
        <xsd:restriction base="dms:Text"/>
      </xsd:simpleType>
    </xsd:element>
    <xsd:element name="File_x0020_Author" ma:index="10" nillable="true" ma:displayName="File Author" ma:internalName="File_x0020_Author">
      <xsd:simpleType>
        <xsd:restriction base="dms:Text"/>
      </xsd:simpleType>
    </xsd:element>
    <xsd:element name="Date_x0020_Accessed" ma:index="11" nillable="true" ma:displayName="Date Accessed" ma:internalName="Date_x0020_Accessed">
      <xsd:simpleType>
        <xsd:restriction base="dms:Text"/>
      </xsd:simpleType>
    </xsd:element>
    <xsd:element name="Status" ma:index="12" nillable="true" ma:displayName="Status" ma:internalName="Status">
      <xsd:simpleType>
        <xsd:restriction base="dms:Text"/>
      </xsd:simpleType>
    </xsd:element>
    <xsd:element name="Pages0" ma:index="13" nillable="true" ma:displayName="Pages" ma:internalName="Pages0">
      <xsd:simpleType>
        <xsd:restriction base="dms:Text"/>
      </xsd:simpleType>
    </xsd:element>
    <xsd:element name="Dimensions" ma:index="16" nillable="true" ma:displayName="Dimensions" ma:internalName="Dimension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4" ma:displayName="Subject"/>
        <xsd:element ref="dc:description" minOccurs="0" maxOccurs="1"/>
        <xsd:element name="keywords" minOccurs="0" maxOccurs="1" type="xsd:string" ma:index="15"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BC885A6-F109-4189-ADD4-B08284657EA9}">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55169864-2c4e-441d-83ae-a284f9996ef0"/>
    <ds:schemaRef ds:uri="http://schemas.openxmlformats.org/package/2006/metadata/core-properties"/>
  </ds:schemaRefs>
</ds:datastoreItem>
</file>

<file path=customXml/itemProps2.xml><?xml version="1.0" encoding="utf-8"?>
<ds:datastoreItem xmlns:ds="http://schemas.openxmlformats.org/officeDocument/2006/customXml" ds:itemID="{EE971498-13A0-431A-AC5D-8395B53E4286}">
  <ds:schemaRefs>
    <ds:schemaRef ds:uri="http://schemas.microsoft.com/sharepoint/v3/contenttype/forms"/>
  </ds:schemaRefs>
</ds:datastoreItem>
</file>

<file path=customXml/itemProps3.xml><?xml version="1.0" encoding="utf-8"?>
<ds:datastoreItem xmlns:ds="http://schemas.openxmlformats.org/officeDocument/2006/customXml" ds:itemID="{262961E8-E8DF-4840-BC6C-AEA9C91EA7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169864-2c4e-441d-83ae-a284f9996ef0"/>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Altera 2013</Template>
  <TotalTime>0</TotalTime>
  <Words>7112</Words>
  <Application>Microsoft Office PowerPoint</Application>
  <PresentationFormat>On-screen Show (4:3)</PresentationFormat>
  <Paragraphs>1893</Paragraphs>
  <Slides>105</Slides>
  <Notes>91</Notes>
  <HiddenSlides>25</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105</vt:i4>
      </vt:variant>
    </vt:vector>
  </HeadingPairs>
  <TitlesOfParts>
    <vt:vector size="106" baseType="lpstr">
      <vt:lpstr>Altera 2013</vt:lpstr>
      <vt:lpstr>PowerPoint Presentation</vt:lpstr>
      <vt:lpstr>System Requirements</vt:lpstr>
      <vt:lpstr>Agenda</vt:lpstr>
      <vt:lpstr>Altera’s SoC Devices &amp; Development Tools</vt:lpstr>
      <vt:lpstr>A Complete Solutions Portfolio</vt:lpstr>
      <vt:lpstr>SoC System Architecture</vt:lpstr>
      <vt:lpstr>SoC Software Development Tools</vt:lpstr>
      <vt:lpstr>Embedded SW Availability</vt:lpstr>
      <vt:lpstr>Arrow’s SoCkit Overview </vt:lpstr>
      <vt:lpstr>Arrow’s SoCkit Development Board</vt:lpstr>
      <vt:lpstr>Arrow Cyclone V SoCKit</vt:lpstr>
      <vt:lpstr>Golden Reference Design</vt:lpstr>
      <vt:lpstr>Arrow’s SoCkit Dev Board – HW Features</vt:lpstr>
      <vt:lpstr>Arrow’s SoCkit Dev Board – HW Features (2)</vt:lpstr>
      <vt:lpstr>Altera’s SoC Embedded Design Suite (SoC EDS)</vt:lpstr>
      <vt:lpstr>Altera SoC Embedded Design Suite</vt:lpstr>
      <vt:lpstr>SoC EDS Contents</vt:lpstr>
      <vt:lpstr>Altera SoC EDS Additional Deliverables</vt:lpstr>
      <vt:lpstr>Software Process: HPS Boot Stages</vt:lpstr>
      <vt:lpstr>Hardware-Software Handoff: PreLoader Generator</vt:lpstr>
      <vt:lpstr>Hardware-Software Handoff: PreLoader Generator</vt:lpstr>
      <vt:lpstr>Generated Software Handoff Files</vt:lpstr>
      <vt:lpstr>Additional Generated Files</vt:lpstr>
      <vt:lpstr>SoC Boot Phases to Bare-metal or OS</vt:lpstr>
      <vt:lpstr>HW Libraries &amp; OS/Bare-Metal Development</vt:lpstr>
      <vt:lpstr>APIs in HWLIB (Bare-metal)</vt:lpstr>
      <vt:lpstr>SoC EDS Includes ARM DS-5 Altera Edition</vt:lpstr>
      <vt:lpstr>One Device, Two Debugging Tools?</vt:lpstr>
      <vt:lpstr>One Device, Two Debugging Tools?</vt:lpstr>
      <vt:lpstr>  Industry First… FPGA-Adaptive Debugging</vt:lpstr>
      <vt:lpstr>Familiar Eclipse Framework</vt:lpstr>
      <vt:lpstr>DS-5 Altera Edition Productivity-Boosting Features</vt:lpstr>
      <vt:lpstr>SoC EDS: Pricing and Availability</vt:lpstr>
      <vt:lpstr>Altera SoC EDS - Key Benefits</vt:lpstr>
      <vt:lpstr>Software Debug &amp; Trace Interfaces &amp; Tools     </vt:lpstr>
      <vt:lpstr>Interfaces for SW Developers</vt:lpstr>
      <vt:lpstr>Software Debug Interfaces</vt:lpstr>
      <vt:lpstr>ARM (Software) Trace Interfaces Available</vt:lpstr>
      <vt:lpstr>Real-Time Trace   (JTAG/Ethernet/USB)</vt:lpstr>
      <vt:lpstr>SignalTap™ II Logic Debug Tool (JTAG)</vt:lpstr>
      <vt:lpstr>System Console Tool  (JTAG)</vt:lpstr>
      <vt:lpstr>SoC Development Flow      Software Design Flow – Part 1: Preloader and Bare metal</vt:lpstr>
      <vt:lpstr>Software Perspective</vt:lpstr>
      <vt:lpstr>System Development Flow</vt:lpstr>
      <vt:lpstr>System Development Flow</vt:lpstr>
      <vt:lpstr>Quick Summary</vt:lpstr>
      <vt:lpstr>Software Process: HPS Boot Stages</vt:lpstr>
      <vt:lpstr>Hardware / Software Handoff Tools</vt:lpstr>
      <vt:lpstr>Hardware / Software Handoff</vt:lpstr>
      <vt:lpstr>Hardware/Software Design Flow Overview</vt:lpstr>
      <vt:lpstr>Hardware/Software Design Flow Overview</vt:lpstr>
      <vt:lpstr>Preloader Support Package Generator GUI</vt:lpstr>
      <vt:lpstr>BSP Editor</vt:lpstr>
      <vt:lpstr>Preloader Build Results</vt:lpstr>
      <vt:lpstr>LAB: Modules 1 thru 3</vt:lpstr>
      <vt:lpstr>Software Debug</vt:lpstr>
      <vt:lpstr>Design Areas on SoC FPGA Devices</vt:lpstr>
      <vt:lpstr>Altera SoC FPGA Based Peripherals</vt:lpstr>
      <vt:lpstr>Cortex-A9 Debug</vt:lpstr>
      <vt:lpstr>Visualization of SoC FPGA Peripherals – FPGA Adaptive</vt:lpstr>
      <vt:lpstr>Altera SoC Debug Architecture</vt:lpstr>
      <vt:lpstr>System-Level Performance Analysis</vt:lpstr>
      <vt:lpstr>Synthesizing CPUs on FPGA</vt:lpstr>
      <vt:lpstr>Key Benefits for Developers</vt:lpstr>
      <vt:lpstr>Embedded Linux for SoC      Software Design Flow – Part 2</vt:lpstr>
      <vt:lpstr>Getting to the familiar Linux Boot</vt:lpstr>
      <vt:lpstr>SoC Linux: Key Takeaways</vt:lpstr>
      <vt:lpstr> Linux for SoC: Innovative Approach</vt:lpstr>
      <vt:lpstr>What’s a Linux Device Tree?</vt:lpstr>
      <vt:lpstr>PowerPoint Presentation</vt:lpstr>
      <vt:lpstr>Why Use a Device Tree?</vt:lpstr>
      <vt:lpstr>SoC Linux Board Support Package</vt:lpstr>
      <vt:lpstr>What is Yocto?</vt:lpstr>
      <vt:lpstr>Benefits of Yocto Project</vt:lpstr>
      <vt:lpstr>How does Altera use Yocto?</vt:lpstr>
      <vt:lpstr>   Linux Software Development Workflow</vt:lpstr>
      <vt:lpstr>Boot Image &amp; Flash Image</vt:lpstr>
      <vt:lpstr>Altera SoC Linux: Key Features and Benefits</vt:lpstr>
      <vt:lpstr>LAB: Modules 4 &amp; 5</vt:lpstr>
      <vt:lpstr>Advanced Debug</vt:lpstr>
      <vt:lpstr>Cross-Domain Debug 1</vt:lpstr>
      <vt:lpstr>Cross-Domain Debug 2</vt:lpstr>
      <vt:lpstr>Correlate HW and SW Events</vt:lpstr>
      <vt:lpstr>Cross-Domain Debug 3</vt:lpstr>
      <vt:lpstr>Altera and the Linux Community</vt:lpstr>
      <vt:lpstr>Open Source</vt:lpstr>
      <vt:lpstr>Linux Distribution</vt:lpstr>
      <vt:lpstr>Altera in the Linux Community</vt:lpstr>
      <vt:lpstr>Software Delivery</vt:lpstr>
      <vt:lpstr>Welcome to the RocketBoards.org!</vt:lpstr>
      <vt:lpstr>Coordinated Multi-Channel Delivery</vt:lpstr>
      <vt:lpstr>Linux Mainline Release Cycle</vt:lpstr>
      <vt:lpstr>Altera Linux Executive Summary</vt:lpstr>
      <vt:lpstr>Linux Availability Summary</vt:lpstr>
      <vt:lpstr>LAB: Module 6</vt:lpstr>
      <vt:lpstr>Resources &amp; Next Steps</vt:lpstr>
      <vt:lpstr>Altera SoC Dev Kit Contents</vt:lpstr>
      <vt:lpstr>Altera’s Dev Kit: Golden Reference Design</vt:lpstr>
      <vt:lpstr>Resources, Links &amp; Support</vt:lpstr>
      <vt:lpstr>PowerPoint Presentation</vt:lpstr>
      <vt:lpstr>Addendum A</vt:lpstr>
      <vt:lpstr>ADDENDUM - Example Designs</vt:lpstr>
      <vt:lpstr>Addendum B</vt:lpstr>
      <vt:lpstr>SoC EDS: Downloading and Licensing</vt:lpstr>
      <vt:lpstr>ARM DS-5 Download and Licensing Process</vt:lpstr>
    </vt:vector>
  </TitlesOfParts>
  <Company>Arrow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Altera PowerPoint Template</dc:title>
  <dc:creator>Guy Irving</dc:creator>
  <cp:lastModifiedBy>Charles Wen</cp:lastModifiedBy>
  <cp:revision>950</cp:revision>
  <cp:lastPrinted>2007-02-01T00:01:47Z</cp:lastPrinted>
  <dcterms:created xsi:type="dcterms:W3CDTF">2013-01-17T12:32:24Z</dcterms:created>
  <dcterms:modified xsi:type="dcterms:W3CDTF">2013-08-01T05:50:07Z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0x010100EC07BF46CC5C41498F5AF69A4F1FBDE7</vt:lpwstr>
  </property>
  <property fmtid="{D5CDD505-2E9C-101B-9397-08002B2CF9AE}" pid="3" name="Order">
    <vt:r8>1643600</vt:r8>
  </property>
</Properties>
</file>